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3" r:id="rId2"/>
    <p:sldId id="284" r:id="rId3"/>
    <p:sldId id="303" r:id="rId4"/>
    <p:sldId id="311" r:id="rId5"/>
    <p:sldId id="312" r:id="rId6"/>
    <p:sldId id="287" r:id="rId7"/>
    <p:sldId id="301" r:id="rId8"/>
    <p:sldId id="274" r:id="rId9"/>
    <p:sldId id="289" r:id="rId10"/>
    <p:sldId id="291" r:id="rId11"/>
    <p:sldId id="286" r:id="rId12"/>
    <p:sldId id="302" r:id="rId13"/>
    <p:sldId id="307" r:id="rId14"/>
    <p:sldId id="293" r:id="rId15"/>
    <p:sldId id="308" r:id="rId16"/>
    <p:sldId id="310" r:id="rId17"/>
    <p:sldId id="309" r:id="rId18"/>
    <p:sldId id="313" r:id="rId19"/>
    <p:sldId id="306" r:id="rId20"/>
    <p:sldId id="300" r:id="rId21"/>
    <p:sldId id="318" r:id="rId22"/>
    <p:sldId id="317" r:id="rId23"/>
    <p:sldId id="314" r:id="rId24"/>
    <p:sldId id="29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99FF"/>
    <a:srgbClr val="000066"/>
    <a:srgbClr val="660066"/>
    <a:srgbClr val="CC0099"/>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7" d="100"/>
          <a:sy n="87" d="100"/>
        </p:scale>
        <p:origin x="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BE528A-516B-4F4F-9DA8-5BE2E9C3FE15}" type="datetimeFigureOut">
              <a:rPr lang="en-GB" smtClean="0"/>
              <a:t>08/05/2024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43FC21-ABD2-42D5-A519-94ED2B97ECF6}" type="slidenum">
              <a:rPr lang="en-GB" smtClean="0"/>
              <a:t>‹#›</a:t>
            </a:fld>
            <a:endParaRPr lang="en-GB"/>
          </a:p>
        </p:txBody>
      </p:sp>
    </p:spTree>
    <p:extLst>
      <p:ext uri="{BB962C8B-B14F-4D97-AF65-F5344CB8AC3E}">
        <p14:creationId xmlns:p14="http://schemas.microsoft.com/office/powerpoint/2010/main" val="3650024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369837B-D567-3176-2562-C59924F12C34}"/>
              </a:ext>
            </a:extLst>
          </p:cNvPr>
          <p:cNvSpPr txBox="1">
            <a:spLocks noGrp="1"/>
          </p:cNvSpPr>
          <p:nvPr>
            <p:ph type="sldNum" sz="quarter" idx="5"/>
          </p:nvPr>
        </p:nvSpPr>
        <p:spPr>
          <a:ln/>
        </p:spPr>
        <p:txBody>
          <a:bodyPr vert="horz" lIns="0" tIns="0" rIns="0" bIns="0" anchor="b" anchorCtr="0">
            <a:noAutofit/>
          </a:bodyPr>
          <a:lstStyle/>
          <a:p>
            <a:pPr lvl="0"/>
            <a:fld id="{774EE951-CA1B-4C96-9415-AB90C914F00D}" type="slidenum">
              <a:t>1</a:t>
            </a:fld>
            <a:endParaRPr lang="gl-ES"/>
          </a:p>
        </p:txBody>
      </p:sp>
      <p:sp>
        <p:nvSpPr>
          <p:cNvPr id="2" name="Slide Image Placeholder 1">
            <a:extLst>
              <a:ext uri="{FF2B5EF4-FFF2-40B4-BE49-F238E27FC236}">
                <a16:creationId xmlns:a16="http://schemas.microsoft.com/office/drawing/2014/main" id="{609EEEB1-F8C9-CA7F-E43E-C2A73A74F886}"/>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DAAC90AE-98EB-B2FA-E977-75859B372267}"/>
              </a:ext>
            </a:extLst>
          </p:cNvPr>
          <p:cNvSpPr txBox="1">
            <a:spLocks noGrp="1"/>
          </p:cNvSpPr>
          <p:nvPr>
            <p:ph type="body" sz="quarter" idx="1"/>
          </p:nvPr>
        </p:nvSpPr>
        <p:spPr/>
        <p:txBody>
          <a:bodyPr vert="horz"/>
          <a:lstStyle/>
          <a:p>
            <a:pPr rtl="0"/>
            <a:endParaRPr lang="gl-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11</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2653151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12</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2274539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13</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2067743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14</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738204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15</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128716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16</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851305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17</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2308856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369837B-D567-3176-2562-C59924F12C34}"/>
              </a:ext>
            </a:extLst>
          </p:cNvPr>
          <p:cNvSpPr txBox="1">
            <a:spLocks noGrp="1"/>
          </p:cNvSpPr>
          <p:nvPr>
            <p:ph type="sldNum" sz="quarter" idx="5"/>
          </p:nvPr>
        </p:nvSpPr>
        <p:spPr>
          <a:ln/>
        </p:spPr>
        <p:txBody>
          <a:bodyPr vert="horz" lIns="0" tIns="0" rIns="0" bIns="0" anchor="b" anchorCtr="0">
            <a:noAutofit/>
          </a:bodyPr>
          <a:lstStyle/>
          <a:p>
            <a:pPr lvl="0"/>
            <a:fld id="{774EE951-CA1B-4C96-9415-AB90C914F00D}" type="slidenum">
              <a:t>18</a:t>
            </a:fld>
            <a:endParaRPr lang="gl-ES"/>
          </a:p>
        </p:txBody>
      </p:sp>
      <p:sp>
        <p:nvSpPr>
          <p:cNvPr id="2" name="Slide Image Placeholder 1">
            <a:extLst>
              <a:ext uri="{FF2B5EF4-FFF2-40B4-BE49-F238E27FC236}">
                <a16:creationId xmlns:a16="http://schemas.microsoft.com/office/drawing/2014/main" id="{609EEEB1-F8C9-CA7F-E43E-C2A73A74F886}"/>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DAAC90AE-98EB-B2FA-E977-75859B372267}"/>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904723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369837B-D567-3176-2562-C59924F12C34}"/>
              </a:ext>
            </a:extLst>
          </p:cNvPr>
          <p:cNvSpPr txBox="1">
            <a:spLocks noGrp="1"/>
          </p:cNvSpPr>
          <p:nvPr>
            <p:ph type="sldNum" sz="quarter" idx="5"/>
          </p:nvPr>
        </p:nvSpPr>
        <p:spPr>
          <a:ln/>
        </p:spPr>
        <p:txBody>
          <a:bodyPr vert="horz" lIns="0" tIns="0" rIns="0" bIns="0" anchor="b" anchorCtr="0">
            <a:noAutofit/>
          </a:bodyPr>
          <a:lstStyle/>
          <a:p>
            <a:pPr lvl="0"/>
            <a:fld id="{774EE951-CA1B-4C96-9415-AB90C914F00D}" type="slidenum">
              <a:t>19</a:t>
            </a:fld>
            <a:endParaRPr lang="gl-ES"/>
          </a:p>
        </p:txBody>
      </p:sp>
      <p:sp>
        <p:nvSpPr>
          <p:cNvPr id="2" name="Slide Image Placeholder 1">
            <a:extLst>
              <a:ext uri="{FF2B5EF4-FFF2-40B4-BE49-F238E27FC236}">
                <a16:creationId xmlns:a16="http://schemas.microsoft.com/office/drawing/2014/main" id="{609EEEB1-F8C9-CA7F-E43E-C2A73A74F886}"/>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DAAC90AE-98EB-B2FA-E977-75859B372267}"/>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642018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20</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70884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2</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21</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354154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369837B-D567-3176-2562-C59924F12C34}"/>
              </a:ext>
            </a:extLst>
          </p:cNvPr>
          <p:cNvSpPr txBox="1">
            <a:spLocks noGrp="1"/>
          </p:cNvSpPr>
          <p:nvPr>
            <p:ph type="sldNum" sz="quarter" idx="5"/>
          </p:nvPr>
        </p:nvSpPr>
        <p:spPr>
          <a:ln/>
        </p:spPr>
        <p:txBody>
          <a:bodyPr vert="horz" lIns="0" tIns="0" rIns="0" bIns="0" anchor="b" anchorCtr="0">
            <a:noAutofit/>
          </a:bodyPr>
          <a:lstStyle/>
          <a:p>
            <a:pPr lvl="0"/>
            <a:fld id="{774EE951-CA1B-4C96-9415-AB90C914F00D}" type="slidenum">
              <a:t>22</a:t>
            </a:fld>
            <a:endParaRPr lang="gl-ES"/>
          </a:p>
        </p:txBody>
      </p:sp>
      <p:sp>
        <p:nvSpPr>
          <p:cNvPr id="2" name="Slide Image Placeholder 1">
            <a:extLst>
              <a:ext uri="{FF2B5EF4-FFF2-40B4-BE49-F238E27FC236}">
                <a16:creationId xmlns:a16="http://schemas.microsoft.com/office/drawing/2014/main" id="{609EEEB1-F8C9-CA7F-E43E-C2A73A74F886}"/>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DAAC90AE-98EB-B2FA-E977-75859B372267}"/>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3102827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369837B-D567-3176-2562-C59924F12C34}"/>
              </a:ext>
            </a:extLst>
          </p:cNvPr>
          <p:cNvSpPr txBox="1">
            <a:spLocks noGrp="1"/>
          </p:cNvSpPr>
          <p:nvPr>
            <p:ph type="sldNum" sz="quarter" idx="5"/>
          </p:nvPr>
        </p:nvSpPr>
        <p:spPr>
          <a:ln/>
        </p:spPr>
        <p:txBody>
          <a:bodyPr vert="horz" lIns="0" tIns="0" rIns="0" bIns="0" anchor="b" anchorCtr="0">
            <a:noAutofit/>
          </a:bodyPr>
          <a:lstStyle/>
          <a:p>
            <a:pPr lvl="0"/>
            <a:fld id="{774EE951-CA1B-4C96-9415-AB90C914F00D}" type="slidenum">
              <a:t>23</a:t>
            </a:fld>
            <a:endParaRPr lang="gl-ES"/>
          </a:p>
        </p:txBody>
      </p:sp>
      <p:sp>
        <p:nvSpPr>
          <p:cNvPr id="2" name="Slide Image Placeholder 1">
            <a:extLst>
              <a:ext uri="{FF2B5EF4-FFF2-40B4-BE49-F238E27FC236}">
                <a16:creationId xmlns:a16="http://schemas.microsoft.com/office/drawing/2014/main" id="{609EEEB1-F8C9-CA7F-E43E-C2A73A74F886}"/>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DAAC90AE-98EB-B2FA-E977-75859B372267}"/>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767357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369837B-D567-3176-2562-C59924F12C34}"/>
              </a:ext>
            </a:extLst>
          </p:cNvPr>
          <p:cNvSpPr txBox="1">
            <a:spLocks noGrp="1"/>
          </p:cNvSpPr>
          <p:nvPr>
            <p:ph type="sldNum" sz="quarter" idx="5"/>
          </p:nvPr>
        </p:nvSpPr>
        <p:spPr>
          <a:ln/>
        </p:spPr>
        <p:txBody>
          <a:bodyPr vert="horz" lIns="0" tIns="0" rIns="0" bIns="0" anchor="b" anchorCtr="0">
            <a:noAutofit/>
          </a:bodyPr>
          <a:lstStyle/>
          <a:p>
            <a:pPr lvl="0"/>
            <a:fld id="{774EE951-CA1B-4C96-9415-AB90C914F00D}" type="slidenum">
              <a:t>24</a:t>
            </a:fld>
            <a:endParaRPr lang="gl-ES"/>
          </a:p>
        </p:txBody>
      </p:sp>
      <p:sp>
        <p:nvSpPr>
          <p:cNvPr id="2" name="Slide Image Placeholder 1">
            <a:extLst>
              <a:ext uri="{FF2B5EF4-FFF2-40B4-BE49-F238E27FC236}">
                <a16:creationId xmlns:a16="http://schemas.microsoft.com/office/drawing/2014/main" id="{609EEEB1-F8C9-CA7F-E43E-C2A73A74F886}"/>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DAAC90AE-98EB-B2FA-E977-75859B372267}"/>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209056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3</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371401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4</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043748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5</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1244269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6</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606915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7</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3788966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9</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1775105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6DB76A5-D1A7-50D8-6FD0-D150147302AB}"/>
              </a:ext>
            </a:extLst>
          </p:cNvPr>
          <p:cNvSpPr txBox="1">
            <a:spLocks noGrp="1"/>
          </p:cNvSpPr>
          <p:nvPr>
            <p:ph type="sldNum" sz="quarter" idx="5"/>
          </p:nvPr>
        </p:nvSpPr>
        <p:spPr>
          <a:ln/>
        </p:spPr>
        <p:txBody>
          <a:bodyPr vert="horz" lIns="0" tIns="0" rIns="0" bIns="0" anchor="b" anchorCtr="0">
            <a:noAutofit/>
          </a:bodyPr>
          <a:lstStyle/>
          <a:p>
            <a:pPr lvl="0"/>
            <a:fld id="{ABA282E7-0A33-4774-BA87-B06B0AA781DE}" type="slidenum">
              <a:t>10</a:t>
            </a:fld>
            <a:endParaRPr lang="gl-ES"/>
          </a:p>
        </p:txBody>
      </p:sp>
      <p:sp>
        <p:nvSpPr>
          <p:cNvPr id="2" name="Slide Image Placeholder 1">
            <a:extLst>
              <a:ext uri="{FF2B5EF4-FFF2-40B4-BE49-F238E27FC236}">
                <a16:creationId xmlns:a16="http://schemas.microsoft.com/office/drawing/2014/main" id="{88BECFDD-2F91-A80B-AA24-D1A358F397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CD6B42CC-CFAF-0334-BC8A-C3E38FB9C430}"/>
              </a:ext>
            </a:extLst>
          </p:cNvPr>
          <p:cNvSpPr txBox="1">
            <a:spLocks noGrp="1"/>
          </p:cNvSpPr>
          <p:nvPr>
            <p:ph type="body" sz="quarter" idx="1"/>
          </p:nvPr>
        </p:nvSpPr>
        <p:spPr/>
        <p:txBody>
          <a:bodyPr vert="horz"/>
          <a:lstStyle/>
          <a:p>
            <a:pPr rtl="0"/>
            <a:endParaRPr lang="gl-ES"/>
          </a:p>
        </p:txBody>
      </p:sp>
    </p:spTree>
    <p:extLst>
      <p:ext uri="{BB962C8B-B14F-4D97-AF65-F5344CB8AC3E}">
        <p14:creationId xmlns:p14="http://schemas.microsoft.com/office/powerpoint/2010/main" val="4229070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63E11-12C4-63C5-623F-0E4D250AC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7FA7112-E8BA-FD94-9B30-734776D1F6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38DBE3C-ABB5-98B0-EC28-8827791F3AFB}"/>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5" name="Footer Placeholder 4">
            <a:extLst>
              <a:ext uri="{FF2B5EF4-FFF2-40B4-BE49-F238E27FC236}">
                <a16:creationId xmlns:a16="http://schemas.microsoft.com/office/drawing/2014/main" id="{9E369F1A-26B0-F831-2DBD-64A5CB6974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4E52FF-7C9C-C45E-2EC7-F52AA5501AE5}"/>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1526526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70644-0319-A12C-AE16-9CC1C69545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5DE886A-8F18-FC68-95AB-E6B6C8A7CF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04ADD7-7421-0375-3714-7B40A9F954D7}"/>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5" name="Footer Placeholder 4">
            <a:extLst>
              <a:ext uri="{FF2B5EF4-FFF2-40B4-BE49-F238E27FC236}">
                <a16:creationId xmlns:a16="http://schemas.microsoft.com/office/drawing/2014/main" id="{8F8DF76D-01EA-7137-F593-245AD85642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1F5D3A-E640-1704-9DB3-E2EE02F3F902}"/>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1762435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5D40CC-D2D5-6102-704B-DCFBC2B946E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541123-AE59-9B3B-BDFC-F6CB9C7993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8ED53F-AED8-71C3-C96B-0C52EDBA5F07}"/>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5" name="Footer Placeholder 4">
            <a:extLst>
              <a:ext uri="{FF2B5EF4-FFF2-40B4-BE49-F238E27FC236}">
                <a16:creationId xmlns:a16="http://schemas.microsoft.com/office/drawing/2014/main" id="{46F7CC82-CBDD-B0A1-E29B-27F0D9B34F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1809AB-9839-8B1A-0240-63A47DEBE548}"/>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1187387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7607C-B574-EE9E-E7D8-44B93C48DBD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E6456E-03FC-6263-6740-F0426985F4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210657-06A6-434A-9821-94F4A532C19B}"/>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5" name="Footer Placeholder 4">
            <a:extLst>
              <a:ext uri="{FF2B5EF4-FFF2-40B4-BE49-F238E27FC236}">
                <a16:creationId xmlns:a16="http://schemas.microsoft.com/office/drawing/2014/main" id="{FF97B818-A811-1D14-81EE-B0F009E53B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12E2B5-2B29-39B9-D149-2E3572BDD0B7}"/>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676480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07D5A-7292-3FF4-D404-AD26855C89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EC624AD-BD1B-71CE-6CC2-FFAB9138E4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FF0C70-11B8-1F9B-B5AC-9DA9F130DDC5}"/>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5" name="Footer Placeholder 4">
            <a:extLst>
              <a:ext uri="{FF2B5EF4-FFF2-40B4-BE49-F238E27FC236}">
                <a16:creationId xmlns:a16="http://schemas.microsoft.com/office/drawing/2014/main" id="{6B3C42D3-BAD2-2094-29DC-D3424D331B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21A5B9-E617-D693-4A2B-E323C4B03987}"/>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294330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076DC-52BA-084C-C499-3A35289952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DD524D9-7ED6-42B6-3F68-1622852234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E082B14-1017-1470-5B30-2BA9509B84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C173584-6188-3B3C-E0A5-914515BB0FDA}"/>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6" name="Footer Placeholder 5">
            <a:extLst>
              <a:ext uri="{FF2B5EF4-FFF2-40B4-BE49-F238E27FC236}">
                <a16:creationId xmlns:a16="http://schemas.microsoft.com/office/drawing/2014/main" id="{34C0647F-2814-711E-3980-DF2949313A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E285B6-74E7-A1AE-BCAC-39579D473866}"/>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3069732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569AD-C9F2-2452-D589-3F45816C8FB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6288A1-23FE-0A8E-180D-C5E8F9A592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CBCF2B-F645-5630-CE36-0CA76072B1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EDD9F1-E033-6E10-05CB-8921348ECA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61FC15-F120-2FC9-EA0E-FD6ECE71D3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28C38E4-AFB9-0859-6BAD-1084B0AA8CEA}"/>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8" name="Footer Placeholder 7">
            <a:extLst>
              <a:ext uri="{FF2B5EF4-FFF2-40B4-BE49-F238E27FC236}">
                <a16:creationId xmlns:a16="http://schemas.microsoft.com/office/drawing/2014/main" id="{33827004-FF0D-C7CA-A46B-333D010A1E5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483F288-9C8A-978F-D92D-95D78595C739}"/>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1359303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4E6FF-A1F2-09B5-2642-4FEED9F00AD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2CF114E-EC05-CD51-2F8E-8E008AADEF63}"/>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4" name="Footer Placeholder 3">
            <a:extLst>
              <a:ext uri="{FF2B5EF4-FFF2-40B4-BE49-F238E27FC236}">
                <a16:creationId xmlns:a16="http://schemas.microsoft.com/office/drawing/2014/main" id="{343A9704-30D1-D8A0-CA5B-58E73B5122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D02AD9-69C1-4BDD-26EF-0C44468732DF}"/>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4149998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B472C0-742A-D669-F9DF-04E96DA3EB7E}"/>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3" name="Footer Placeholder 2">
            <a:extLst>
              <a:ext uri="{FF2B5EF4-FFF2-40B4-BE49-F238E27FC236}">
                <a16:creationId xmlns:a16="http://schemas.microsoft.com/office/drawing/2014/main" id="{7AFB3DD0-B022-EFB0-32D5-4252E56F0F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3FCA701-4248-849F-683E-184C79FD2125}"/>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2220631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4FC76-6F7C-B575-08E6-259ED4027D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4AA7CD5-B0A2-C8D7-D8FD-952678414A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1D6BA0C-E3C1-7B9F-6767-E816703F27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F37D8D-C082-24A0-C29A-EE7C098BE7A3}"/>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6" name="Footer Placeholder 5">
            <a:extLst>
              <a:ext uri="{FF2B5EF4-FFF2-40B4-BE49-F238E27FC236}">
                <a16:creationId xmlns:a16="http://schemas.microsoft.com/office/drawing/2014/main" id="{599E79E2-7A38-A90E-C833-28C5FD7E01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C2A552-D465-837F-2B70-4A093324B535}"/>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114749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2D47B-A58E-652C-9E5A-43A2107A37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D2588BB-8244-204F-8C23-01A36A370F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B805B12-BA6C-D068-EFC3-1BB38DA6BC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0202C4-922B-734F-EF26-6AB3228FE427}"/>
              </a:ext>
            </a:extLst>
          </p:cNvPr>
          <p:cNvSpPr>
            <a:spLocks noGrp="1"/>
          </p:cNvSpPr>
          <p:nvPr>
            <p:ph type="dt" sz="half" idx="10"/>
          </p:nvPr>
        </p:nvSpPr>
        <p:spPr/>
        <p:txBody>
          <a:bodyPr/>
          <a:lstStyle/>
          <a:p>
            <a:fld id="{82017A73-26E9-4BE7-924B-81D34F4EE994}" type="datetimeFigureOut">
              <a:rPr lang="en-GB" smtClean="0"/>
              <a:t>08/05/2024</a:t>
            </a:fld>
            <a:endParaRPr lang="en-GB"/>
          </a:p>
        </p:txBody>
      </p:sp>
      <p:sp>
        <p:nvSpPr>
          <p:cNvPr id="6" name="Footer Placeholder 5">
            <a:extLst>
              <a:ext uri="{FF2B5EF4-FFF2-40B4-BE49-F238E27FC236}">
                <a16:creationId xmlns:a16="http://schemas.microsoft.com/office/drawing/2014/main" id="{04F7428F-C193-F472-DDA7-6B41FB4AF7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77FCC5-BDE5-5ED8-06A2-7D9D963ECB4F}"/>
              </a:ext>
            </a:extLst>
          </p:cNvPr>
          <p:cNvSpPr>
            <a:spLocks noGrp="1"/>
          </p:cNvSpPr>
          <p:nvPr>
            <p:ph type="sldNum" sz="quarter" idx="12"/>
          </p:nvPr>
        </p:nvSpPr>
        <p:spPr/>
        <p:txBody>
          <a:bodyPr/>
          <a:lstStyle/>
          <a:p>
            <a:fld id="{311F4931-64ED-4C53-9BCB-0C107EC1AFDA}" type="slidenum">
              <a:rPr lang="en-GB" smtClean="0"/>
              <a:t>‹#›</a:t>
            </a:fld>
            <a:endParaRPr lang="en-GB"/>
          </a:p>
        </p:txBody>
      </p:sp>
    </p:spTree>
    <p:extLst>
      <p:ext uri="{BB962C8B-B14F-4D97-AF65-F5344CB8AC3E}">
        <p14:creationId xmlns:p14="http://schemas.microsoft.com/office/powerpoint/2010/main" val="2391841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1B9CBE-7AB9-13E3-45B9-890F0078A5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E9A4FD6-C9BD-41EA-A0CF-E77A641610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1FC523-4485-5668-80D1-52103A8E84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17A73-26E9-4BE7-924B-81D34F4EE994}" type="datetimeFigureOut">
              <a:rPr lang="en-GB" smtClean="0"/>
              <a:t>08/05/2024</a:t>
            </a:fld>
            <a:endParaRPr lang="en-GB"/>
          </a:p>
        </p:txBody>
      </p:sp>
      <p:sp>
        <p:nvSpPr>
          <p:cNvPr id="5" name="Footer Placeholder 4">
            <a:extLst>
              <a:ext uri="{FF2B5EF4-FFF2-40B4-BE49-F238E27FC236}">
                <a16:creationId xmlns:a16="http://schemas.microsoft.com/office/drawing/2014/main" id="{298B967F-4EFB-4C06-63AF-FF1D68E75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53D5231-7C21-BB2A-F787-71F4E04DC9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1F4931-64ED-4C53-9BCB-0C107EC1AFDA}" type="slidenum">
              <a:rPr lang="en-GB" smtClean="0"/>
              <a:t>‹#›</a:t>
            </a:fld>
            <a:endParaRPr lang="en-GB"/>
          </a:p>
        </p:txBody>
      </p:sp>
    </p:spTree>
    <p:extLst>
      <p:ext uri="{BB962C8B-B14F-4D97-AF65-F5344CB8AC3E}">
        <p14:creationId xmlns:p14="http://schemas.microsoft.com/office/powerpoint/2010/main" val="4003658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5.png"/><Relationship Id="rId7" Type="http://schemas.microsoft.com/office/2007/relationships/hdphoto" Target="../media/hdphoto3.wdp"/><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3.png"/><Relationship Id="rId9" Type="http://schemas.microsoft.com/office/2007/relationships/hdphoto" Target="../media/hdphoto4.wdp"/></Relationships>
</file>

<file path=ppt/slides/_rels/slide1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5.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27.png"/><Relationship Id="rId10" Type="http://schemas.microsoft.com/office/2007/relationships/hdphoto" Target="../media/hdphoto7.wdp"/><Relationship Id="rId4" Type="http://schemas.openxmlformats.org/officeDocument/2006/relationships/image" Target="../media/image3.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5.png"/><Relationship Id="rId7"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30.png"/><Relationship Id="rId10" Type="http://schemas.microsoft.com/office/2007/relationships/hdphoto" Target="../media/hdphoto10.wdp"/><Relationship Id="rId4" Type="http://schemas.openxmlformats.org/officeDocument/2006/relationships/image" Target="../media/image3.png"/><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5.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microsoft.com/office/2007/relationships/hdphoto" Target="../media/hdphoto11.wdp"/><Relationship Id="rId5" Type="http://schemas.openxmlformats.org/officeDocument/2006/relationships/image" Target="../media/image33.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5.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1.jpe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59C1EDA7-6139-53C6-3742-5030CEF51D20}"/>
              </a:ext>
            </a:extLst>
          </p:cNvPr>
          <p:cNvSpPr/>
          <p:nvPr/>
        </p:nvSpPr>
        <p:spPr>
          <a:xfrm>
            <a:off x="0" y="-49860"/>
            <a:ext cx="12288780" cy="6907680"/>
          </a:xfrm>
          <a:custGeom>
            <a:avLst/>
            <a:gdLst/>
            <a:ahLst/>
            <a:cxnLst>
              <a:cxn ang="3cd4">
                <a:pos x="hc" y="t"/>
              </a:cxn>
              <a:cxn ang="cd2">
                <a:pos x="l" y="vc"/>
              </a:cxn>
              <a:cxn ang="cd4">
                <a:pos x="hc" y="b"/>
              </a:cxn>
              <a:cxn ang="0">
                <a:pos x="r" y="vc"/>
              </a:cxn>
            </a:cxnLst>
            <a:rect l="l" t="t" r="r" b="b"/>
            <a:pathLst>
              <a:path w="68272" h="38377">
                <a:moveTo>
                  <a:pt x="0" y="0"/>
                </a:moveTo>
                <a:lnTo>
                  <a:pt x="68272" y="0"/>
                </a:lnTo>
                <a:lnTo>
                  <a:pt x="68272" y="38377"/>
                </a:lnTo>
                <a:lnTo>
                  <a:pt x="0" y="38377"/>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3" name="Picture 2">
            <a:extLst>
              <a:ext uri="{FF2B5EF4-FFF2-40B4-BE49-F238E27FC236}">
                <a16:creationId xmlns:a16="http://schemas.microsoft.com/office/drawing/2014/main" id="{1111C784-8556-6049-FD0D-778C7C5BB594}"/>
              </a:ext>
            </a:extLst>
          </p:cNvPr>
          <p:cNvPicPr>
            <a:picLocks noChangeAspect="1"/>
          </p:cNvPicPr>
          <p:nvPr/>
        </p:nvPicPr>
        <p:blipFill>
          <a:blip r:embed="rId3"/>
          <a:stretch>
            <a:fillRect/>
          </a:stretch>
        </p:blipFill>
        <p:spPr>
          <a:xfrm>
            <a:off x="704700" y="651960"/>
            <a:ext cx="2515680" cy="718740"/>
          </a:xfrm>
          <a:prstGeom prst="rect">
            <a:avLst/>
          </a:prstGeom>
          <a:noFill/>
          <a:ln>
            <a:noFill/>
          </a:ln>
        </p:spPr>
      </p:pic>
      <p:pic>
        <p:nvPicPr>
          <p:cNvPr id="4" name="Picture 3">
            <a:extLst>
              <a:ext uri="{FF2B5EF4-FFF2-40B4-BE49-F238E27FC236}">
                <a16:creationId xmlns:a16="http://schemas.microsoft.com/office/drawing/2014/main" id="{4DB6DC44-3E13-597C-5C6D-43050C84D21F}"/>
              </a:ext>
            </a:extLst>
          </p:cNvPr>
          <p:cNvPicPr>
            <a:picLocks noChangeAspect="1"/>
          </p:cNvPicPr>
          <p:nvPr/>
        </p:nvPicPr>
        <p:blipFill>
          <a:blip r:embed="rId4"/>
          <a:stretch>
            <a:fillRect/>
          </a:stretch>
        </p:blipFill>
        <p:spPr>
          <a:xfrm>
            <a:off x="2160000" y="4478760"/>
            <a:ext cx="526500" cy="291240"/>
          </a:xfrm>
          <a:prstGeom prst="rect">
            <a:avLst/>
          </a:prstGeom>
          <a:noFill/>
          <a:ln>
            <a:noFill/>
          </a:ln>
        </p:spPr>
      </p:pic>
      <p:sp>
        <p:nvSpPr>
          <p:cNvPr id="5" name="TextBox 4">
            <a:extLst>
              <a:ext uri="{FF2B5EF4-FFF2-40B4-BE49-F238E27FC236}">
                <a16:creationId xmlns:a16="http://schemas.microsoft.com/office/drawing/2014/main" id="{CE49A6F5-7F3D-0410-3794-57A709FED705}"/>
              </a:ext>
            </a:extLst>
          </p:cNvPr>
          <p:cNvSpPr txBox="1"/>
          <p:nvPr/>
        </p:nvSpPr>
        <p:spPr>
          <a:xfrm>
            <a:off x="3240000" y="4410000"/>
            <a:ext cx="5310000" cy="1729618"/>
          </a:xfrm>
          <a:prstGeom prst="rect">
            <a:avLst/>
          </a:prstGeom>
          <a:noFill/>
          <a:ln>
            <a:noFill/>
          </a:ln>
        </p:spPr>
        <p:txBody>
          <a:bodyPr vert="horz" wrap="square" lIns="45000" tIns="22500" rIns="45000" bIns="22500" anchorCtr="0" compatLnSpc="0">
            <a:spAutoFit/>
          </a:bodyPr>
          <a:lstStyle/>
          <a:p>
            <a:pPr algn="just" hangingPunct="0">
              <a:lnSpc>
                <a:spcPct val="110000"/>
              </a:lnSpc>
              <a:spcBef>
                <a:spcPts val="1150"/>
              </a:spcBef>
            </a:pPr>
            <a:r>
              <a:rPr lang="gl-ES" sz="2250">
                <a:solidFill>
                  <a:srgbClr val="FFFFFF"/>
                </a:solidFill>
                <a:latin typeface="XuntaSans-Regular" pitchFamily="18"/>
                <a:ea typeface="XuntaSans-Regular" pitchFamily="2"/>
                <a:cs typeface="XuntaSans-Regular" pitchFamily="2"/>
              </a:rPr>
              <a:t>correoelectrónico@correoelectrónico.es (si se quiere)</a:t>
            </a:r>
          </a:p>
          <a:p>
            <a:pPr algn="just" hangingPunct="0">
              <a:lnSpc>
                <a:spcPct val="110000"/>
              </a:lnSpc>
              <a:spcBef>
                <a:spcPts val="1150"/>
              </a:spcBef>
            </a:pPr>
            <a:r>
              <a:rPr lang="gl-ES" sz="2250">
                <a:solidFill>
                  <a:srgbClr val="FFFFFF"/>
                </a:solidFill>
                <a:latin typeface="XuntaSans-Regular" pitchFamily="18"/>
                <a:ea typeface="XuntaSans-Regular" pitchFamily="2"/>
                <a:cs typeface="XuntaSans-Regular" pitchFamily="2"/>
              </a:rPr>
              <a:t>Páxinaweb.com (u otra información, si se quiere)</a:t>
            </a:r>
          </a:p>
        </p:txBody>
      </p:sp>
      <p:sp>
        <p:nvSpPr>
          <p:cNvPr id="6" name="TextBox 5">
            <a:extLst>
              <a:ext uri="{FF2B5EF4-FFF2-40B4-BE49-F238E27FC236}">
                <a16:creationId xmlns:a16="http://schemas.microsoft.com/office/drawing/2014/main" id="{4B62C8D4-5946-27BB-F1CD-DCED3547C824}"/>
              </a:ext>
            </a:extLst>
          </p:cNvPr>
          <p:cNvSpPr txBox="1"/>
          <p:nvPr/>
        </p:nvSpPr>
        <p:spPr>
          <a:xfrm>
            <a:off x="89624" y="1341792"/>
            <a:ext cx="11610752" cy="2495662"/>
          </a:xfrm>
          <a:prstGeom prst="rect">
            <a:avLst/>
          </a:prstGeom>
          <a:noFill/>
          <a:ln>
            <a:noFill/>
          </a:ln>
          <a:effectLst>
            <a:glow rad="101600">
              <a:srgbClr val="D60093">
                <a:alpha val="60000"/>
              </a:srgbClr>
            </a:glow>
          </a:effectLst>
        </p:spPr>
        <p:txBody>
          <a:bodyPr vert="horz" wrap="square" lIns="45000" tIns="22500" rIns="45000" bIns="22500" anchorCtr="0" compatLnSpc="0">
            <a:spAutoFit/>
          </a:bodyPr>
          <a:lstStyle/>
          <a:p>
            <a:pPr algn="ctr" hangingPunct="0"/>
            <a:r>
              <a:rPr lang="en-GB" sz="6000" b="1" i="0" dirty="0" err="1">
                <a:solidFill>
                  <a:schemeClr val="bg1"/>
                </a:solidFill>
                <a:effectLst>
                  <a:glow rad="101600">
                    <a:srgbClr val="D60093">
                      <a:alpha val="60000"/>
                    </a:srgbClr>
                  </a:glow>
                </a:effectLst>
                <a:latin typeface="Arial" panose="020B0604020202020204" pitchFamily="34" charset="0"/>
              </a:rPr>
              <a:t>Lectoescritura</a:t>
            </a:r>
            <a:r>
              <a:rPr lang="en-GB" sz="6000" b="1" i="0" dirty="0">
                <a:solidFill>
                  <a:schemeClr val="bg1"/>
                </a:solidFill>
                <a:effectLst>
                  <a:glow rad="101600">
                    <a:srgbClr val="D60093">
                      <a:alpha val="60000"/>
                    </a:srgbClr>
                  </a:glow>
                </a:effectLst>
                <a:latin typeface="Arial" panose="020B0604020202020204" pitchFamily="34" charset="0"/>
              </a:rPr>
              <a:t> </a:t>
            </a:r>
            <a:r>
              <a:rPr lang="en-GB" sz="6000" b="1" i="0" dirty="0" err="1">
                <a:solidFill>
                  <a:schemeClr val="bg1"/>
                </a:solidFill>
                <a:effectLst>
                  <a:glow rad="101600">
                    <a:srgbClr val="D60093">
                      <a:alpha val="60000"/>
                    </a:srgbClr>
                  </a:glow>
                </a:effectLst>
                <a:latin typeface="Arial" panose="020B0604020202020204" pitchFamily="34" charset="0"/>
              </a:rPr>
              <a:t>en</a:t>
            </a:r>
            <a:r>
              <a:rPr lang="en-GB" sz="6000" b="1" i="0" dirty="0">
                <a:solidFill>
                  <a:schemeClr val="bg1"/>
                </a:solidFill>
                <a:effectLst>
                  <a:glow rad="101600">
                    <a:srgbClr val="D60093">
                      <a:alpha val="60000"/>
                    </a:srgbClr>
                  </a:glow>
                </a:effectLst>
                <a:latin typeface="Arial" panose="020B0604020202020204" pitchFamily="34" charset="0"/>
              </a:rPr>
              <a:t> </a:t>
            </a:r>
            <a:r>
              <a:rPr lang="en-GB" sz="6000" b="1" i="0" dirty="0" err="1">
                <a:solidFill>
                  <a:schemeClr val="bg1"/>
                </a:solidFill>
                <a:effectLst>
                  <a:glow rad="101600">
                    <a:srgbClr val="D60093">
                      <a:alpha val="60000"/>
                    </a:srgbClr>
                  </a:glow>
                </a:effectLst>
                <a:latin typeface="Arial" panose="020B0604020202020204" pitchFamily="34" charset="0"/>
              </a:rPr>
              <a:t>edades</a:t>
            </a:r>
            <a:r>
              <a:rPr lang="en-GB" sz="6000" b="1" i="0" dirty="0">
                <a:solidFill>
                  <a:schemeClr val="bg1"/>
                </a:solidFill>
                <a:effectLst>
                  <a:glow rad="101600">
                    <a:srgbClr val="D60093">
                      <a:alpha val="60000"/>
                    </a:srgbClr>
                  </a:glow>
                </a:effectLst>
                <a:latin typeface="Arial" panose="020B0604020202020204" pitchFamily="34" charset="0"/>
              </a:rPr>
              <a:t> </a:t>
            </a:r>
            <a:r>
              <a:rPr lang="en-GB" sz="6000" b="1" i="0" dirty="0" err="1">
                <a:solidFill>
                  <a:schemeClr val="bg1"/>
                </a:solidFill>
                <a:effectLst>
                  <a:glow rad="101600">
                    <a:srgbClr val="D60093">
                      <a:alpha val="60000"/>
                    </a:srgbClr>
                  </a:glow>
                </a:effectLst>
                <a:latin typeface="Arial" panose="020B0604020202020204" pitchFamily="34" charset="0"/>
              </a:rPr>
              <a:t>tempranas</a:t>
            </a:r>
            <a:endParaRPr lang="gl-ES" sz="6000" b="1" dirty="0">
              <a:solidFill>
                <a:schemeClr val="bg1"/>
              </a:solidFill>
              <a:effectLst>
                <a:glow rad="101600">
                  <a:srgbClr val="D60093">
                    <a:alpha val="60000"/>
                  </a:srgbClr>
                </a:glow>
              </a:effectLst>
              <a:latin typeface="XuntaSans-Bold" pitchFamily="18"/>
              <a:ea typeface="XuntaSans-Bold" pitchFamily="2"/>
              <a:cs typeface="XuntaSans-Bold" pitchFamily="2"/>
            </a:endParaRPr>
          </a:p>
          <a:p>
            <a:pPr algn="ctr" hangingPunct="0"/>
            <a:r>
              <a:rPr lang="gl-ES" sz="4000" b="1" dirty="0">
                <a:solidFill>
                  <a:schemeClr val="bg1"/>
                </a:solidFill>
                <a:effectLst>
                  <a:glow rad="101600">
                    <a:srgbClr val="D60093">
                      <a:alpha val="60000"/>
                    </a:srgbClr>
                  </a:glow>
                </a:effectLst>
                <a:latin typeface="XuntaSans-Bold" pitchFamily="18"/>
                <a:ea typeface="XuntaSans-Bold" pitchFamily="2"/>
                <a:cs typeface="XuntaSans-Bold" pitchFamily="2"/>
              </a:rPr>
              <a:t>						   Silvie Rasikova</a:t>
            </a:r>
          </a:p>
        </p:txBody>
      </p:sp>
      <p:sp>
        <p:nvSpPr>
          <p:cNvPr id="7" name="TextBox 6">
            <a:extLst>
              <a:ext uri="{FF2B5EF4-FFF2-40B4-BE49-F238E27FC236}">
                <a16:creationId xmlns:a16="http://schemas.microsoft.com/office/drawing/2014/main" id="{5C512877-124D-8C73-8241-2D2E82D1C9E6}"/>
              </a:ext>
            </a:extLst>
          </p:cNvPr>
          <p:cNvSpPr txBox="1"/>
          <p:nvPr/>
        </p:nvSpPr>
        <p:spPr>
          <a:xfrm>
            <a:off x="2790000" y="4410000"/>
            <a:ext cx="360000" cy="413489"/>
          </a:xfrm>
          <a:prstGeom prst="rect">
            <a:avLst/>
          </a:prstGeom>
          <a:noFill/>
          <a:ln>
            <a:noFill/>
          </a:ln>
        </p:spPr>
        <p:txBody>
          <a:bodyPr vert="horz" wrap="square" lIns="45000" tIns="22500" rIns="45000" bIns="22500" anchorCtr="0" compatLnSpc="0">
            <a:spAutoFit/>
          </a:bodyPr>
          <a:lstStyle/>
          <a:p>
            <a:pPr algn="just" hangingPunct="0">
              <a:lnSpc>
                <a:spcPct val="110000"/>
              </a:lnSpc>
              <a:spcBef>
                <a:spcPts val="1150"/>
              </a:spcBef>
            </a:pPr>
            <a:r>
              <a:rPr lang="gl-ES" sz="2250">
                <a:solidFill>
                  <a:srgbClr val="FFFFFF"/>
                </a:solidFill>
                <a:latin typeface="XuntaSans-Regular" pitchFamily="18"/>
                <a:ea typeface="XuntaSans-Regular" pitchFamily="2"/>
                <a:cs typeface="XuntaSans-Regular" pitchFamily="2"/>
              </a:rPr>
              <a:t>@</a:t>
            </a:r>
          </a:p>
        </p:txBody>
      </p:sp>
      <p:pic>
        <p:nvPicPr>
          <p:cNvPr id="1028" name="Picture 4" descr="Image preview">
            <a:extLst>
              <a:ext uri="{FF2B5EF4-FFF2-40B4-BE49-F238E27FC236}">
                <a16:creationId xmlns:a16="http://schemas.microsoft.com/office/drawing/2014/main" id="{D9290D11-3A9E-AF44-7ACE-AC1A4F1E23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7092" y="651960"/>
            <a:ext cx="2500208" cy="7187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close up of a text&#10;&#10;Description automatically generated">
            <a:extLst>
              <a:ext uri="{FF2B5EF4-FFF2-40B4-BE49-F238E27FC236}">
                <a16:creationId xmlns:a16="http://schemas.microsoft.com/office/drawing/2014/main" id="{E4EE90A9-FE4B-5573-279D-DC8F2B5D29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785191"/>
            <a:ext cx="12291236" cy="30728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414307" y="1039402"/>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3478BE"/>
                </a:solidFill>
                <a:latin typeface="XuntaSans-Bold" pitchFamily="18"/>
                <a:ea typeface="XuntaSans-Bold" pitchFamily="2"/>
                <a:cs typeface="XuntaSans-Bold" pitchFamily="2"/>
              </a:rPr>
              <a:t>Combinación (Blending)</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19B51B6-FFAA-18FA-C311-5661FF61F352}"/>
              </a:ext>
            </a:extLst>
          </p:cNvPr>
          <p:cNvPicPr>
            <a:picLocks noChangeAspect="1"/>
          </p:cNvPicPr>
          <p:nvPr/>
        </p:nvPicPr>
        <p:blipFill>
          <a:blip r:embed="rId5"/>
          <a:stretch>
            <a:fillRect/>
          </a:stretch>
        </p:blipFill>
        <p:spPr>
          <a:xfrm>
            <a:off x="8785567" y="1336426"/>
            <a:ext cx="3150193" cy="20925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C37C051A-1C25-FE5D-B7BA-D97C595955C5}"/>
              </a:ext>
            </a:extLst>
          </p:cNvPr>
          <p:cNvSpPr txBox="1"/>
          <p:nvPr/>
        </p:nvSpPr>
        <p:spPr>
          <a:xfrm>
            <a:off x="501219" y="1710975"/>
            <a:ext cx="7834516" cy="1092607"/>
          </a:xfrm>
          <a:prstGeom prst="rect">
            <a:avLst/>
          </a:prstGeom>
          <a:noFill/>
        </p:spPr>
        <p:txBody>
          <a:bodyPr wrap="square">
            <a:spAutoFit/>
          </a:bodyPr>
          <a:lstStyle/>
          <a:p>
            <a:pPr marL="0" marR="0" lvl="0" indent="0" defTabSz="914400" rtl="0" eaLnBrk="0" fontAlgn="base" latinLnBrk="0" hangingPunct="0">
              <a:spcBef>
                <a:spcPct val="0"/>
              </a:spcBef>
              <a:spcAft>
                <a:spcPts val="600"/>
              </a:spcAft>
              <a:buClrTx/>
              <a:buSzTx/>
              <a:buFontTx/>
              <a:buChar char="•"/>
              <a:tabLst/>
            </a:pPr>
            <a:r>
              <a:rPr kumimoji="0" lang="en-US" altLang="en-US" sz="2000" b="1" i="0" u="none" strike="noStrike" cap="none" normalizeH="0" baseline="0" dirty="0">
                <a:ln>
                  <a:noFill/>
                </a:ln>
                <a:solidFill>
                  <a:srgbClr val="000066"/>
                </a:solidFill>
                <a:effectLst/>
                <a:latin typeface="Arial" panose="020B0604020202020204" pitchFamily="34" charset="0"/>
              </a:rPr>
              <a:t>Blending es la </a:t>
            </a:r>
            <a:r>
              <a:rPr kumimoji="0" lang="en-US" altLang="en-US" sz="2000" b="1" i="0" u="none" strike="noStrike" cap="none" normalizeH="0" baseline="0" dirty="0" err="1">
                <a:ln>
                  <a:noFill/>
                </a:ln>
                <a:solidFill>
                  <a:srgbClr val="000066"/>
                </a:solidFill>
                <a:effectLst/>
                <a:latin typeface="Arial" panose="020B0604020202020204" pitchFamily="34" charset="0"/>
              </a:rPr>
              <a:t>habilidad</a:t>
            </a:r>
            <a:r>
              <a:rPr kumimoji="0" lang="en-US" altLang="en-US" sz="2000" b="1" i="0" u="none" strike="noStrike" cap="none" normalizeH="0" baseline="0" dirty="0">
                <a:ln>
                  <a:noFill/>
                </a:ln>
                <a:solidFill>
                  <a:srgbClr val="000066"/>
                </a:solidFill>
                <a:effectLst/>
                <a:latin typeface="Arial" panose="020B0604020202020204" pitchFamily="34" charset="0"/>
              </a:rPr>
              <a:t> de </a:t>
            </a:r>
            <a:r>
              <a:rPr kumimoji="0" lang="en-US" altLang="en-US" sz="2000" b="1" i="0" u="none" strike="noStrike" cap="none" normalizeH="0" baseline="0" dirty="0" err="1">
                <a:ln>
                  <a:noFill/>
                </a:ln>
                <a:solidFill>
                  <a:srgbClr val="000066"/>
                </a:solidFill>
                <a:effectLst/>
                <a:latin typeface="Arial" panose="020B0604020202020204" pitchFamily="34" charset="0"/>
              </a:rPr>
              <a:t>combinar</a:t>
            </a:r>
            <a:r>
              <a:rPr kumimoji="0" lang="en-US" altLang="en-US" sz="2000" b="1" i="0" u="none" strike="noStrike" cap="none" normalizeH="0" baseline="0" dirty="0">
                <a:ln>
                  <a:noFill/>
                </a:ln>
                <a:solidFill>
                  <a:srgbClr val="000066"/>
                </a:solidFill>
                <a:effectLst/>
                <a:latin typeface="Arial" panose="020B0604020202020204" pitchFamily="34" charset="0"/>
              </a:rPr>
              <a:t> </a:t>
            </a:r>
            <a:r>
              <a:rPr kumimoji="0" lang="en-US" altLang="en-US" sz="2000" b="1" i="0" u="none" strike="noStrike" cap="none" normalizeH="0" baseline="0" dirty="0" err="1">
                <a:ln>
                  <a:noFill/>
                </a:ln>
                <a:solidFill>
                  <a:srgbClr val="000066"/>
                </a:solidFill>
                <a:effectLst/>
                <a:latin typeface="Arial" panose="020B0604020202020204" pitchFamily="34" charset="0"/>
              </a:rPr>
              <a:t>los</a:t>
            </a:r>
            <a:r>
              <a:rPr kumimoji="0" lang="en-US" altLang="en-US" sz="2000" b="1" i="0" u="none" strike="noStrike" cap="none" normalizeH="0" baseline="0" dirty="0">
                <a:ln>
                  <a:noFill/>
                </a:ln>
                <a:solidFill>
                  <a:srgbClr val="000066"/>
                </a:solidFill>
                <a:effectLst/>
                <a:latin typeface="Arial" panose="020B0604020202020204" pitchFamily="34" charset="0"/>
              </a:rPr>
              <a:t> </a:t>
            </a:r>
            <a:r>
              <a:rPr kumimoji="0" lang="en-US" altLang="en-US" sz="2000" b="1" i="0" u="none" strike="noStrike" cap="none" normalizeH="0" baseline="0" dirty="0" err="1">
                <a:ln>
                  <a:noFill/>
                </a:ln>
                <a:solidFill>
                  <a:srgbClr val="000066"/>
                </a:solidFill>
                <a:effectLst/>
                <a:latin typeface="Arial" panose="020B0604020202020204" pitchFamily="34" charset="0"/>
              </a:rPr>
              <a:t>sonidos</a:t>
            </a:r>
            <a:r>
              <a:rPr kumimoji="0" lang="en-US" altLang="en-US" sz="2000" b="1" i="0" u="none" strike="noStrike" cap="none" normalizeH="0" baseline="0" dirty="0">
                <a:ln>
                  <a:noFill/>
                </a:ln>
                <a:solidFill>
                  <a:srgbClr val="000066"/>
                </a:solidFill>
                <a:effectLst/>
                <a:latin typeface="Arial" panose="020B0604020202020204" pitchFamily="34" charset="0"/>
              </a:rPr>
              <a:t> </a:t>
            </a:r>
            <a:r>
              <a:rPr kumimoji="0" lang="en-US" altLang="en-US" sz="2000" b="1" i="0" u="none" strike="noStrike" cap="none" normalizeH="0" baseline="0" dirty="0" err="1">
                <a:ln>
                  <a:noFill/>
                </a:ln>
                <a:solidFill>
                  <a:srgbClr val="000066"/>
                </a:solidFill>
                <a:effectLst/>
                <a:latin typeface="Arial" panose="020B0604020202020204" pitchFamily="34" charset="0"/>
              </a:rPr>
              <a:t>individuales</a:t>
            </a:r>
            <a:r>
              <a:rPr kumimoji="0" lang="en-US" altLang="en-US" sz="2000" b="1" i="0" u="none" strike="noStrike" cap="none" normalizeH="0" baseline="0" dirty="0">
                <a:ln>
                  <a:noFill/>
                </a:ln>
                <a:solidFill>
                  <a:srgbClr val="000066"/>
                </a:solidFill>
                <a:effectLst/>
                <a:latin typeface="Arial" panose="020B0604020202020204" pitchFamily="34" charset="0"/>
              </a:rPr>
              <a:t> de las </a:t>
            </a:r>
            <a:r>
              <a:rPr kumimoji="0" lang="en-US" altLang="en-US" sz="2000" b="1" i="0" u="none" strike="noStrike" cap="none" normalizeH="0" baseline="0" dirty="0" err="1">
                <a:ln>
                  <a:noFill/>
                </a:ln>
                <a:solidFill>
                  <a:srgbClr val="000066"/>
                </a:solidFill>
                <a:effectLst/>
                <a:latin typeface="Arial" panose="020B0604020202020204" pitchFamily="34" charset="0"/>
              </a:rPr>
              <a:t>letras</a:t>
            </a:r>
            <a:r>
              <a:rPr kumimoji="0" lang="en-US" altLang="en-US" sz="2000" b="1" i="0" u="none" strike="noStrike" cap="none" normalizeH="0" baseline="0" dirty="0">
                <a:ln>
                  <a:noFill/>
                </a:ln>
                <a:solidFill>
                  <a:srgbClr val="000066"/>
                </a:solidFill>
                <a:effectLst/>
                <a:latin typeface="Arial" panose="020B0604020202020204" pitchFamily="34" charset="0"/>
              </a:rPr>
              <a:t> para </a:t>
            </a:r>
            <a:r>
              <a:rPr kumimoji="0" lang="en-US" altLang="en-US" sz="2000" b="1" i="0" u="none" strike="noStrike" cap="none" normalizeH="0" baseline="0" dirty="0" err="1">
                <a:ln>
                  <a:noFill/>
                </a:ln>
                <a:solidFill>
                  <a:srgbClr val="000066"/>
                </a:solidFill>
                <a:effectLst/>
                <a:latin typeface="Arial" panose="020B0604020202020204" pitchFamily="34" charset="0"/>
              </a:rPr>
              <a:t>formar</a:t>
            </a:r>
            <a:r>
              <a:rPr kumimoji="0" lang="en-US" altLang="en-US" sz="2000" b="1" i="0" u="none" strike="noStrike" cap="none" normalizeH="0" baseline="0" dirty="0">
                <a:ln>
                  <a:noFill/>
                </a:ln>
                <a:solidFill>
                  <a:srgbClr val="000066"/>
                </a:solidFill>
                <a:effectLst/>
                <a:latin typeface="Arial" panose="020B0604020202020204" pitchFamily="34" charset="0"/>
              </a:rPr>
              <a:t> palabras. </a:t>
            </a:r>
          </a:p>
          <a:p>
            <a:pPr marL="0" marR="0" lvl="0" indent="0" defTabSz="914400" rtl="0" eaLnBrk="0" fontAlgn="base" latinLnBrk="0" hangingPunct="0">
              <a:spcBef>
                <a:spcPct val="0"/>
              </a:spcBef>
              <a:spcAft>
                <a:spcPts val="600"/>
              </a:spcAft>
              <a:buClrTx/>
              <a:buSzTx/>
              <a:buFontTx/>
              <a:buChar char="•"/>
              <a:tabLst/>
            </a:pPr>
            <a:r>
              <a:rPr kumimoji="0" lang="en-US" altLang="en-US" sz="2000" b="1" i="0" u="none" strike="noStrike" cap="none" normalizeH="0" baseline="0" dirty="0">
                <a:ln>
                  <a:noFill/>
                </a:ln>
                <a:solidFill>
                  <a:srgbClr val="000066"/>
                </a:solidFill>
                <a:effectLst/>
                <a:latin typeface="Arial" panose="020B0604020202020204" pitchFamily="34" charset="0"/>
              </a:rPr>
              <a:t>Es </a:t>
            </a:r>
            <a:r>
              <a:rPr kumimoji="0" lang="en-US" altLang="en-US" sz="2000" b="1" i="0" u="none" strike="noStrike" cap="none" normalizeH="0" baseline="0" dirty="0" err="1">
                <a:ln>
                  <a:noFill/>
                </a:ln>
                <a:solidFill>
                  <a:srgbClr val="000066"/>
                </a:solidFill>
                <a:effectLst/>
                <a:latin typeface="Arial" panose="020B0604020202020204" pitchFamily="34" charset="0"/>
              </a:rPr>
              <a:t>una</a:t>
            </a:r>
            <a:r>
              <a:rPr kumimoji="0" lang="en-US" altLang="en-US" sz="2000" b="1" i="0" u="none" strike="noStrike" cap="none" normalizeH="0" baseline="0" dirty="0">
                <a:ln>
                  <a:noFill/>
                </a:ln>
                <a:solidFill>
                  <a:srgbClr val="000066"/>
                </a:solidFill>
                <a:effectLst/>
                <a:latin typeface="Arial" panose="020B0604020202020204" pitchFamily="34" charset="0"/>
              </a:rPr>
              <a:t> </a:t>
            </a:r>
            <a:r>
              <a:rPr kumimoji="0" lang="en-US" altLang="en-US" sz="2000" b="1" i="0" u="none" strike="noStrike" cap="none" normalizeH="0" baseline="0" dirty="0" err="1">
                <a:ln>
                  <a:noFill/>
                </a:ln>
                <a:solidFill>
                  <a:srgbClr val="000066"/>
                </a:solidFill>
                <a:effectLst/>
                <a:latin typeface="Arial" panose="020B0604020202020204" pitchFamily="34" charset="0"/>
              </a:rPr>
              <a:t>habilidad</a:t>
            </a:r>
            <a:r>
              <a:rPr kumimoji="0" lang="en-US" altLang="en-US" sz="2000" b="1" i="0" u="none" strike="noStrike" cap="none" normalizeH="0" baseline="0" dirty="0">
                <a:ln>
                  <a:noFill/>
                </a:ln>
                <a:solidFill>
                  <a:srgbClr val="000066"/>
                </a:solidFill>
                <a:effectLst/>
                <a:latin typeface="Arial" panose="020B0604020202020204" pitchFamily="34" charset="0"/>
              </a:rPr>
              <a:t> </a:t>
            </a:r>
            <a:r>
              <a:rPr kumimoji="0" lang="en-US" altLang="en-US" sz="2000" b="1" i="0" u="none" strike="noStrike" cap="none" normalizeH="0" baseline="0" dirty="0" err="1">
                <a:ln>
                  <a:noFill/>
                </a:ln>
                <a:solidFill>
                  <a:srgbClr val="000066"/>
                </a:solidFill>
                <a:effectLst/>
                <a:latin typeface="Arial" panose="020B0604020202020204" pitchFamily="34" charset="0"/>
              </a:rPr>
              <a:t>esencial</a:t>
            </a:r>
            <a:r>
              <a:rPr kumimoji="0" lang="en-US" altLang="en-US" sz="2000" b="1" i="0" u="none" strike="noStrike" cap="none" normalizeH="0" baseline="0" dirty="0">
                <a:ln>
                  <a:noFill/>
                </a:ln>
                <a:solidFill>
                  <a:srgbClr val="000066"/>
                </a:solidFill>
                <a:effectLst/>
                <a:latin typeface="Arial" panose="020B0604020202020204" pitchFamily="34" charset="0"/>
              </a:rPr>
              <a:t> para la </a:t>
            </a:r>
            <a:r>
              <a:rPr kumimoji="0" lang="en-US" altLang="en-US" sz="2000" b="1" i="0" u="none" strike="noStrike" cap="none" normalizeH="0" baseline="0" dirty="0" err="1">
                <a:ln>
                  <a:noFill/>
                </a:ln>
                <a:solidFill>
                  <a:srgbClr val="000066"/>
                </a:solidFill>
                <a:effectLst/>
                <a:latin typeface="Arial" panose="020B0604020202020204" pitchFamily="34" charset="0"/>
              </a:rPr>
              <a:t>lectura</a:t>
            </a:r>
            <a:r>
              <a:rPr kumimoji="0" lang="en-US" altLang="en-US" sz="2000" b="1" i="0" u="none" strike="noStrike" cap="none" normalizeH="0" baseline="0" dirty="0">
                <a:ln>
                  <a:noFill/>
                </a:ln>
                <a:solidFill>
                  <a:srgbClr val="000066"/>
                </a:solidFill>
                <a:effectLst/>
                <a:latin typeface="Arial" panose="020B0604020202020204" pitchFamily="34" charset="0"/>
              </a:rPr>
              <a:t> </a:t>
            </a:r>
            <a:r>
              <a:rPr kumimoji="0" lang="en-US" altLang="en-US" sz="2000" b="1" i="0" u="none" strike="noStrike" cap="none" normalizeH="0" baseline="0" dirty="0" err="1">
                <a:ln>
                  <a:noFill/>
                </a:ln>
                <a:solidFill>
                  <a:srgbClr val="000066"/>
                </a:solidFill>
                <a:effectLst/>
                <a:latin typeface="Arial" panose="020B0604020202020204" pitchFamily="34" charset="0"/>
              </a:rPr>
              <a:t>fluida</a:t>
            </a:r>
            <a:r>
              <a:rPr kumimoji="0" lang="en-US" altLang="en-US" sz="2000" b="1" i="0" u="none" strike="noStrike" cap="none" normalizeH="0" baseline="0" dirty="0">
                <a:ln>
                  <a:noFill/>
                </a:ln>
                <a:solidFill>
                  <a:srgbClr val="000066"/>
                </a:solidFill>
                <a:effectLst/>
                <a:latin typeface="Arial" panose="020B0604020202020204" pitchFamily="34" charset="0"/>
              </a:rPr>
              <a:t>. </a:t>
            </a:r>
          </a:p>
        </p:txBody>
      </p:sp>
      <p:pic>
        <p:nvPicPr>
          <p:cNvPr id="9" name="Picture 8">
            <a:extLst>
              <a:ext uri="{FF2B5EF4-FFF2-40B4-BE49-F238E27FC236}">
                <a16:creationId xmlns:a16="http://schemas.microsoft.com/office/drawing/2014/main" id="{2CB2DBDE-A9E0-A332-3A6E-00298B24ED1E}"/>
              </a:ext>
            </a:extLst>
          </p:cNvPr>
          <p:cNvPicPr>
            <a:picLocks noChangeAspect="1"/>
          </p:cNvPicPr>
          <p:nvPr/>
        </p:nvPicPr>
        <p:blipFill rotWithShape="1">
          <a:blip r:embed="rId6"/>
          <a:srcRect b="13329"/>
          <a:stretch/>
        </p:blipFill>
        <p:spPr>
          <a:xfrm>
            <a:off x="6795249" y="3588305"/>
            <a:ext cx="5247799" cy="2999951"/>
          </a:xfrm>
          <a:prstGeom prst="rect">
            <a:avLst/>
          </a:prstGeom>
        </p:spPr>
      </p:pic>
      <p:sp>
        <p:nvSpPr>
          <p:cNvPr id="10" name="TextBox 9">
            <a:extLst>
              <a:ext uri="{FF2B5EF4-FFF2-40B4-BE49-F238E27FC236}">
                <a16:creationId xmlns:a16="http://schemas.microsoft.com/office/drawing/2014/main" id="{3924D2B1-92EC-9F98-0419-F676FAF37C54}"/>
              </a:ext>
            </a:extLst>
          </p:cNvPr>
          <p:cNvSpPr txBox="1"/>
          <p:nvPr/>
        </p:nvSpPr>
        <p:spPr>
          <a:xfrm>
            <a:off x="501219" y="2875752"/>
            <a:ext cx="5920846" cy="3447098"/>
          </a:xfrm>
          <a:prstGeom prst="rect">
            <a:avLst/>
          </a:prstGeom>
          <a:noFill/>
        </p:spPr>
        <p:txBody>
          <a:bodyPr wrap="square">
            <a:spAutoFit/>
          </a:bodyPr>
          <a:lstStyle/>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dirty="0" err="1">
                <a:ln>
                  <a:noFill/>
                </a:ln>
                <a:solidFill>
                  <a:srgbClr val="660066"/>
                </a:solidFill>
                <a:effectLst/>
                <a:latin typeface="Arial" panose="020B0604020202020204" pitchFamily="34" charset="0"/>
              </a:rPr>
              <a:t>Existen</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diversas</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actividades</a:t>
            </a:r>
            <a:r>
              <a:rPr kumimoji="0" lang="en-US" altLang="en-US" b="1" i="0" u="none" strike="noStrike" cap="none" normalizeH="0" baseline="0" dirty="0">
                <a:ln>
                  <a:noFill/>
                </a:ln>
                <a:solidFill>
                  <a:srgbClr val="660066"/>
                </a:solidFill>
                <a:effectLst/>
                <a:latin typeface="Arial" panose="020B0604020202020204" pitchFamily="34" charset="0"/>
              </a:rPr>
              <a:t> para </a:t>
            </a:r>
            <a:r>
              <a:rPr kumimoji="0" lang="en-US" altLang="en-US" b="1" i="0" u="none" strike="noStrike" cap="none" normalizeH="0" baseline="0" dirty="0" err="1">
                <a:ln>
                  <a:noFill/>
                </a:ln>
                <a:solidFill>
                  <a:srgbClr val="660066"/>
                </a:solidFill>
                <a:effectLst/>
                <a:latin typeface="Arial" panose="020B0604020202020204" pitchFamily="34" charset="0"/>
              </a:rPr>
              <a:t>trabajar</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el</a:t>
            </a:r>
            <a:r>
              <a:rPr kumimoji="0" lang="en-US" altLang="en-US" b="1" i="0" u="none" strike="noStrike" cap="none" normalizeH="0" baseline="0" dirty="0">
                <a:ln>
                  <a:noFill/>
                </a:ln>
                <a:solidFill>
                  <a:srgbClr val="660066"/>
                </a:solidFill>
                <a:effectLst/>
                <a:latin typeface="Arial" panose="020B0604020202020204" pitchFamily="34" charset="0"/>
              </a:rPr>
              <a:t> blending, </a:t>
            </a:r>
            <a:r>
              <a:rPr kumimoji="0" lang="en-US" altLang="en-US" b="1" i="0" u="none" strike="noStrike" cap="none" normalizeH="0" baseline="0" dirty="0" err="1">
                <a:ln>
                  <a:noFill/>
                </a:ln>
                <a:solidFill>
                  <a:srgbClr val="660066"/>
                </a:solidFill>
                <a:effectLst/>
                <a:latin typeface="Arial" panose="020B0604020202020204" pitchFamily="34" charset="0"/>
              </a:rPr>
              <a:t>como</a:t>
            </a:r>
            <a:r>
              <a:rPr kumimoji="0" lang="en-US" altLang="en-US" b="1" i="0" u="none" strike="noStrike" cap="none" normalizeH="0" baseline="0" dirty="0">
                <a:ln>
                  <a:noFill/>
                </a:ln>
                <a:solidFill>
                  <a:srgbClr val="660066"/>
                </a:solidFill>
                <a:effectLst/>
                <a:latin typeface="Arial" panose="020B0604020202020204" pitchFamily="34" charset="0"/>
              </a:rPr>
              <a:t>: </a:t>
            </a:r>
          </a:p>
          <a:p>
            <a:pPr marL="457200" marR="0" lvl="1"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dirty="0" err="1">
                <a:ln>
                  <a:noFill/>
                </a:ln>
                <a:solidFill>
                  <a:srgbClr val="660066"/>
                </a:solidFill>
                <a:effectLst/>
                <a:latin typeface="Arial" panose="020B0604020202020204" pitchFamily="34" charset="0"/>
              </a:rPr>
              <a:t>Cantar</a:t>
            </a:r>
            <a:r>
              <a:rPr kumimoji="0" lang="en-US" altLang="en-US" b="1" i="0" u="none" strike="noStrike" cap="none" normalizeH="0" baseline="0" dirty="0">
                <a:ln>
                  <a:noFill/>
                </a:ln>
                <a:solidFill>
                  <a:srgbClr val="660066"/>
                </a:solidFill>
                <a:effectLst/>
                <a:latin typeface="Arial" panose="020B0604020202020204" pitchFamily="34" charset="0"/>
              </a:rPr>
              <a:t> canciones </a:t>
            </a:r>
            <a:r>
              <a:rPr kumimoji="0" lang="en-US" altLang="en-US" b="1" i="0" u="none" strike="noStrike" cap="none" normalizeH="0" baseline="0" dirty="0" err="1">
                <a:ln>
                  <a:noFill/>
                </a:ln>
                <a:solidFill>
                  <a:srgbClr val="660066"/>
                </a:solidFill>
                <a:effectLst/>
                <a:latin typeface="Arial" panose="020B0604020202020204" pitchFamily="34" charset="0"/>
              </a:rPr>
              <a:t>infantiles</a:t>
            </a:r>
            <a:r>
              <a:rPr kumimoji="0" lang="en-US" altLang="en-US" b="1" i="0" u="none" strike="noStrike" cap="none" normalizeH="0" baseline="0" dirty="0">
                <a:ln>
                  <a:noFill/>
                </a:ln>
                <a:solidFill>
                  <a:srgbClr val="660066"/>
                </a:solidFill>
                <a:effectLst/>
                <a:latin typeface="Arial" panose="020B0604020202020204" pitchFamily="34" charset="0"/>
              </a:rPr>
              <a:t> que se </a:t>
            </a:r>
            <a:r>
              <a:rPr kumimoji="0" lang="en-US" altLang="en-US" b="1" i="0" u="none" strike="noStrike" cap="none" normalizeH="0" baseline="0" dirty="0" err="1">
                <a:ln>
                  <a:noFill/>
                </a:ln>
                <a:solidFill>
                  <a:srgbClr val="660066"/>
                </a:solidFill>
                <a:effectLst/>
                <a:latin typeface="Arial" panose="020B0604020202020204" pitchFamily="34" charset="0"/>
              </a:rPr>
              <a:t>centren</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en</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el</a:t>
            </a:r>
            <a:r>
              <a:rPr kumimoji="0" lang="en-US" altLang="en-US" b="1" i="0" u="none" strike="noStrike" cap="none" normalizeH="0" baseline="0" dirty="0">
                <a:ln>
                  <a:noFill/>
                </a:ln>
                <a:solidFill>
                  <a:srgbClr val="660066"/>
                </a:solidFill>
                <a:effectLst/>
                <a:latin typeface="Arial" panose="020B0604020202020204" pitchFamily="34" charset="0"/>
              </a:rPr>
              <a:t> blending. </a:t>
            </a:r>
          </a:p>
          <a:p>
            <a:pPr marL="457200" marR="0" lvl="1"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dirty="0" err="1">
                <a:ln>
                  <a:noFill/>
                </a:ln>
                <a:solidFill>
                  <a:srgbClr val="660066"/>
                </a:solidFill>
                <a:effectLst/>
                <a:latin typeface="Arial" panose="020B0604020202020204" pitchFamily="34" charset="0"/>
              </a:rPr>
              <a:t>Jugar</a:t>
            </a:r>
            <a:r>
              <a:rPr kumimoji="0" lang="en-US" altLang="en-US" b="1" i="0" u="none" strike="noStrike" cap="none" normalizeH="0" baseline="0" dirty="0">
                <a:ln>
                  <a:noFill/>
                </a:ln>
                <a:solidFill>
                  <a:srgbClr val="660066"/>
                </a:solidFill>
                <a:effectLst/>
                <a:latin typeface="Arial" panose="020B0604020202020204" pitchFamily="34" charset="0"/>
              </a:rPr>
              <a:t> a </a:t>
            </a:r>
            <a:r>
              <a:rPr kumimoji="0" lang="en-US" altLang="en-US" b="1" i="0" u="none" strike="noStrike" cap="none" normalizeH="0" baseline="0" dirty="0" err="1">
                <a:ln>
                  <a:noFill/>
                </a:ln>
                <a:solidFill>
                  <a:srgbClr val="660066"/>
                </a:solidFill>
                <a:effectLst/>
                <a:latin typeface="Arial" panose="020B0604020202020204" pitchFamily="34" charset="0"/>
              </a:rPr>
              <a:t>juegos</a:t>
            </a:r>
            <a:r>
              <a:rPr kumimoji="0" lang="en-US" altLang="en-US" b="1" i="0" u="none" strike="noStrike" cap="none" normalizeH="0" baseline="0" dirty="0">
                <a:ln>
                  <a:noFill/>
                </a:ln>
                <a:solidFill>
                  <a:srgbClr val="660066"/>
                </a:solidFill>
                <a:effectLst/>
                <a:latin typeface="Arial" panose="020B0604020202020204" pitchFamily="34" charset="0"/>
              </a:rPr>
              <a:t> de blending, </a:t>
            </a:r>
            <a:r>
              <a:rPr kumimoji="0" lang="en-US" altLang="en-US" b="1" i="0" u="none" strike="noStrike" cap="none" normalizeH="0" baseline="0" dirty="0" err="1">
                <a:ln>
                  <a:noFill/>
                </a:ln>
                <a:solidFill>
                  <a:srgbClr val="660066"/>
                </a:solidFill>
                <a:effectLst/>
                <a:latin typeface="Arial" panose="020B0604020202020204" pitchFamily="34" charset="0"/>
              </a:rPr>
              <a:t>como</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Yo</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veo</a:t>
            </a:r>
            <a:r>
              <a:rPr kumimoji="0" lang="en-US" altLang="en-US" b="1" i="0" u="none" strike="noStrike" cap="none" normalizeH="0" baseline="0" dirty="0">
                <a:ln>
                  <a:noFill/>
                </a:ln>
                <a:solidFill>
                  <a:srgbClr val="660066"/>
                </a:solidFill>
                <a:effectLst/>
                <a:latin typeface="Arial" panose="020B0604020202020204" pitchFamily="34" charset="0"/>
              </a:rPr>
              <a:t>" o "</a:t>
            </a:r>
            <a:r>
              <a:rPr kumimoji="0" lang="en-US" altLang="en-US" b="1" i="0" u="none" strike="noStrike" cap="none" normalizeH="0" baseline="0" dirty="0" err="1">
                <a:ln>
                  <a:noFill/>
                </a:ln>
                <a:solidFill>
                  <a:srgbClr val="660066"/>
                </a:solidFill>
                <a:effectLst/>
                <a:latin typeface="Arial" panose="020B0604020202020204" pitchFamily="34" charset="0"/>
              </a:rPr>
              <a:t>Completa</a:t>
            </a:r>
            <a:r>
              <a:rPr kumimoji="0" lang="en-US" altLang="en-US" b="1" i="0" u="none" strike="noStrike" cap="none" normalizeH="0" baseline="0" dirty="0">
                <a:ln>
                  <a:noFill/>
                </a:ln>
                <a:solidFill>
                  <a:srgbClr val="660066"/>
                </a:solidFill>
                <a:effectLst/>
                <a:latin typeface="Arial" panose="020B0604020202020204" pitchFamily="34" charset="0"/>
              </a:rPr>
              <a:t> la palabra". </a:t>
            </a:r>
          </a:p>
          <a:p>
            <a:pPr marL="457200" marR="0" lvl="1"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dirty="0">
                <a:ln>
                  <a:noFill/>
                </a:ln>
                <a:solidFill>
                  <a:srgbClr val="660066"/>
                </a:solidFill>
                <a:effectLst/>
                <a:latin typeface="Arial" panose="020B0604020202020204" pitchFamily="34" charset="0"/>
              </a:rPr>
              <a:t>Leer </a:t>
            </a:r>
            <a:r>
              <a:rPr kumimoji="0" lang="en-US" altLang="en-US" b="1" i="0" u="none" strike="noStrike" cap="none" normalizeH="0" baseline="0" dirty="0" err="1">
                <a:ln>
                  <a:noFill/>
                </a:ln>
                <a:solidFill>
                  <a:srgbClr val="660066"/>
                </a:solidFill>
                <a:effectLst/>
                <a:latin typeface="Arial" panose="020B0604020202020204" pitchFamily="34" charset="0"/>
              </a:rPr>
              <a:t>libros</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en</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voz</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alta</a:t>
            </a:r>
            <a:r>
              <a:rPr kumimoji="0" lang="en-US" altLang="en-US" b="1" i="0" u="none" strike="noStrike" cap="none" normalizeH="0" baseline="0" dirty="0">
                <a:ln>
                  <a:noFill/>
                </a:ln>
                <a:solidFill>
                  <a:srgbClr val="660066"/>
                </a:solidFill>
                <a:effectLst/>
                <a:latin typeface="Arial" panose="020B0604020202020204" pitchFamily="34" charset="0"/>
              </a:rPr>
              <a:t> que </a:t>
            </a:r>
            <a:r>
              <a:rPr kumimoji="0" lang="en-US" altLang="en-US" b="1" i="0" u="none" strike="noStrike" cap="none" normalizeH="0" baseline="0" dirty="0" err="1">
                <a:ln>
                  <a:noFill/>
                </a:ln>
                <a:solidFill>
                  <a:srgbClr val="660066"/>
                </a:solidFill>
                <a:effectLst/>
                <a:latin typeface="Arial" panose="020B0604020202020204" pitchFamily="34" charset="0"/>
              </a:rPr>
              <a:t>destaquen</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el</a:t>
            </a:r>
            <a:r>
              <a:rPr kumimoji="0" lang="en-US" altLang="en-US" b="1" i="0" u="none" strike="noStrike" cap="none" normalizeH="0" baseline="0" dirty="0">
                <a:ln>
                  <a:noFill/>
                </a:ln>
                <a:solidFill>
                  <a:srgbClr val="660066"/>
                </a:solidFill>
                <a:effectLst/>
                <a:latin typeface="Arial" panose="020B0604020202020204" pitchFamily="34" charset="0"/>
              </a:rPr>
              <a:t> blending. </a:t>
            </a:r>
          </a:p>
          <a:p>
            <a:pPr marL="457200" marR="0" lvl="1"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dirty="0" err="1">
                <a:ln>
                  <a:noFill/>
                </a:ln>
                <a:solidFill>
                  <a:srgbClr val="660066"/>
                </a:solidFill>
                <a:effectLst/>
                <a:latin typeface="Arial" panose="020B0604020202020204" pitchFamily="34" charset="0"/>
              </a:rPr>
              <a:t>Utilizar</a:t>
            </a:r>
            <a:r>
              <a:rPr kumimoji="0" lang="en-US" altLang="en-US" b="1" i="0" u="none" strike="noStrike" cap="none" normalizeH="0" baseline="0" dirty="0">
                <a:ln>
                  <a:noFill/>
                </a:ln>
                <a:solidFill>
                  <a:srgbClr val="660066"/>
                </a:solidFill>
                <a:effectLst/>
                <a:latin typeface="Arial" panose="020B0604020202020204" pitchFamily="34" charset="0"/>
              </a:rPr>
              <a:t> material </a:t>
            </a:r>
            <a:r>
              <a:rPr kumimoji="0" lang="en-US" altLang="en-US" b="1" i="0" u="none" strike="noStrike" cap="none" normalizeH="0" baseline="0" dirty="0" err="1">
                <a:ln>
                  <a:noFill/>
                </a:ln>
                <a:solidFill>
                  <a:srgbClr val="660066"/>
                </a:solidFill>
                <a:effectLst/>
                <a:latin typeface="Arial" panose="020B0604020202020204" pitchFamily="34" charset="0"/>
              </a:rPr>
              <a:t>manipulativo</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como</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letras</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magnéticas</a:t>
            </a:r>
            <a:r>
              <a:rPr kumimoji="0" lang="en-US" altLang="en-US" b="1" i="0" u="none" strike="noStrike" cap="none" normalizeH="0" baseline="0" dirty="0">
                <a:ln>
                  <a:noFill/>
                </a:ln>
                <a:solidFill>
                  <a:srgbClr val="660066"/>
                </a:solidFill>
                <a:effectLst/>
                <a:latin typeface="Arial" panose="020B0604020202020204" pitchFamily="34" charset="0"/>
              </a:rPr>
              <a:t> o </a:t>
            </a:r>
            <a:r>
              <a:rPr kumimoji="0" lang="en-US" altLang="en-US" b="1" i="0" u="none" strike="noStrike" cap="none" normalizeH="0" baseline="0" dirty="0" err="1">
                <a:ln>
                  <a:noFill/>
                </a:ln>
                <a:solidFill>
                  <a:srgbClr val="660066"/>
                </a:solidFill>
                <a:effectLst/>
                <a:latin typeface="Arial" panose="020B0604020202020204" pitchFamily="34" charset="0"/>
              </a:rPr>
              <a:t>tarjetas</a:t>
            </a:r>
            <a:r>
              <a:rPr kumimoji="0" lang="en-US" altLang="en-US" b="1" i="0" u="none" strike="noStrike" cap="none" normalizeH="0" baseline="0" dirty="0">
                <a:ln>
                  <a:noFill/>
                </a:ln>
                <a:solidFill>
                  <a:srgbClr val="660066"/>
                </a:solidFill>
                <a:effectLst/>
                <a:latin typeface="Arial" panose="020B0604020202020204" pitchFamily="34" charset="0"/>
              </a:rPr>
              <a:t> de palabras, para </a:t>
            </a:r>
            <a:r>
              <a:rPr kumimoji="0" lang="en-US" altLang="en-US" b="1" i="0" u="none" strike="noStrike" cap="none" normalizeH="0" baseline="0" dirty="0" err="1">
                <a:ln>
                  <a:noFill/>
                </a:ln>
                <a:solidFill>
                  <a:srgbClr val="660066"/>
                </a:solidFill>
                <a:effectLst/>
                <a:latin typeface="Arial" panose="020B0604020202020204" pitchFamily="34" charset="0"/>
              </a:rPr>
              <a:t>ayudar</a:t>
            </a:r>
            <a:r>
              <a:rPr kumimoji="0" lang="en-US" altLang="en-US" b="1" i="0" u="none" strike="noStrike" cap="none" normalizeH="0" baseline="0" dirty="0">
                <a:ln>
                  <a:noFill/>
                </a:ln>
                <a:solidFill>
                  <a:srgbClr val="660066"/>
                </a:solidFill>
                <a:effectLst/>
                <a:latin typeface="Arial" panose="020B0604020202020204" pitchFamily="34" charset="0"/>
              </a:rPr>
              <a:t> a </a:t>
            </a:r>
            <a:r>
              <a:rPr kumimoji="0" lang="en-US" altLang="en-US" b="1" i="0" u="none" strike="noStrike" cap="none" normalizeH="0" baseline="0" dirty="0" err="1">
                <a:ln>
                  <a:noFill/>
                </a:ln>
                <a:solidFill>
                  <a:srgbClr val="660066"/>
                </a:solidFill>
                <a:effectLst/>
                <a:latin typeface="Arial" panose="020B0604020202020204" pitchFamily="34" charset="0"/>
              </a:rPr>
              <a:t>los</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niños</a:t>
            </a:r>
            <a:r>
              <a:rPr kumimoji="0" lang="en-US" altLang="en-US" b="1" i="0" u="none" strike="noStrike" cap="none" normalizeH="0" baseline="0" dirty="0">
                <a:ln>
                  <a:noFill/>
                </a:ln>
                <a:solidFill>
                  <a:srgbClr val="660066"/>
                </a:solidFill>
                <a:effectLst/>
                <a:latin typeface="Arial" panose="020B0604020202020204" pitchFamily="34" charset="0"/>
              </a:rPr>
              <a:t> a </a:t>
            </a:r>
            <a:r>
              <a:rPr kumimoji="0" lang="en-US" altLang="en-US" b="1" i="0" u="none" strike="noStrike" cap="none" normalizeH="0" baseline="0" dirty="0" err="1">
                <a:ln>
                  <a:noFill/>
                </a:ln>
                <a:solidFill>
                  <a:srgbClr val="660066"/>
                </a:solidFill>
                <a:effectLst/>
                <a:latin typeface="Arial" panose="020B0604020202020204" pitchFamily="34" charset="0"/>
              </a:rPr>
              <a:t>visualizar</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el</a:t>
            </a:r>
            <a:r>
              <a:rPr kumimoji="0" lang="en-US" altLang="en-US" b="1" i="0" u="none" strike="noStrike" cap="none" normalizeH="0" baseline="0" dirty="0">
                <a:ln>
                  <a:noFill/>
                </a:ln>
                <a:solidFill>
                  <a:srgbClr val="660066"/>
                </a:solidFill>
                <a:effectLst/>
                <a:latin typeface="Arial" panose="020B0604020202020204" pitchFamily="34" charset="0"/>
              </a:rPr>
              <a:t> </a:t>
            </a:r>
            <a:r>
              <a:rPr kumimoji="0" lang="en-US" altLang="en-US" b="1" i="0" u="none" strike="noStrike" cap="none" normalizeH="0" baseline="0" dirty="0" err="1">
                <a:ln>
                  <a:noFill/>
                </a:ln>
                <a:solidFill>
                  <a:srgbClr val="660066"/>
                </a:solidFill>
                <a:effectLst/>
                <a:latin typeface="Arial" panose="020B0604020202020204" pitchFamily="34" charset="0"/>
              </a:rPr>
              <a:t>proceso</a:t>
            </a:r>
            <a:r>
              <a:rPr kumimoji="0" lang="en-US" altLang="en-US" b="1" i="0" u="none" strike="noStrike" cap="none" normalizeH="0" baseline="0" dirty="0">
                <a:ln>
                  <a:noFill/>
                </a:ln>
                <a:solidFill>
                  <a:srgbClr val="660066"/>
                </a:solidFill>
                <a:effectLst/>
                <a:latin typeface="Arial" panose="020B0604020202020204" pitchFamily="34" charset="0"/>
              </a:rPr>
              <a:t> de blending. </a:t>
            </a:r>
          </a:p>
        </p:txBody>
      </p:sp>
      <p:sp>
        <p:nvSpPr>
          <p:cNvPr id="7" name="Rectangle 6">
            <a:extLst>
              <a:ext uri="{FF2B5EF4-FFF2-40B4-BE49-F238E27FC236}">
                <a16:creationId xmlns:a16="http://schemas.microsoft.com/office/drawing/2014/main" id="{76F7725F-6368-7EF0-06F2-0C6687ABBF2D}"/>
              </a:ext>
            </a:extLst>
          </p:cNvPr>
          <p:cNvSpPr/>
          <p:nvPr/>
        </p:nvSpPr>
        <p:spPr>
          <a:xfrm>
            <a:off x="9718799" y="4014526"/>
            <a:ext cx="2345514" cy="584775"/>
          </a:xfrm>
          <a:prstGeom prst="rect">
            <a:avLst/>
          </a:prstGeom>
          <a:noFill/>
        </p:spPr>
        <p:txBody>
          <a:bodyPr wrap="none" lIns="91440" tIns="45720" rIns="91440" bIns="45720">
            <a:spAutoFit/>
          </a:bodyPr>
          <a:lstStyle/>
          <a:p>
            <a:pPr algn="ctr"/>
            <a:r>
              <a:rPr lang="en-US" sz="3200" b="1" cap="none" spc="0" dirty="0" err="1">
                <a:ln w="12700">
                  <a:solidFill>
                    <a:schemeClr val="accent1"/>
                  </a:solidFill>
                  <a:prstDash val="solid"/>
                </a:ln>
                <a:solidFill>
                  <a:srgbClr val="FF99FF"/>
                </a:solidFill>
                <a:effectLst>
                  <a:outerShdw dist="38100" dir="2640000" algn="bl" rotWithShape="0">
                    <a:schemeClr val="accent1"/>
                  </a:outerShdw>
                </a:effectLst>
              </a:rPr>
              <a:t>Actividades</a:t>
            </a:r>
            <a:r>
              <a:rPr lang="en-US" sz="3200" b="1" cap="none" spc="0" dirty="0">
                <a:ln w="12700">
                  <a:solidFill>
                    <a:schemeClr val="accent1"/>
                  </a:solidFill>
                  <a:prstDash val="solid"/>
                </a:ln>
                <a:solidFill>
                  <a:srgbClr val="FF99FF"/>
                </a:solidFill>
                <a:effectLst>
                  <a:outerShdw dist="38100" dir="2640000" algn="bl" rotWithShape="0">
                    <a:schemeClr val="accent1"/>
                  </a:outerShdw>
                </a:effectLst>
              </a:rPr>
              <a:t>?</a:t>
            </a:r>
          </a:p>
        </p:txBody>
      </p:sp>
    </p:spTree>
    <p:extLst>
      <p:ext uri="{BB962C8B-B14F-4D97-AF65-F5344CB8AC3E}">
        <p14:creationId xmlns:p14="http://schemas.microsoft.com/office/powerpoint/2010/main" val="277793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CF72DDC-1C2A-4733-FFCE-03AD339AB27E}"/>
              </a:ext>
            </a:extLst>
          </p:cNvPr>
          <p:cNvSpPr/>
          <p:nvPr/>
        </p:nvSpPr>
        <p:spPr>
          <a:xfrm>
            <a:off x="3985977" y="229930"/>
            <a:ext cx="3241850" cy="923330"/>
          </a:xfrm>
          <a:prstGeom prst="rect">
            <a:avLst/>
          </a:prstGeom>
          <a:noFill/>
          <a:ln>
            <a:solidFill>
              <a:srgbClr val="000066"/>
            </a:solidFill>
          </a:ln>
        </p:spPr>
        <p:txBody>
          <a:bodyPr wrap="none" lIns="91440" tIns="45720" rIns="91440" bIns="45720">
            <a:spAutoFit/>
          </a:bodyPr>
          <a:lstStyle/>
          <a:p>
            <a:pPr algn="ctr"/>
            <a:r>
              <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CVC words</a:t>
            </a:r>
          </a:p>
        </p:txBody>
      </p:sp>
      <p:sp>
        <p:nvSpPr>
          <p:cNvPr id="8" name="Rectangle 2">
            <a:extLst>
              <a:ext uri="{FF2B5EF4-FFF2-40B4-BE49-F238E27FC236}">
                <a16:creationId xmlns:a16="http://schemas.microsoft.com/office/drawing/2014/main" id="{5CE820B4-4FC2-CD5C-F0A6-715A649F6C26}"/>
              </a:ext>
            </a:extLst>
          </p:cNvPr>
          <p:cNvSpPr txBox="1">
            <a:spLocks noChangeArrowheads="1"/>
          </p:cNvSpPr>
          <p:nvPr/>
        </p:nvSpPr>
        <p:spPr bwMode="auto">
          <a:xfrm>
            <a:off x="838200" y="1903284"/>
            <a:ext cx="1508746" cy="4196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cat</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kæt</a:t>
            </a:r>
            <a:r>
              <a:rPr lang="en-US" altLang="en-US" sz="1800" dirty="0">
                <a:solidFill>
                  <a:srgbClr val="000066"/>
                </a:solidFill>
                <a:latin typeface="Arial" panose="020B0604020202020204" pitchFamily="34" charset="0"/>
              </a:rPr>
              <a:t>/)</a:t>
            </a:r>
          </a:p>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dog</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dɒg</a:t>
            </a:r>
            <a:r>
              <a:rPr lang="en-US" altLang="en-US" sz="1800" dirty="0">
                <a:solidFill>
                  <a:srgbClr val="000066"/>
                </a:solidFill>
                <a:latin typeface="Arial" panose="020B0604020202020204" pitchFamily="34" charset="0"/>
              </a:rPr>
              <a:t>/) </a:t>
            </a:r>
          </a:p>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pin</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pɪn</a:t>
            </a:r>
            <a:r>
              <a:rPr lang="en-US" altLang="en-US" sz="1800" dirty="0">
                <a:solidFill>
                  <a:srgbClr val="000066"/>
                </a:solidFill>
                <a:latin typeface="Arial" panose="020B0604020202020204" pitchFamily="34" charset="0"/>
              </a:rPr>
              <a:t>/) </a:t>
            </a:r>
          </a:p>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hat</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hæt</a:t>
            </a:r>
            <a:r>
              <a:rPr lang="en-US" altLang="en-US" sz="1800" dirty="0">
                <a:solidFill>
                  <a:srgbClr val="000066"/>
                </a:solidFill>
                <a:latin typeface="Arial" panose="020B0604020202020204" pitchFamily="34" charset="0"/>
              </a:rPr>
              <a:t>/) </a:t>
            </a:r>
          </a:p>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sun</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sʌn</a:t>
            </a:r>
            <a:r>
              <a:rPr lang="en-US" altLang="en-US" sz="1800" dirty="0">
                <a:solidFill>
                  <a:srgbClr val="000066"/>
                </a:solidFill>
                <a:latin typeface="Arial" panose="020B0604020202020204" pitchFamily="34" charset="0"/>
              </a:rPr>
              <a:t>/) </a:t>
            </a:r>
          </a:p>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leg</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lɛg</a:t>
            </a:r>
            <a:r>
              <a:rPr lang="en-US" altLang="en-US" sz="1800" dirty="0">
                <a:solidFill>
                  <a:srgbClr val="000066"/>
                </a:solidFill>
                <a:latin typeface="Arial" panose="020B0604020202020204" pitchFamily="34" charset="0"/>
              </a:rPr>
              <a:t>/) </a:t>
            </a:r>
          </a:p>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sit</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sɪt</a:t>
            </a:r>
            <a:r>
              <a:rPr lang="en-US" altLang="en-US" sz="1800" dirty="0">
                <a:solidFill>
                  <a:srgbClr val="000066"/>
                </a:solidFill>
                <a:latin typeface="Arial" panose="020B0604020202020204" pitchFamily="34" charset="0"/>
              </a:rPr>
              <a:t>/)  </a:t>
            </a:r>
          </a:p>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bus</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bʌs</a:t>
            </a:r>
            <a:r>
              <a:rPr lang="en-US" altLang="en-US" sz="1800" dirty="0">
                <a:solidFill>
                  <a:srgbClr val="000066"/>
                </a:solidFill>
                <a:latin typeface="Arial" panose="020B0604020202020204" pitchFamily="34" charset="0"/>
              </a:rPr>
              <a:t>/)  </a:t>
            </a:r>
          </a:p>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fog</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fɒg</a:t>
            </a:r>
            <a:r>
              <a:rPr lang="en-US" altLang="en-US" sz="1800" dirty="0">
                <a:solidFill>
                  <a:srgbClr val="000066"/>
                </a:solidFill>
                <a:latin typeface="Arial" panose="020B0604020202020204" pitchFamily="34" charset="0"/>
              </a:rPr>
              <a:t>/) </a:t>
            </a:r>
          </a:p>
          <a:p>
            <a:pPr marL="0" indent="0" algn="just" eaLnBrk="0" fontAlgn="base" hangingPunct="0">
              <a:lnSpc>
                <a:spcPct val="150000"/>
              </a:lnSpc>
              <a:spcBef>
                <a:spcPct val="0"/>
              </a:spcBef>
              <a:spcAft>
                <a:spcPct val="0"/>
              </a:spcAft>
              <a:buFontTx/>
              <a:buChar char="•"/>
            </a:pPr>
            <a:r>
              <a:rPr lang="en-US" altLang="en-US" sz="1800" b="1" dirty="0">
                <a:solidFill>
                  <a:srgbClr val="000066"/>
                </a:solidFill>
                <a:latin typeface="Arial" panose="020B0604020202020204" pitchFamily="34" charset="0"/>
              </a:rPr>
              <a:t>wig</a:t>
            </a:r>
            <a:r>
              <a:rPr lang="en-US" altLang="en-US" sz="1800" dirty="0">
                <a:solidFill>
                  <a:srgbClr val="000066"/>
                </a:solidFill>
                <a:latin typeface="Arial" panose="020B0604020202020204" pitchFamily="34" charset="0"/>
              </a:rPr>
              <a:t> (/</a:t>
            </a:r>
            <a:r>
              <a:rPr lang="en-US" altLang="en-US" sz="1800" dirty="0" err="1">
                <a:solidFill>
                  <a:srgbClr val="000066"/>
                </a:solidFill>
                <a:latin typeface="Arial" panose="020B0604020202020204" pitchFamily="34" charset="0"/>
              </a:rPr>
              <a:t>wɪg</a:t>
            </a:r>
            <a:r>
              <a:rPr lang="en-US" altLang="en-US" sz="1800" dirty="0">
                <a:solidFill>
                  <a:srgbClr val="000066"/>
                </a:solidFill>
                <a:latin typeface="Arial" panose="020B0604020202020204" pitchFamily="34" charset="0"/>
              </a:rPr>
              <a:t>/)  </a:t>
            </a:r>
          </a:p>
        </p:txBody>
      </p:sp>
      <p:sp>
        <p:nvSpPr>
          <p:cNvPr id="9" name="TextBox 8">
            <a:extLst>
              <a:ext uri="{FF2B5EF4-FFF2-40B4-BE49-F238E27FC236}">
                <a16:creationId xmlns:a16="http://schemas.microsoft.com/office/drawing/2014/main" id="{89C7BB08-B363-6742-2052-57FC50B079A2}"/>
              </a:ext>
            </a:extLst>
          </p:cNvPr>
          <p:cNvSpPr txBox="1"/>
          <p:nvPr/>
        </p:nvSpPr>
        <p:spPr>
          <a:xfrm>
            <a:off x="5735223" y="1159809"/>
            <a:ext cx="6456777" cy="5632311"/>
          </a:xfrm>
          <a:prstGeom prst="rect">
            <a:avLst/>
          </a:prstGeom>
          <a:noFill/>
        </p:spPr>
        <p:txBody>
          <a:bodyPr wrap="square">
            <a:spAutoFit/>
          </a:bodyPr>
          <a:lstStyle/>
          <a:p>
            <a:r>
              <a:rPr lang="es-ES" b="1" dirty="0"/>
              <a:t>Importancia de las palabras CVC:</a:t>
            </a:r>
            <a:endParaRPr lang="es-ES" dirty="0"/>
          </a:p>
          <a:p>
            <a:r>
              <a:rPr lang="es-ES" dirty="0"/>
              <a:t>Las palabras CVC son la base del desarrollo de la lectura temprana. Son algunas de las primeras palabras que los niños aprenden a decodificar y leer porque tienen una estructura simple. Al dominar las palabras CVC, los niños desarrollan habilidades esenciales para leer palabras más complejas:</a:t>
            </a:r>
          </a:p>
          <a:p>
            <a:endParaRPr lang="es-ES" dirty="0"/>
          </a:p>
          <a:p>
            <a:pPr>
              <a:buFont typeface="Arial" panose="020B0604020202020204" pitchFamily="34" charset="0"/>
              <a:buChar char="•"/>
            </a:pPr>
            <a:r>
              <a:rPr lang="es-ES" b="1" dirty="0">
                <a:solidFill>
                  <a:srgbClr val="CC0099"/>
                </a:solidFill>
              </a:rPr>
              <a:t>Conciencia fonológica:</a:t>
            </a:r>
            <a:r>
              <a:rPr lang="es-ES" dirty="0">
                <a:solidFill>
                  <a:srgbClr val="CC0099"/>
                </a:solidFill>
              </a:rPr>
              <a:t> Las palabras CVC ayudan a los niños a comprender que el lenguaje hablado se puede dividir en sonidos individuales.</a:t>
            </a:r>
          </a:p>
          <a:p>
            <a:pPr>
              <a:buFont typeface="Arial" panose="020B0604020202020204" pitchFamily="34" charset="0"/>
              <a:buChar char="•"/>
            </a:pPr>
            <a:endParaRPr lang="es-ES" dirty="0">
              <a:solidFill>
                <a:srgbClr val="CC0099"/>
              </a:solidFill>
            </a:endParaRPr>
          </a:p>
          <a:p>
            <a:pPr>
              <a:buFont typeface="Arial" panose="020B0604020202020204" pitchFamily="34" charset="0"/>
              <a:buChar char="•"/>
            </a:pPr>
            <a:r>
              <a:rPr lang="es-ES" b="1" dirty="0">
                <a:solidFill>
                  <a:srgbClr val="C00000"/>
                </a:solidFill>
              </a:rPr>
              <a:t>Fonética:</a:t>
            </a:r>
            <a:r>
              <a:rPr lang="es-ES" dirty="0">
                <a:solidFill>
                  <a:srgbClr val="C00000"/>
                </a:solidFill>
              </a:rPr>
              <a:t> Las palabras CVC brindan una plataforma para aprender la relación entre letras y sonidos.</a:t>
            </a:r>
          </a:p>
          <a:p>
            <a:pPr>
              <a:buFont typeface="Arial" panose="020B0604020202020204" pitchFamily="34" charset="0"/>
              <a:buChar char="•"/>
            </a:pPr>
            <a:endParaRPr lang="es-ES" dirty="0">
              <a:solidFill>
                <a:srgbClr val="C00000"/>
              </a:solidFill>
            </a:endParaRPr>
          </a:p>
          <a:p>
            <a:pPr>
              <a:buFont typeface="Arial" panose="020B0604020202020204" pitchFamily="34" charset="0"/>
              <a:buChar char="•"/>
            </a:pPr>
            <a:r>
              <a:rPr lang="es-ES" b="1" dirty="0">
                <a:solidFill>
                  <a:srgbClr val="7030A0"/>
                </a:solidFill>
              </a:rPr>
              <a:t>Combinación de sonidos:</a:t>
            </a:r>
            <a:r>
              <a:rPr lang="es-ES" dirty="0">
                <a:solidFill>
                  <a:srgbClr val="7030A0"/>
                </a:solidFill>
              </a:rPr>
              <a:t> Los niños aprenden a combinar sonidos individuales para formar palabras completas.</a:t>
            </a:r>
          </a:p>
          <a:p>
            <a:pPr>
              <a:buFont typeface="Arial" panose="020B0604020202020204" pitchFamily="34" charset="0"/>
              <a:buChar char="•"/>
            </a:pPr>
            <a:endParaRPr lang="es-ES" dirty="0">
              <a:solidFill>
                <a:srgbClr val="7030A0"/>
              </a:solidFill>
            </a:endParaRPr>
          </a:p>
          <a:p>
            <a:pPr>
              <a:buFont typeface="Arial" panose="020B0604020202020204" pitchFamily="34" charset="0"/>
              <a:buChar char="•"/>
            </a:pPr>
            <a:r>
              <a:rPr lang="es-ES" b="1" dirty="0">
                <a:solidFill>
                  <a:srgbClr val="002060"/>
                </a:solidFill>
              </a:rPr>
              <a:t>Reconocimiento visual:</a:t>
            </a:r>
            <a:r>
              <a:rPr lang="es-ES" dirty="0">
                <a:solidFill>
                  <a:srgbClr val="002060"/>
                </a:solidFill>
              </a:rPr>
              <a:t> A medida que los niños se encuentran con palabras CVC repetidamente, comienzan a reconocerlas visualmente sin necesidad de leerlas fonema a fonema.</a:t>
            </a:r>
          </a:p>
        </p:txBody>
      </p:sp>
      <p:pic>
        <p:nvPicPr>
          <p:cNvPr id="3" name="Picture 2">
            <a:extLst>
              <a:ext uri="{FF2B5EF4-FFF2-40B4-BE49-F238E27FC236}">
                <a16:creationId xmlns:a16="http://schemas.microsoft.com/office/drawing/2014/main" id="{797FFD4F-45A5-A2D2-B122-303EAF81DCCA}"/>
              </a:ext>
            </a:extLst>
          </p:cNvPr>
          <p:cNvPicPr>
            <a:picLocks noChangeAspect="1"/>
          </p:cNvPicPr>
          <p:nvPr/>
        </p:nvPicPr>
        <p:blipFill>
          <a:blip r:embed="rId5"/>
          <a:stretch>
            <a:fillRect/>
          </a:stretch>
        </p:blipFill>
        <p:spPr>
          <a:xfrm>
            <a:off x="2501090" y="1372332"/>
            <a:ext cx="3151314" cy="4726972"/>
          </a:xfrm>
          <a:prstGeom prst="rect">
            <a:avLst/>
          </a:prstGeom>
        </p:spPr>
      </p:pic>
    </p:spTree>
    <p:extLst>
      <p:ext uri="{BB962C8B-B14F-4D97-AF65-F5344CB8AC3E}">
        <p14:creationId xmlns:p14="http://schemas.microsoft.com/office/powerpoint/2010/main" val="16946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Effect transition="in" filter="fade">
                                      <p:cBhvr>
                                        <p:cTn id="26" dur="1000"/>
                                        <p:tgtEl>
                                          <p:spTgt spid="9">
                                            <p:txEl>
                                              <p:pRg st="3" end="3"/>
                                            </p:txEl>
                                          </p:spTgt>
                                        </p:tgtEl>
                                      </p:cBhvr>
                                    </p:animEffect>
                                    <p:anim calcmode="lin" valueType="num">
                                      <p:cBhvr>
                                        <p:cTn id="27"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xEl>
                                              <p:pRg st="5" end="5"/>
                                            </p:txEl>
                                          </p:spTgt>
                                        </p:tgtEl>
                                        <p:attrNameLst>
                                          <p:attrName>style.visibility</p:attrName>
                                        </p:attrNameLst>
                                      </p:cBhvr>
                                      <p:to>
                                        <p:strVal val="visible"/>
                                      </p:to>
                                    </p:set>
                                    <p:animEffect transition="in" filter="fade">
                                      <p:cBhvr>
                                        <p:cTn id="33" dur="1000"/>
                                        <p:tgtEl>
                                          <p:spTgt spid="9">
                                            <p:txEl>
                                              <p:pRg st="5" end="5"/>
                                            </p:txEl>
                                          </p:spTgt>
                                        </p:tgtEl>
                                      </p:cBhvr>
                                    </p:animEffect>
                                    <p:anim calcmode="lin" valueType="num">
                                      <p:cBhvr>
                                        <p:cTn id="34"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9">
                                            <p:txEl>
                                              <p:pRg st="7" end="7"/>
                                            </p:txEl>
                                          </p:spTgt>
                                        </p:tgtEl>
                                        <p:attrNameLst>
                                          <p:attrName>style.visibility</p:attrName>
                                        </p:attrNameLst>
                                      </p:cBhvr>
                                      <p:to>
                                        <p:strVal val="visible"/>
                                      </p:to>
                                    </p:set>
                                    <p:animEffect transition="in" filter="fade">
                                      <p:cBhvr>
                                        <p:cTn id="40" dur="1000"/>
                                        <p:tgtEl>
                                          <p:spTgt spid="9">
                                            <p:txEl>
                                              <p:pRg st="7" end="7"/>
                                            </p:txEl>
                                          </p:spTgt>
                                        </p:tgtEl>
                                      </p:cBhvr>
                                    </p:animEffect>
                                    <p:anim calcmode="lin" valueType="num">
                                      <p:cBhvr>
                                        <p:cTn id="41"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42"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9">
                                            <p:txEl>
                                              <p:pRg st="9" end="9"/>
                                            </p:txEl>
                                          </p:spTgt>
                                        </p:tgtEl>
                                        <p:attrNameLst>
                                          <p:attrName>style.visibility</p:attrName>
                                        </p:attrNameLst>
                                      </p:cBhvr>
                                      <p:to>
                                        <p:strVal val="visible"/>
                                      </p:to>
                                    </p:set>
                                    <p:animEffect transition="in" filter="fade">
                                      <p:cBhvr>
                                        <p:cTn id="47" dur="1000"/>
                                        <p:tgtEl>
                                          <p:spTgt spid="9">
                                            <p:txEl>
                                              <p:pRg st="9" end="9"/>
                                            </p:txEl>
                                          </p:spTgt>
                                        </p:tgtEl>
                                      </p:cBhvr>
                                    </p:animEffect>
                                    <p:anim calcmode="lin" valueType="num">
                                      <p:cBhvr>
                                        <p:cTn id="48" dur="1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49" dur="1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93436" y="1610894"/>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3478BE"/>
                </a:solidFill>
                <a:latin typeface="XuntaSans-Bold" pitchFamily="18"/>
                <a:ea typeface="XuntaSans-Bold" pitchFamily="2"/>
                <a:cs typeface="XuntaSans-Bold" pitchFamily="2"/>
              </a:rPr>
              <a:t>Fases (Stages)</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1265CF6-5BA3-D28C-7B2E-085CFD85F066}"/>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24151" r="25369" b="35938"/>
          <a:stretch/>
        </p:blipFill>
        <p:spPr bwMode="auto">
          <a:xfrm>
            <a:off x="680545" y="3007291"/>
            <a:ext cx="2480649" cy="17721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6778828D-48D7-B728-E5AD-39F795CEED45}"/>
              </a:ext>
            </a:extLst>
          </p:cNvPr>
          <p:cNvPicPr>
            <a:picLocks noChangeAspect="1"/>
          </p:cNvPicPr>
          <p:nvPr/>
        </p:nvPicPr>
        <p:blipFill>
          <a:blip r:embed="rId7"/>
          <a:stretch>
            <a:fillRect/>
          </a:stretch>
        </p:blipFill>
        <p:spPr>
          <a:xfrm>
            <a:off x="3733101" y="0"/>
            <a:ext cx="5389634" cy="6678459"/>
          </a:xfrm>
          <a:prstGeom prst="rect">
            <a:avLst/>
          </a:prstGeom>
        </p:spPr>
      </p:pic>
      <p:pic>
        <p:nvPicPr>
          <p:cNvPr id="8" name="Picture 7">
            <a:extLst>
              <a:ext uri="{FF2B5EF4-FFF2-40B4-BE49-F238E27FC236}">
                <a16:creationId xmlns:a16="http://schemas.microsoft.com/office/drawing/2014/main" id="{AF970B7F-D713-C410-1D55-E4F65DF1BEB6}"/>
              </a:ext>
            </a:extLst>
          </p:cNvPr>
          <p:cNvPicPr>
            <a:picLocks noChangeAspect="1"/>
          </p:cNvPicPr>
          <p:nvPr/>
        </p:nvPicPr>
        <p:blipFill>
          <a:blip r:embed="rId8"/>
          <a:stretch>
            <a:fillRect/>
          </a:stretch>
        </p:blipFill>
        <p:spPr>
          <a:xfrm>
            <a:off x="9214439" y="1610894"/>
            <a:ext cx="2112357" cy="3168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7186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540150" y="549360"/>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000066"/>
                </a:solidFill>
                <a:latin typeface="XuntaSans-Bold" pitchFamily="18"/>
                <a:ea typeface="XuntaSans-Bold" pitchFamily="2"/>
                <a:cs typeface="XuntaSans-Bold" pitchFamily="2"/>
              </a:rPr>
              <a:t>Ejemplo de actividades</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45526FC1-9EF5-BBD1-1E86-D77BD8920B9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6264"/>
          <a:stretch/>
        </p:blipFill>
        <p:spPr bwMode="auto">
          <a:xfrm>
            <a:off x="407582" y="1445002"/>
            <a:ext cx="9144000" cy="299940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4375FB0-C4B4-5ED3-C3E3-F27646E1246F}"/>
              </a:ext>
            </a:extLst>
          </p:cNvPr>
          <p:cNvSpPr/>
          <p:nvPr/>
        </p:nvSpPr>
        <p:spPr>
          <a:xfrm>
            <a:off x="9730886" y="1471552"/>
            <a:ext cx="2416046" cy="1200329"/>
          </a:xfrm>
          <a:prstGeom prst="rect">
            <a:avLst/>
          </a:prstGeom>
          <a:noFill/>
        </p:spPr>
        <p:txBody>
          <a:bodyPr wrap="none" lIns="91440" tIns="45720" rIns="91440" bIns="45720">
            <a:spAutoFit/>
          </a:bodyPr>
          <a:lstStyle/>
          <a:p>
            <a:pPr algn="ctr"/>
            <a:r>
              <a:rPr lang="en-US" sz="3600" b="1" cap="none" spc="0" dirty="0">
                <a:ln w="12700" cmpd="sng">
                  <a:solidFill>
                    <a:srgbClr val="D60093"/>
                  </a:solidFill>
                  <a:prstDash val="solid"/>
                </a:ln>
                <a:solidFill>
                  <a:srgbClr val="000066"/>
                </a:solidFill>
                <a:effectLst/>
              </a:rPr>
              <a:t>¿</a:t>
            </a:r>
            <a:r>
              <a:rPr lang="en-US" sz="3600" b="1" cap="none" spc="0" dirty="0" err="1">
                <a:ln w="12700" cmpd="sng">
                  <a:solidFill>
                    <a:srgbClr val="D60093"/>
                  </a:solidFill>
                  <a:prstDash val="solid"/>
                </a:ln>
                <a:solidFill>
                  <a:srgbClr val="000066"/>
                </a:solidFill>
                <a:effectLst/>
              </a:rPr>
              <a:t>Edad</a:t>
            </a:r>
            <a:r>
              <a:rPr lang="en-US" sz="3600" b="1" cap="none" spc="0" dirty="0">
                <a:ln w="12700" cmpd="sng">
                  <a:solidFill>
                    <a:srgbClr val="D60093"/>
                  </a:solidFill>
                  <a:prstDash val="solid"/>
                </a:ln>
                <a:solidFill>
                  <a:srgbClr val="000066"/>
                </a:solidFill>
                <a:effectLst/>
              </a:rPr>
              <a:t>?</a:t>
            </a:r>
          </a:p>
          <a:p>
            <a:pPr algn="ctr"/>
            <a:r>
              <a:rPr lang="en-US" sz="3600" b="1" dirty="0">
                <a:ln w="12700" cmpd="sng">
                  <a:solidFill>
                    <a:srgbClr val="D60093"/>
                  </a:solidFill>
                  <a:prstDash val="solid"/>
                </a:ln>
                <a:solidFill>
                  <a:srgbClr val="000066"/>
                </a:solidFill>
              </a:rPr>
              <a:t>¿</a:t>
            </a:r>
            <a:r>
              <a:rPr lang="en-US" sz="3600" b="1" dirty="0" err="1">
                <a:ln w="12700" cmpd="sng">
                  <a:solidFill>
                    <a:srgbClr val="D60093"/>
                  </a:solidFill>
                  <a:prstDash val="solid"/>
                </a:ln>
                <a:solidFill>
                  <a:srgbClr val="000066"/>
                </a:solidFill>
              </a:rPr>
              <a:t>Actividad</a:t>
            </a:r>
            <a:r>
              <a:rPr lang="en-US" sz="3600" b="1" dirty="0">
                <a:ln w="12700" cmpd="sng">
                  <a:solidFill>
                    <a:srgbClr val="D60093"/>
                  </a:solidFill>
                  <a:prstDash val="solid"/>
                </a:ln>
                <a:solidFill>
                  <a:srgbClr val="000066"/>
                </a:solidFill>
              </a:rPr>
              <a:t>?</a:t>
            </a:r>
            <a:endParaRPr lang="en-US" sz="3600" b="1" cap="none" spc="0" dirty="0">
              <a:ln w="12700" cmpd="sng">
                <a:solidFill>
                  <a:srgbClr val="D60093"/>
                </a:solidFill>
                <a:prstDash val="solid"/>
              </a:ln>
              <a:solidFill>
                <a:srgbClr val="000066"/>
              </a:solidFill>
              <a:effectLst/>
            </a:endParaRPr>
          </a:p>
        </p:txBody>
      </p:sp>
      <p:pic>
        <p:nvPicPr>
          <p:cNvPr id="2050" name="Picture 2">
            <a:extLst>
              <a:ext uri="{FF2B5EF4-FFF2-40B4-BE49-F238E27FC236}">
                <a16:creationId xmlns:a16="http://schemas.microsoft.com/office/drawing/2014/main" id="{2C661E0C-7DC5-0898-1B31-B9D116C950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9374" y="3477924"/>
            <a:ext cx="5450958" cy="3047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DD7E82F1-EC5B-8084-A033-600D9804542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16200000">
            <a:off x="-273131" y="2078122"/>
            <a:ext cx="5445704" cy="4084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34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randombar(horizontal)">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540150" y="549360"/>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000066"/>
                </a:solidFill>
                <a:latin typeface="XuntaSans-Bold" pitchFamily="18"/>
                <a:ea typeface="XuntaSans-Bold" pitchFamily="2"/>
                <a:cs typeface="XuntaSans-Bold" pitchFamily="2"/>
              </a:rPr>
              <a:t>Ejemplo de actividades</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2E26AE3-48C9-2389-50B5-03A1A8DFA8B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240" t="47443" r="7597" b="5426"/>
          <a:stretch/>
        </p:blipFill>
        <p:spPr bwMode="auto">
          <a:xfrm>
            <a:off x="2977560" y="2277345"/>
            <a:ext cx="6049926" cy="32322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BCE3367-6170-3DFA-4B14-43CDE088690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16200000">
            <a:off x="7365267" y="1940385"/>
            <a:ext cx="5298523" cy="39738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C6D5810-76F6-9D42-B7D6-0FEEC83E8171}"/>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16200000">
            <a:off x="-436289" y="1819440"/>
            <a:ext cx="5329444" cy="399708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BB26A1F-C84F-3FA5-E2EE-6EF69BE6DFD9}"/>
              </a:ext>
            </a:extLst>
          </p:cNvPr>
          <p:cNvSpPr/>
          <p:nvPr/>
        </p:nvSpPr>
        <p:spPr>
          <a:xfrm>
            <a:off x="4946993" y="5501071"/>
            <a:ext cx="2416046" cy="1200329"/>
          </a:xfrm>
          <a:prstGeom prst="rect">
            <a:avLst/>
          </a:prstGeom>
          <a:noFill/>
        </p:spPr>
        <p:txBody>
          <a:bodyPr wrap="none" lIns="91440" tIns="45720" rIns="91440" bIns="45720">
            <a:spAutoFit/>
          </a:bodyPr>
          <a:lstStyle/>
          <a:p>
            <a:pPr algn="ctr"/>
            <a:r>
              <a:rPr lang="en-US" sz="3600" b="1" cap="none" spc="0" dirty="0">
                <a:ln w="12700" cmpd="sng">
                  <a:solidFill>
                    <a:srgbClr val="D60093"/>
                  </a:solidFill>
                  <a:prstDash val="solid"/>
                </a:ln>
                <a:solidFill>
                  <a:srgbClr val="000066"/>
                </a:solidFill>
                <a:effectLst/>
              </a:rPr>
              <a:t>¿</a:t>
            </a:r>
            <a:r>
              <a:rPr lang="en-US" sz="3600" b="1" cap="none" spc="0" dirty="0" err="1">
                <a:ln w="12700" cmpd="sng">
                  <a:solidFill>
                    <a:srgbClr val="D60093"/>
                  </a:solidFill>
                  <a:prstDash val="solid"/>
                </a:ln>
                <a:solidFill>
                  <a:srgbClr val="000066"/>
                </a:solidFill>
                <a:effectLst/>
              </a:rPr>
              <a:t>Edad</a:t>
            </a:r>
            <a:r>
              <a:rPr lang="en-US" sz="3600" b="1" cap="none" spc="0" dirty="0">
                <a:ln w="12700" cmpd="sng">
                  <a:solidFill>
                    <a:srgbClr val="D60093"/>
                  </a:solidFill>
                  <a:prstDash val="solid"/>
                </a:ln>
                <a:solidFill>
                  <a:srgbClr val="000066"/>
                </a:solidFill>
                <a:effectLst/>
              </a:rPr>
              <a:t>?</a:t>
            </a:r>
          </a:p>
          <a:p>
            <a:pPr algn="ctr"/>
            <a:r>
              <a:rPr lang="en-US" sz="3600" b="1" dirty="0">
                <a:ln w="12700" cmpd="sng">
                  <a:solidFill>
                    <a:srgbClr val="D60093"/>
                  </a:solidFill>
                  <a:prstDash val="solid"/>
                </a:ln>
                <a:solidFill>
                  <a:srgbClr val="000066"/>
                </a:solidFill>
              </a:rPr>
              <a:t>¿</a:t>
            </a:r>
            <a:r>
              <a:rPr lang="en-US" sz="3600" b="1" dirty="0" err="1">
                <a:ln w="12700" cmpd="sng">
                  <a:solidFill>
                    <a:srgbClr val="D60093"/>
                  </a:solidFill>
                  <a:prstDash val="solid"/>
                </a:ln>
                <a:solidFill>
                  <a:srgbClr val="000066"/>
                </a:solidFill>
              </a:rPr>
              <a:t>Actividad</a:t>
            </a:r>
            <a:r>
              <a:rPr lang="en-US" sz="3600" b="1" dirty="0">
                <a:ln w="12700" cmpd="sng">
                  <a:solidFill>
                    <a:srgbClr val="D60093"/>
                  </a:solidFill>
                  <a:prstDash val="solid"/>
                </a:ln>
                <a:solidFill>
                  <a:srgbClr val="000066"/>
                </a:solidFill>
              </a:rPr>
              <a:t>?</a:t>
            </a:r>
            <a:endParaRPr lang="en-US" sz="3600" b="1" cap="none" spc="0" dirty="0">
              <a:ln w="12700" cmpd="sng">
                <a:solidFill>
                  <a:srgbClr val="D60093"/>
                </a:solidFill>
                <a:prstDash val="solid"/>
              </a:ln>
              <a:solidFill>
                <a:srgbClr val="000066"/>
              </a:solidFill>
              <a:effectLst/>
            </a:endParaRPr>
          </a:p>
        </p:txBody>
      </p:sp>
    </p:spTree>
    <p:extLst>
      <p:ext uri="{BB962C8B-B14F-4D97-AF65-F5344CB8AC3E}">
        <p14:creationId xmlns:p14="http://schemas.microsoft.com/office/powerpoint/2010/main" val="154894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randombar(horizontal)">
                                      <p:cBhvr>
                                        <p:cTn id="7" dur="500"/>
                                        <p:tgtEl>
                                          <p:spTgt spid="10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barn(inVertical)">
                                      <p:cBhvr>
                                        <p:cTn id="12"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540150" y="549360"/>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000066"/>
                </a:solidFill>
                <a:latin typeface="XuntaSans-Bold" pitchFamily="18"/>
                <a:ea typeface="XuntaSans-Bold" pitchFamily="2"/>
                <a:cs typeface="XuntaSans-Bold" pitchFamily="2"/>
              </a:rPr>
              <a:t>Ejemplo de actividades</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BB26A1F-C84F-3FA5-E2EE-6EF69BE6DFD9}"/>
              </a:ext>
            </a:extLst>
          </p:cNvPr>
          <p:cNvSpPr/>
          <p:nvPr/>
        </p:nvSpPr>
        <p:spPr>
          <a:xfrm>
            <a:off x="9486023" y="5500750"/>
            <a:ext cx="2416046" cy="1200329"/>
          </a:xfrm>
          <a:prstGeom prst="rect">
            <a:avLst/>
          </a:prstGeom>
          <a:noFill/>
        </p:spPr>
        <p:txBody>
          <a:bodyPr wrap="none" lIns="91440" tIns="45720" rIns="91440" bIns="45720">
            <a:spAutoFit/>
          </a:bodyPr>
          <a:lstStyle/>
          <a:p>
            <a:pPr algn="ctr"/>
            <a:r>
              <a:rPr lang="en-US" sz="3600" b="1" cap="none" spc="0" dirty="0">
                <a:ln w="12700" cmpd="sng">
                  <a:solidFill>
                    <a:srgbClr val="D60093"/>
                  </a:solidFill>
                  <a:prstDash val="solid"/>
                </a:ln>
                <a:solidFill>
                  <a:srgbClr val="000066"/>
                </a:solidFill>
                <a:effectLst/>
              </a:rPr>
              <a:t>¿</a:t>
            </a:r>
            <a:r>
              <a:rPr lang="en-US" sz="3600" b="1" cap="none" spc="0" dirty="0" err="1">
                <a:ln w="12700" cmpd="sng">
                  <a:solidFill>
                    <a:srgbClr val="D60093"/>
                  </a:solidFill>
                  <a:prstDash val="solid"/>
                </a:ln>
                <a:solidFill>
                  <a:srgbClr val="000066"/>
                </a:solidFill>
                <a:effectLst/>
              </a:rPr>
              <a:t>Edad</a:t>
            </a:r>
            <a:r>
              <a:rPr lang="en-US" sz="3600" b="1" cap="none" spc="0" dirty="0">
                <a:ln w="12700" cmpd="sng">
                  <a:solidFill>
                    <a:srgbClr val="D60093"/>
                  </a:solidFill>
                  <a:prstDash val="solid"/>
                </a:ln>
                <a:solidFill>
                  <a:srgbClr val="000066"/>
                </a:solidFill>
                <a:effectLst/>
              </a:rPr>
              <a:t>?</a:t>
            </a:r>
          </a:p>
          <a:p>
            <a:pPr algn="ctr"/>
            <a:r>
              <a:rPr lang="en-US" sz="3600" b="1" dirty="0">
                <a:ln w="12700" cmpd="sng">
                  <a:solidFill>
                    <a:srgbClr val="D60093"/>
                  </a:solidFill>
                  <a:prstDash val="solid"/>
                </a:ln>
                <a:solidFill>
                  <a:srgbClr val="000066"/>
                </a:solidFill>
              </a:rPr>
              <a:t>¿</a:t>
            </a:r>
            <a:r>
              <a:rPr lang="en-US" sz="3600" b="1" dirty="0" err="1">
                <a:ln w="12700" cmpd="sng">
                  <a:solidFill>
                    <a:srgbClr val="D60093"/>
                  </a:solidFill>
                  <a:prstDash val="solid"/>
                </a:ln>
                <a:solidFill>
                  <a:srgbClr val="000066"/>
                </a:solidFill>
              </a:rPr>
              <a:t>Actividad</a:t>
            </a:r>
            <a:r>
              <a:rPr lang="en-US" sz="3600" b="1" dirty="0">
                <a:ln w="12700" cmpd="sng">
                  <a:solidFill>
                    <a:srgbClr val="D60093"/>
                  </a:solidFill>
                  <a:prstDash val="solid"/>
                </a:ln>
                <a:solidFill>
                  <a:srgbClr val="000066"/>
                </a:solidFill>
              </a:rPr>
              <a:t>?</a:t>
            </a:r>
            <a:endParaRPr lang="en-US" sz="3600" b="1" cap="none" spc="0" dirty="0">
              <a:ln w="12700" cmpd="sng">
                <a:solidFill>
                  <a:srgbClr val="D60093"/>
                </a:solidFill>
                <a:prstDash val="solid"/>
              </a:ln>
              <a:solidFill>
                <a:srgbClr val="000066"/>
              </a:solidFill>
              <a:effectLst/>
            </a:endParaRPr>
          </a:p>
        </p:txBody>
      </p:sp>
      <p:pic>
        <p:nvPicPr>
          <p:cNvPr id="4098" name="Picture 2">
            <a:extLst>
              <a:ext uri="{FF2B5EF4-FFF2-40B4-BE49-F238E27FC236}">
                <a16:creationId xmlns:a16="http://schemas.microsoft.com/office/drawing/2014/main" id="{4DF6D0EA-2D40-91A4-54EC-087721E8F2B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96531" y="1290266"/>
            <a:ext cx="5614407" cy="421080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1CDA6FFA-4D8F-FEFD-864B-3586E9FE800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299093" y="1290265"/>
            <a:ext cx="5614408" cy="421080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E330671D-BE87-9C64-C185-8D1778390617}"/>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5400000">
            <a:off x="3040321" y="1934080"/>
            <a:ext cx="5705172" cy="4278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80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randombar(horizontal)">
                                      <p:cBhvr>
                                        <p:cTn id="7"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540150" y="549360"/>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000066"/>
                </a:solidFill>
                <a:latin typeface="XuntaSans-Bold" pitchFamily="18"/>
                <a:ea typeface="XuntaSans-Bold" pitchFamily="2"/>
                <a:cs typeface="XuntaSans-Bold" pitchFamily="2"/>
              </a:rPr>
              <a:t>Ejemplo de actividades</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BB26A1F-C84F-3FA5-E2EE-6EF69BE6DFD9}"/>
              </a:ext>
            </a:extLst>
          </p:cNvPr>
          <p:cNvSpPr/>
          <p:nvPr/>
        </p:nvSpPr>
        <p:spPr>
          <a:xfrm>
            <a:off x="228976" y="4884543"/>
            <a:ext cx="4630242" cy="1200329"/>
          </a:xfrm>
          <a:prstGeom prst="rect">
            <a:avLst/>
          </a:prstGeom>
          <a:noFill/>
        </p:spPr>
        <p:txBody>
          <a:bodyPr wrap="none" lIns="91440" tIns="45720" rIns="91440" bIns="45720">
            <a:spAutoFit/>
          </a:bodyPr>
          <a:lstStyle/>
          <a:p>
            <a:pPr algn="ctr"/>
            <a:r>
              <a:rPr lang="en-US" sz="3600" b="1" cap="none" spc="0" dirty="0">
                <a:ln w="12700" cmpd="sng">
                  <a:solidFill>
                    <a:srgbClr val="D60093"/>
                  </a:solidFill>
                  <a:prstDash val="solid"/>
                </a:ln>
                <a:solidFill>
                  <a:srgbClr val="000066"/>
                </a:solidFill>
                <a:effectLst/>
              </a:rPr>
              <a:t>¿</a:t>
            </a:r>
            <a:r>
              <a:rPr lang="en-US" sz="3600" b="1" cap="none" spc="0" dirty="0" err="1">
                <a:ln w="12700" cmpd="sng">
                  <a:solidFill>
                    <a:srgbClr val="D60093"/>
                  </a:solidFill>
                  <a:prstDash val="solid"/>
                </a:ln>
                <a:solidFill>
                  <a:srgbClr val="000066"/>
                </a:solidFill>
                <a:effectLst/>
              </a:rPr>
              <a:t>Edad</a:t>
            </a:r>
            <a:r>
              <a:rPr lang="en-US" sz="3600" b="1" cap="none" spc="0" dirty="0">
                <a:ln w="12700" cmpd="sng">
                  <a:solidFill>
                    <a:srgbClr val="D60093"/>
                  </a:solidFill>
                  <a:prstDash val="solid"/>
                </a:ln>
                <a:solidFill>
                  <a:srgbClr val="000066"/>
                </a:solidFill>
                <a:effectLst/>
              </a:rPr>
              <a:t>? ¿</a:t>
            </a:r>
            <a:r>
              <a:rPr lang="en-US" sz="3600" b="1" cap="none" spc="0" dirty="0" err="1">
                <a:ln w="12700" cmpd="sng">
                  <a:solidFill>
                    <a:srgbClr val="D60093"/>
                  </a:solidFill>
                  <a:prstDash val="solid"/>
                </a:ln>
                <a:solidFill>
                  <a:srgbClr val="000066"/>
                </a:solidFill>
                <a:effectLst/>
              </a:rPr>
              <a:t>Én</a:t>
            </a:r>
            <a:r>
              <a:rPr lang="en-US" sz="3600" b="1" cap="none" spc="0" dirty="0">
                <a:ln w="12700" cmpd="sng">
                  <a:solidFill>
                    <a:srgbClr val="D60093"/>
                  </a:solidFill>
                  <a:prstDash val="solid"/>
                </a:ln>
                <a:solidFill>
                  <a:srgbClr val="000066"/>
                </a:solidFill>
                <a:effectLst/>
              </a:rPr>
              <a:t> </a:t>
            </a:r>
            <a:r>
              <a:rPr lang="en-US" sz="3600" b="1" cap="none" spc="0" dirty="0" err="1">
                <a:ln w="12700" cmpd="sng">
                  <a:solidFill>
                    <a:srgbClr val="D60093"/>
                  </a:solidFill>
                  <a:prstDash val="solid"/>
                </a:ln>
                <a:solidFill>
                  <a:srgbClr val="000066"/>
                </a:solidFill>
                <a:effectLst/>
              </a:rPr>
              <a:t>qué</a:t>
            </a:r>
            <a:r>
              <a:rPr lang="en-US" sz="3600" b="1" cap="none" spc="0" dirty="0">
                <a:ln w="12700" cmpd="sng">
                  <a:solidFill>
                    <a:srgbClr val="D60093"/>
                  </a:solidFill>
                  <a:prstDash val="solid"/>
                </a:ln>
                <a:solidFill>
                  <a:srgbClr val="000066"/>
                </a:solidFill>
                <a:effectLst/>
              </a:rPr>
              <a:t> </a:t>
            </a:r>
            <a:r>
              <a:rPr lang="en-US" sz="3600" b="1" cap="none" spc="0" dirty="0" err="1">
                <a:ln w="12700" cmpd="sng">
                  <a:solidFill>
                    <a:srgbClr val="D60093"/>
                  </a:solidFill>
                  <a:prstDash val="solid"/>
                </a:ln>
                <a:solidFill>
                  <a:srgbClr val="000066"/>
                </a:solidFill>
                <a:effectLst/>
              </a:rPr>
              <a:t>orden</a:t>
            </a:r>
            <a:r>
              <a:rPr lang="en-US" sz="3600" b="1" cap="none" spc="0" dirty="0">
                <a:ln w="12700" cmpd="sng">
                  <a:solidFill>
                    <a:srgbClr val="D60093"/>
                  </a:solidFill>
                  <a:prstDash val="solid"/>
                </a:ln>
                <a:solidFill>
                  <a:srgbClr val="000066"/>
                </a:solidFill>
                <a:effectLst/>
              </a:rPr>
              <a:t>?</a:t>
            </a:r>
          </a:p>
          <a:p>
            <a:pPr algn="ctr"/>
            <a:r>
              <a:rPr lang="en-US" sz="3600" b="1" dirty="0">
                <a:ln w="12700" cmpd="sng">
                  <a:solidFill>
                    <a:srgbClr val="D60093"/>
                  </a:solidFill>
                  <a:prstDash val="solid"/>
                </a:ln>
                <a:solidFill>
                  <a:srgbClr val="000066"/>
                </a:solidFill>
              </a:rPr>
              <a:t>¿</a:t>
            </a:r>
            <a:r>
              <a:rPr lang="en-US" sz="3600" b="1" dirty="0" err="1">
                <a:ln w="12700" cmpd="sng">
                  <a:solidFill>
                    <a:srgbClr val="D60093"/>
                  </a:solidFill>
                  <a:prstDash val="solid"/>
                </a:ln>
                <a:solidFill>
                  <a:srgbClr val="000066"/>
                </a:solidFill>
              </a:rPr>
              <a:t>Actividad</a:t>
            </a:r>
            <a:r>
              <a:rPr lang="en-US" sz="3600" b="1" dirty="0">
                <a:ln w="12700" cmpd="sng">
                  <a:solidFill>
                    <a:srgbClr val="D60093"/>
                  </a:solidFill>
                  <a:prstDash val="solid"/>
                </a:ln>
                <a:solidFill>
                  <a:srgbClr val="000066"/>
                </a:solidFill>
              </a:rPr>
              <a:t>?</a:t>
            </a:r>
            <a:endParaRPr lang="en-US" sz="3600" b="1" cap="none" spc="0" dirty="0">
              <a:ln w="12700" cmpd="sng">
                <a:solidFill>
                  <a:srgbClr val="D60093"/>
                </a:solidFill>
                <a:prstDash val="solid"/>
              </a:ln>
              <a:solidFill>
                <a:srgbClr val="000066"/>
              </a:solidFill>
              <a:effectLst/>
            </a:endParaRPr>
          </a:p>
        </p:txBody>
      </p:sp>
      <p:pic>
        <p:nvPicPr>
          <p:cNvPr id="7" name="Picture 6" descr="A white paper with black text&#10;&#10;Description automatically generated">
            <a:extLst>
              <a:ext uri="{FF2B5EF4-FFF2-40B4-BE49-F238E27FC236}">
                <a16:creationId xmlns:a16="http://schemas.microsoft.com/office/drawing/2014/main" id="{2C2542F8-1802-AB1D-4381-0B6502EE379F}"/>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26599" b="6822"/>
          <a:stretch/>
        </p:blipFill>
        <p:spPr>
          <a:xfrm>
            <a:off x="88003" y="1220933"/>
            <a:ext cx="4805917" cy="3431710"/>
          </a:xfrm>
          <a:prstGeom prst="rect">
            <a:avLst/>
          </a:prstGeom>
        </p:spPr>
      </p:pic>
      <p:pic>
        <p:nvPicPr>
          <p:cNvPr id="10" name="Picture 9" descr="A paper with writing on it&#10;&#10;Description automatically generated">
            <a:extLst>
              <a:ext uri="{FF2B5EF4-FFF2-40B4-BE49-F238E27FC236}">
                <a16:creationId xmlns:a16="http://schemas.microsoft.com/office/drawing/2014/main" id="{F038B53E-9E11-8EBC-DC5E-8BC53F252F60}"/>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36716" t="13799" r="5464" b="10233"/>
          <a:stretch/>
        </p:blipFill>
        <p:spPr>
          <a:xfrm rot="5400000">
            <a:off x="4412133" y="2196353"/>
            <a:ext cx="4775803" cy="3529627"/>
          </a:xfrm>
          <a:prstGeom prst="rect">
            <a:avLst/>
          </a:prstGeom>
        </p:spPr>
      </p:pic>
      <p:pic>
        <p:nvPicPr>
          <p:cNvPr id="12" name="Picture 11" descr="A paper with a drawing of an elephant&#10;&#10;Description automatically generated">
            <a:extLst>
              <a:ext uri="{FF2B5EF4-FFF2-40B4-BE49-F238E27FC236}">
                <a16:creationId xmlns:a16="http://schemas.microsoft.com/office/drawing/2014/main" id="{74DD6CA3-A59B-E5AC-2E0C-80096077C7F6}"/>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l="29036" t="4934" r="4419" b="15659"/>
          <a:stretch/>
        </p:blipFill>
        <p:spPr>
          <a:xfrm rot="16200000">
            <a:off x="8062373" y="2006012"/>
            <a:ext cx="4775803" cy="3205646"/>
          </a:xfrm>
          <a:prstGeom prst="rect">
            <a:avLst/>
          </a:prstGeom>
        </p:spPr>
      </p:pic>
    </p:spTree>
    <p:extLst>
      <p:ext uri="{BB962C8B-B14F-4D97-AF65-F5344CB8AC3E}">
        <p14:creationId xmlns:p14="http://schemas.microsoft.com/office/powerpoint/2010/main" val="81978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540150" y="549360"/>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000066"/>
                </a:solidFill>
                <a:latin typeface="XuntaSans-Bold" pitchFamily="18"/>
                <a:ea typeface="XuntaSans-Bold" pitchFamily="2"/>
                <a:cs typeface="XuntaSans-Bold" pitchFamily="2"/>
              </a:rPr>
              <a:t>Ejemplo de actividades</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BB26A1F-C84F-3FA5-E2EE-6EF69BE6DFD9}"/>
              </a:ext>
            </a:extLst>
          </p:cNvPr>
          <p:cNvSpPr/>
          <p:nvPr/>
        </p:nvSpPr>
        <p:spPr>
          <a:xfrm>
            <a:off x="9486023" y="5500750"/>
            <a:ext cx="2416046" cy="1200329"/>
          </a:xfrm>
          <a:prstGeom prst="rect">
            <a:avLst/>
          </a:prstGeom>
          <a:noFill/>
        </p:spPr>
        <p:txBody>
          <a:bodyPr wrap="none" lIns="91440" tIns="45720" rIns="91440" bIns="45720">
            <a:spAutoFit/>
          </a:bodyPr>
          <a:lstStyle/>
          <a:p>
            <a:pPr algn="ctr"/>
            <a:r>
              <a:rPr lang="en-US" sz="3600" b="1" dirty="0">
                <a:ln w="12700" cmpd="sng">
                  <a:solidFill>
                    <a:srgbClr val="D60093"/>
                  </a:solidFill>
                  <a:prstDash val="solid"/>
                </a:ln>
                <a:solidFill>
                  <a:srgbClr val="000066"/>
                </a:solidFill>
              </a:rPr>
              <a:t>¿</a:t>
            </a:r>
            <a:r>
              <a:rPr lang="en-US" sz="3600" b="1" cap="none" spc="0" dirty="0" err="1">
                <a:ln w="12700" cmpd="sng">
                  <a:solidFill>
                    <a:srgbClr val="D60093"/>
                  </a:solidFill>
                  <a:prstDash val="solid"/>
                </a:ln>
                <a:solidFill>
                  <a:srgbClr val="000066"/>
                </a:solidFill>
                <a:effectLst/>
              </a:rPr>
              <a:t>Edad</a:t>
            </a:r>
            <a:r>
              <a:rPr lang="en-US" sz="3600" b="1" cap="none" spc="0" dirty="0">
                <a:ln w="12700" cmpd="sng">
                  <a:solidFill>
                    <a:srgbClr val="D60093"/>
                  </a:solidFill>
                  <a:prstDash val="solid"/>
                </a:ln>
                <a:solidFill>
                  <a:srgbClr val="000066"/>
                </a:solidFill>
                <a:effectLst/>
              </a:rPr>
              <a:t>?</a:t>
            </a:r>
          </a:p>
          <a:p>
            <a:pPr algn="ctr"/>
            <a:r>
              <a:rPr lang="en-US" sz="3600" b="1" dirty="0">
                <a:ln w="12700" cmpd="sng">
                  <a:solidFill>
                    <a:srgbClr val="D60093"/>
                  </a:solidFill>
                  <a:prstDash val="solid"/>
                </a:ln>
                <a:solidFill>
                  <a:srgbClr val="000066"/>
                </a:solidFill>
              </a:rPr>
              <a:t>¿</a:t>
            </a:r>
            <a:r>
              <a:rPr lang="en-US" sz="3600" b="1" dirty="0" err="1">
                <a:ln w="12700" cmpd="sng">
                  <a:solidFill>
                    <a:srgbClr val="D60093"/>
                  </a:solidFill>
                  <a:prstDash val="solid"/>
                </a:ln>
                <a:solidFill>
                  <a:srgbClr val="000066"/>
                </a:solidFill>
              </a:rPr>
              <a:t>Actividad</a:t>
            </a:r>
            <a:r>
              <a:rPr lang="en-US" sz="3600" b="1" dirty="0">
                <a:ln w="12700" cmpd="sng">
                  <a:solidFill>
                    <a:srgbClr val="D60093"/>
                  </a:solidFill>
                  <a:prstDash val="solid"/>
                </a:ln>
                <a:solidFill>
                  <a:srgbClr val="000066"/>
                </a:solidFill>
              </a:rPr>
              <a:t>?</a:t>
            </a:r>
            <a:endParaRPr lang="en-US" sz="3600" b="1" cap="none" spc="0" dirty="0">
              <a:ln w="12700" cmpd="sng">
                <a:solidFill>
                  <a:srgbClr val="D60093"/>
                </a:solidFill>
                <a:prstDash val="solid"/>
              </a:ln>
              <a:solidFill>
                <a:srgbClr val="000066"/>
              </a:solidFill>
              <a:effectLst/>
            </a:endParaRPr>
          </a:p>
        </p:txBody>
      </p:sp>
      <p:pic>
        <p:nvPicPr>
          <p:cNvPr id="5122" name="Picture 2">
            <a:extLst>
              <a:ext uri="{FF2B5EF4-FFF2-40B4-BE49-F238E27FC236}">
                <a16:creationId xmlns:a16="http://schemas.microsoft.com/office/drawing/2014/main" id="{5B6DEBD4-B7AE-55DA-BCD7-F7E98C62661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45225" y="1220932"/>
            <a:ext cx="3003620" cy="400482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93DF49BA-42E9-B1B4-4D38-ABDF430D690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5400000">
            <a:off x="8604527" y="1713861"/>
            <a:ext cx="3943424" cy="29575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6536FAD7-9F5A-465B-DB73-48636AC77F3A}"/>
              </a:ext>
            </a:extLst>
          </p:cNvPr>
          <p:cNvGraphicFramePr>
            <a:graphicFrameLocks noGrp="1"/>
          </p:cNvGraphicFramePr>
          <p:nvPr>
            <p:extLst>
              <p:ext uri="{D42A27DB-BD31-4B8C-83A1-F6EECF244321}">
                <p14:modId xmlns:p14="http://schemas.microsoft.com/office/powerpoint/2010/main" val="1234870116"/>
              </p:ext>
            </p:extLst>
          </p:nvPr>
        </p:nvGraphicFramePr>
        <p:xfrm>
          <a:off x="4486940" y="1220932"/>
          <a:ext cx="2502723" cy="4956029"/>
        </p:xfrm>
        <a:graphic>
          <a:graphicData uri="http://schemas.openxmlformats.org/drawingml/2006/table">
            <a:tbl>
              <a:tblPr firstRow="1" firstCol="1" bandRow="1">
                <a:tableStyleId>{5C22544A-7EE6-4342-B048-85BDC9FD1C3A}</a:tableStyleId>
              </a:tblPr>
              <a:tblGrid>
                <a:gridCol w="764380">
                  <a:extLst>
                    <a:ext uri="{9D8B030D-6E8A-4147-A177-3AD203B41FA5}">
                      <a16:colId xmlns:a16="http://schemas.microsoft.com/office/drawing/2014/main" val="525624967"/>
                    </a:ext>
                  </a:extLst>
                </a:gridCol>
                <a:gridCol w="1738343">
                  <a:extLst>
                    <a:ext uri="{9D8B030D-6E8A-4147-A177-3AD203B41FA5}">
                      <a16:colId xmlns:a16="http://schemas.microsoft.com/office/drawing/2014/main" val="707418869"/>
                    </a:ext>
                  </a:extLst>
                </a:gridCol>
              </a:tblGrid>
              <a:tr h="381233">
                <a:tc>
                  <a:txBody>
                    <a:bodyPr/>
                    <a:lstStyle/>
                    <a:p>
                      <a:pPr algn="r">
                        <a:lnSpc>
                          <a:spcPct val="115000"/>
                        </a:lnSpc>
                        <a:spcAft>
                          <a:spcPts val="800"/>
                        </a:spcAft>
                      </a:pPr>
                      <a:r>
                        <a:rPr lang="en-GB" sz="1900" kern="0">
                          <a:solidFill>
                            <a:sysClr val="windowText" lastClr="000000"/>
                          </a:solidFill>
                          <a:effectLst/>
                        </a:rPr>
                        <a:t>Re</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b="0" kern="0" dirty="0">
                          <a:solidFill>
                            <a:sysClr val="windowText" lastClr="000000"/>
                          </a:solidFill>
                          <a:effectLst/>
                        </a:rPr>
                        <a:t>d</a:t>
                      </a:r>
                      <a:endParaRPr lang="en-GB" sz="400" b="0" kern="1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1062259366"/>
                  </a:ext>
                </a:extLst>
              </a:tr>
              <a:tr h="381233">
                <a:tc>
                  <a:txBody>
                    <a:bodyPr/>
                    <a:lstStyle/>
                    <a:p>
                      <a:pPr algn="r">
                        <a:lnSpc>
                          <a:spcPct val="115000"/>
                        </a:lnSpc>
                        <a:spcAft>
                          <a:spcPts val="800"/>
                        </a:spcAft>
                      </a:pPr>
                      <a:r>
                        <a:rPr lang="en-GB" sz="1900" kern="0">
                          <a:solidFill>
                            <a:sysClr val="windowText" lastClr="000000"/>
                          </a:solidFill>
                          <a:effectLst/>
                        </a:rPr>
                        <a:t>Or</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ange</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3736614152"/>
                  </a:ext>
                </a:extLst>
              </a:tr>
              <a:tr h="381233">
                <a:tc>
                  <a:txBody>
                    <a:bodyPr/>
                    <a:lstStyle/>
                    <a:p>
                      <a:pPr algn="r">
                        <a:lnSpc>
                          <a:spcPct val="115000"/>
                        </a:lnSpc>
                        <a:spcAft>
                          <a:spcPts val="800"/>
                        </a:spcAft>
                      </a:pPr>
                      <a:r>
                        <a:rPr lang="en-GB" sz="1900" kern="0">
                          <a:solidFill>
                            <a:sysClr val="windowText" lastClr="000000"/>
                          </a:solidFill>
                          <a:effectLst/>
                        </a:rPr>
                        <a:t>Yel</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low</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3278157900"/>
                  </a:ext>
                </a:extLst>
              </a:tr>
              <a:tr h="381233">
                <a:tc>
                  <a:txBody>
                    <a:bodyPr/>
                    <a:lstStyle/>
                    <a:p>
                      <a:pPr algn="r">
                        <a:lnSpc>
                          <a:spcPct val="115000"/>
                        </a:lnSpc>
                        <a:spcAft>
                          <a:spcPts val="800"/>
                        </a:spcAft>
                      </a:pPr>
                      <a:r>
                        <a:rPr lang="en-GB" sz="1900" kern="0">
                          <a:solidFill>
                            <a:sysClr val="windowText" lastClr="000000"/>
                          </a:solidFill>
                          <a:effectLst/>
                        </a:rPr>
                        <a:t>Gr</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dirty="0" err="1">
                          <a:solidFill>
                            <a:sysClr val="windowText" lastClr="000000"/>
                          </a:solidFill>
                          <a:effectLst/>
                        </a:rPr>
                        <a:t>een</a:t>
                      </a:r>
                      <a:endParaRPr lang="en-GB" sz="400" kern="1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739237114"/>
                  </a:ext>
                </a:extLst>
              </a:tr>
              <a:tr h="381233">
                <a:tc>
                  <a:txBody>
                    <a:bodyPr/>
                    <a:lstStyle/>
                    <a:p>
                      <a:pPr algn="r">
                        <a:lnSpc>
                          <a:spcPct val="115000"/>
                        </a:lnSpc>
                        <a:spcAft>
                          <a:spcPts val="800"/>
                        </a:spcAft>
                      </a:pPr>
                      <a:r>
                        <a:rPr lang="en-GB" sz="1900" kern="0">
                          <a:solidFill>
                            <a:sysClr val="windowText" lastClr="000000"/>
                          </a:solidFill>
                          <a:effectLst/>
                        </a:rPr>
                        <a:t>Bl</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ue</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4185015060"/>
                  </a:ext>
                </a:extLst>
              </a:tr>
              <a:tr h="381233">
                <a:tc>
                  <a:txBody>
                    <a:bodyPr/>
                    <a:lstStyle/>
                    <a:p>
                      <a:pPr algn="r">
                        <a:lnSpc>
                          <a:spcPct val="115000"/>
                        </a:lnSpc>
                        <a:spcAft>
                          <a:spcPts val="800"/>
                        </a:spcAft>
                      </a:pPr>
                      <a:r>
                        <a:rPr lang="en-GB" sz="1900" kern="0">
                          <a:solidFill>
                            <a:sysClr val="windowText" lastClr="000000"/>
                          </a:solidFill>
                          <a:effectLst/>
                        </a:rPr>
                        <a:t>Pur</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ple</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2919510598"/>
                  </a:ext>
                </a:extLst>
              </a:tr>
              <a:tr h="381233">
                <a:tc>
                  <a:txBody>
                    <a:bodyPr/>
                    <a:lstStyle/>
                    <a:p>
                      <a:pPr algn="r">
                        <a:lnSpc>
                          <a:spcPct val="115000"/>
                        </a:lnSpc>
                        <a:spcAft>
                          <a:spcPts val="800"/>
                        </a:spcAft>
                      </a:pPr>
                      <a:r>
                        <a:rPr lang="en-GB" sz="1900" kern="0">
                          <a:solidFill>
                            <a:sysClr val="windowText" lastClr="000000"/>
                          </a:solidFill>
                          <a:effectLst/>
                        </a:rPr>
                        <a:t>Br</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own</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1732579933"/>
                  </a:ext>
                </a:extLst>
              </a:tr>
              <a:tr h="381233">
                <a:tc>
                  <a:txBody>
                    <a:bodyPr/>
                    <a:lstStyle/>
                    <a:p>
                      <a:pPr algn="r">
                        <a:lnSpc>
                          <a:spcPct val="115000"/>
                        </a:lnSpc>
                        <a:spcAft>
                          <a:spcPts val="800"/>
                        </a:spcAft>
                      </a:pPr>
                      <a:r>
                        <a:rPr lang="en-GB" sz="1900" kern="0" dirty="0" err="1">
                          <a:solidFill>
                            <a:sysClr val="windowText" lastClr="000000"/>
                          </a:solidFill>
                          <a:effectLst/>
                        </a:rPr>
                        <a:t>Bla</a:t>
                      </a:r>
                      <a:endParaRPr lang="en-GB" sz="400" kern="1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ck</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543294613"/>
                  </a:ext>
                </a:extLst>
              </a:tr>
              <a:tr h="381233">
                <a:tc>
                  <a:txBody>
                    <a:bodyPr/>
                    <a:lstStyle/>
                    <a:p>
                      <a:pPr algn="r">
                        <a:lnSpc>
                          <a:spcPct val="115000"/>
                        </a:lnSpc>
                        <a:spcAft>
                          <a:spcPts val="800"/>
                        </a:spcAft>
                      </a:pPr>
                      <a:r>
                        <a:rPr lang="en-GB" sz="1900" kern="0">
                          <a:solidFill>
                            <a:sysClr val="windowText" lastClr="000000"/>
                          </a:solidFill>
                          <a:effectLst/>
                        </a:rPr>
                        <a:t>Wh</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ite</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1105305851"/>
                  </a:ext>
                </a:extLst>
              </a:tr>
              <a:tr h="381233">
                <a:tc>
                  <a:txBody>
                    <a:bodyPr/>
                    <a:lstStyle/>
                    <a:p>
                      <a:pPr algn="r">
                        <a:lnSpc>
                          <a:spcPct val="115000"/>
                        </a:lnSpc>
                        <a:spcAft>
                          <a:spcPts val="800"/>
                        </a:spcAft>
                      </a:pPr>
                      <a:r>
                        <a:rPr lang="en-GB" sz="1900" kern="0">
                          <a:solidFill>
                            <a:sysClr val="windowText" lastClr="000000"/>
                          </a:solidFill>
                          <a:effectLst/>
                        </a:rPr>
                        <a:t>Pi</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nk</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4095482630"/>
                  </a:ext>
                </a:extLst>
              </a:tr>
              <a:tr h="381233">
                <a:tc>
                  <a:txBody>
                    <a:bodyPr/>
                    <a:lstStyle/>
                    <a:p>
                      <a:pPr algn="r">
                        <a:lnSpc>
                          <a:spcPct val="115000"/>
                        </a:lnSpc>
                        <a:spcAft>
                          <a:spcPts val="800"/>
                        </a:spcAft>
                      </a:pPr>
                      <a:r>
                        <a:rPr lang="en-GB" sz="1900" kern="0">
                          <a:solidFill>
                            <a:sysClr val="windowText" lastClr="000000"/>
                          </a:solidFill>
                          <a:effectLst/>
                        </a:rPr>
                        <a:t>Gre</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y</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3873114802"/>
                  </a:ext>
                </a:extLst>
              </a:tr>
              <a:tr h="381233">
                <a:tc>
                  <a:txBody>
                    <a:bodyPr/>
                    <a:lstStyle/>
                    <a:p>
                      <a:pPr algn="r">
                        <a:lnSpc>
                          <a:spcPct val="115000"/>
                        </a:lnSpc>
                        <a:spcAft>
                          <a:spcPts val="800"/>
                        </a:spcAft>
                      </a:pPr>
                      <a:r>
                        <a:rPr lang="en-GB" sz="1900" kern="0">
                          <a:solidFill>
                            <a:sysClr val="windowText" lastClr="000000"/>
                          </a:solidFill>
                          <a:effectLst/>
                        </a:rPr>
                        <a:t>Sil</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a:solidFill>
                            <a:sysClr val="windowText" lastClr="000000"/>
                          </a:solidFill>
                          <a:effectLst/>
                        </a:rPr>
                        <a:t>ver</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3926209702"/>
                  </a:ext>
                </a:extLst>
              </a:tr>
              <a:tr h="381233">
                <a:tc>
                  <a:txBody>
                    <a:bodyPr/>
                    <a:lstStyle/>
                    <a:p>
                      <a:pPr algn="r">
                        <a:lnSpc>
                          <a:spcPct val="115000"/>
                        </a:lnSpc>
                        <a:spcAft>
                          <a:spcPts val="800"/>
                        </a:spcAft>
                      </a:pPr>
                      <a:r>
                        <a:rPr lang="en-GB" sz="1900" kern="0">
                          <a:solidFill>
                            <a:sysClr val="windowText" lastClr="000000"/>
                          </a:solidFill>
                          <a:effectLst/>
                        </a:rPr>
                        <a:t>Go</a:t>
                      </a:r>
                      <a:endParaRPr lang="en-GB" sz="400" kern="10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tc>
                  <a:txBody>
                    <a:bodyPr/>
                    <a:lstStyle/>
                    <a:p>
                      <a:pPr>
                        <a:lnSpc>
                          <a:spcPct val="115000"/>
                        </a:lnSpc>
                        <a:spcAft>
                          <a:spcPts val="800"/>
                        </a:spcAft>
                      </a:pPr>
                      <a:r>
                        <a:rPr lang="en-GB" sz="1900" kern="0" dirty="0" err="1">
                          <a:solidFill>
                            <a:sysClr val="windowText" lastClr="000000"/>
                          </a:solidFill>
                          <a:effectLst/>
                        </a:rPr>
                        <a:t>ld</a:t>
                      </a:r>
                      <a:endParaRPr lang="en-GB" sz="400" kern="1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93" marR="11593" marT="7728" marB="7728" anchor="b">
                    <a:solidFill>
                      <a:srgbClr val="FFCCFF"/>
                    </a:solidFill>
                  </a:tcPr>
                </a:tc>
                <a:extLst>
                  <a:ext uri="{0D108BD9-81ED-4DB2-BD59-A6C34878D82A}">
                    <a16:rowId xmlns:a16="http://schemas.microsoft.com/office/drawing/2014/main" val="1226350409"/>
                  </a:ext>
                </a:extLst>
              </a:tr>
            </a:tbl>
          </a:graphicData>
        </a:graphic>
      </p:graphicFrame>
    </p:spTree>
    <p:extLst>
      <p:ext uri="{BB962C8B-B14F-4D97-AF65-F5344CB8AC3E}">
        <p14:creationId xmlns:p14="http://schemas.microsoft.com/office/powerpoint/2010/main" val="225146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background with white text&#10;&#10;Description automatically generated">
            <a:extLst>
              <a:ext uri="{FF2B5EF4-FFF2-40B4-BE49-F238E27FC236}">
                <a16:creationId xmlns:a16="http://schemas.microsoft.com/office/drawing/2014/main" id="{1111C784-8556-6049-FD0D-778C7C5BB594}"/>
              </a:ext>
            </a:extLst>
          </p:cNvPr>
          <p:cNvPicPr>
            <a:picLocks noChangeAspect="1"/>
          </p:cNvPicPr>
          <p:nvPr/>
        </p:nvPicPr>
        <p:blipFill>
          <a:blip r:embed="rId3"/>
          <a:stretch>
            <a:fillRect/>
          </a:stretch>
        </p:blipFill>
        <p:spPr>
          <a:xfrm>
            <a:off x="704700" y="651960"/>
            <a:ext cx="2515680" cy="718740"/>
          </a:xfrm>
          <a:prstGeom prst="rect">
            <a:avLst/>
          </a:prstGeom>
          <a:noFill/>
          <a:ln>
            <a:noFill/>
          </a:ln>
        </p:spPr>
      </p:pic>
      <p:sp>
        <p:nvSpPr>
          <p:cNvPr id="6" name="TextBox 5">
            <a:extLst>
              <a:ext uri="{FF2B5EF4-FFF2-40B4-BE49-F238E27FC236}">
                <a16:creationId xmlns:a16="http://schemas.microsoft.com/office/drawing/2014/main" id="{4B62C8D4-5946-27BB-F1CD-DCED3547C824}"/>
              </a:ext>
            </a:extLst>
          </p:cNvPr>
          <p:cNvSpPr txBox="1"/>
          <p:nvPr/>
        </p:nvSpPr>
        <p:spPr>
          <a:xfrm>
            <a:off x="3294000" y="3029580"/>
            <a:ext cx="5166000" cy="1297705"/>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FFFFFF"/>
                </a:solidFill>
                <a:latin typeface="XuntaSans-Bold" pitchFamily="18"/>
                <a:ea typeface="XuntaSans-Bold" pitchFamily="2"/>
                <a:cs typeface="XuntaSans-Bold" pitchFamily="2"/>
              </a:rPr>
              <a:t>Sight words</a:t>
            </a:r>
          </a:p>
          <a:p>
            <a:pPr algn="ctr" hangingPunct="0"/>
            <a:endParaRPr lang="gl-ES" sz="4000" b="1" dirty="0">
              <a:solidFill>
                <a:srgbClr val="FFFFFF"/>
              </a:solidFill>
              <a:latin typeface="XuntaSans-Bold" pitchFamily="18"/>
              <a:ea typeface="XuntaSans-Bold" pitchFamily="2"/>
              <a:cs typeface="XuntaSans-Bold" pitchFamily="2"/>
            </a:endParaRPr>
          </a:p>
        </p:txBody>
      </p:sp>
      <p:pic>
        <p:nvPicPr>
          <p:cNvPr id="1028" name="Picture 4" descr="Image preview">
            <a:extLst>
              <a:ext uri="{FF2B5EF4-FFF2-40B4-BE49-F238E27FC236}">
                <a16:creationId xmlns:a16="http://schemas.microsoft.com/office/drawing/2014/main" id="{D9290D11-3A9E-AF44-7ACE-AC1A4F1E23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7092" y="651960"/>
            <a:ext cx="2500208" cy="7187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erson and child looking at a piece of paper&#10;&#10;Description automatically generated">
            <a:extLst>
              <a:ext uri="{FF2B5EF4-FFF2-40B4-BE49-F238E27FC236}">
                <a16:creationId xmlns:a16="http://schemas.microsoft.com/office/drawing/2014/main" id="{C3D77376-81B5-873F-6E67-CA327AAB77EC}"/>
              </a:ext>
            </a:extLst>
          </p:cNvPr>
          <p:cNvPicPr>
            <a:picLocks noChangeAspect="1"/>
          </p:cNvPicPr>
          <p:nvPr/>
        </p:nvPicPr>
        <p:blipFill>
          <a:blip r:embed="rId5"/>
          <a:stretch>
            <a:fillRect/>
          </a:stretch>
        </p:blipFill>
        <p:spPr>
          <a:xfrm>
            <a:off x="131180" y="1963046"/>
            <a:ext cx="2287181" cy="3430772"/>
          </a:xfrm>
          <a:prstGeom prst="rect">
            <a:avLst/>
          </a:prstGeom>
        </p:spPr>
      </p:pic>
      <p:sp>
        <p:nvSpPr>
          <p:cNvPr id="10" name="Rectangle 9">
            <a:extLst>
              <a:ext uri="{FF2B5EF4-FFF2-40B4-BE49-F238E27FC236}">
                <a16:creationId xmlns:a16="http://schemas.microsoft.com/office/drawing/2014/main" id="{4EB60748-E0B7-3C5D-D940-BBFE3F02D184}"/>
              </a:ext>
            </a:extLst>
          </p:cNvPr>
          <p:cNvSpPr/>
          <p:nvPr/>
        </p:nvSpPr>
        <p:spPr>
          <a:xfrm>
            <a:off x="3294000" y="883341"/>
            <a:ext cx="5318475" cy="92333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solidFill>
              <a:srgbClr val="CC0099"/>
            </a:solidFill>
          </a:ln>
        </p:spPr>
        <p:txBody>
          <a:bodyPr wrap="square" lIns="91440" tIns="45720" rIns="91440" bIns="45720">
            <a:spAutoFit/>
          </a:bodyPr>
          <a:lstStyle/>
          <a:p>
            <a:pPr algn="ctr"/>
            <a:r>
              <a:rPr lang="gl-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XuntaSans-Bold" pitchFamily="18"/>
                <a:ea typeface="XuntaSans-Bold" pitchFamily="2"/>
                <a:cs typeface="XuntaSans-Bold" pitchFamily="2"/>
              </a:rPr>
              <a:t>Sight words</a:t>
            </a:r>
            <a:endPar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4" name="Picture 3">
            <a:extLst>
              <a:ext uri="{FF2B5EF4-FFF2-40B4-BE49-F238E27FC236}">
                <a16:creationId xmlns:a16="http://schemas.microsoft.com/office/drawing/2014/main" id="{486E9728-A9EA-8F5B-CE9A-7573296C29A8}"/>
              </a:ext>
            </a:extLst>
          </p:cNvPr>
          <p:cNvPicPr>
            <a:picLocks noChangeAspect="1"/>
          </p:cNvPicPr>
          <p:nvPr/>
        </p:nvPicPr>
        <p:blipFill>
          <a:blip r:embed="rId6"/>
          <a:stretch>
            <a:fillRect/>
          </a:stretch>
        </p:blipFill>
        <p:spPr>
          <a:xfrm>
            <a:off x="864180" y="549360"/>
            <a:ext cx="2113380" cy="603900"/>
          </a:xfrm>
          <a:prstGeom prst="rect">
            <a:avLst/>
          </a:prstGeom>
          <a:noFill/>
          <a:ln>
            <a:noFill/>
          </a:ln>
        </p:spPr>
      </p:pic>
      <p:sp>
        <p:nvSpPr>
          <p:cNvPr id="26" name="TextBox 25">
            <a:extLst>
              <a:ext uri="{FF2B5EF4-FFF2-40B4-BE49-F238E27FC236}">
                <a16:creationId xmlns:a16="http://schemas.microsoft.com/office/drawing/2014/main" id="{7812F10B-AFE2-F172-CEED-ABC0F4FBA3CE}"/>
              </a:ext>
            </a:extLst>
          </p:cNvPr>
          <p:cNvSpPr txBox="1"/>
          <p:nvPr/>
        </p:nvSpPr>
        <p:spPr>
          <a:xfrm>
            <a:off x="3867520" y="1937325"/>
            <a:ext cx="8193300" cy="2142253"/>
          </a:xfrm>
          <a:prstGeom prst="rect">
            <a:avLst/>
          </a:prstGeom>
          <a:noFill/>
        </p:spPr>
        <p:txBody>
          <a:bodyPr wrap="square">
            <a:spAutoFit/>
          </a:bodyPr>
          <a:lstStyle/>
          <a:p>
            <a:pPr>
              <a:spcBef>
                <a:spcPts val="1200"/>
              </a:spcBef>
            </a:pPr>
            <a:r>
              <a:rPr lang="es-ES" b="1" dirty="0">
                <a:solidFill>
                  <a:srgbClr val="000066"/>
                </a:solidFill>
              </a:rPr>
              <a:t>Son palabras de alta frecuencia que los niños aprenden a reconocer instantáneamente, sin necesidad de decodificarlas fonéticamente (sonido por sonido). Estas palabras a menudo no siguen las reglas fonéticas típicas o tienen una ortografía irregular.</a:t>
            </a:r>
          </a:p>
          <a:p>
            <a:pPr>
              <a:lnSpc>
                <a:spcPct val="150000"/>
              </a:lnSpc>
              <a:spcBef>
                <a:spcPts val="1200"/>
              </a:spcBef>
            </a:pPr>
            <a:r>
              <a:rPr lang="es-ES" b="1" dirty="0">
                <a:solidFill>
                  <a:srgbClr val="000066"/>
                </a:solidFill>
              </a:rPr>
              <a:t>Las palabras a la vista juegan un papel vital en el desarrollo de la fluidez lectora. Reconocer estas palabras rápidamente permite a los niños:</a:t>
            </a:r>
          </a:p>
        </p:txBody>
      </p:sp>
      <p:sp>
        <p:nvSpPr>
          <p:cNvPr id="28" name="TextBox 27">
            <a:extLst>
              <a:ext uri="{FF2B5EF4-FFF2-40B4-BE49-F238E27FC236}">
                <a16:creationId xmlns:a16="http://schemas.microsoft.com/office/drawing/2014/main" id="{A2F7FE54-F8E5-F477-4D19-0A32A088555F}"/>
              </a:ext>
            </a:extLst>
          </p:cNvPr>
          <p:cNvSpPr txBox="1"/>
          <p:nvPr/>
        </p:nvSpPr>
        <p:spPr>
          <a:xfrm>
            <a:off x="4872429" y="4088396"/>
            <a:ext cx="6097772" cy="2610843"/>
          </a:xfrm>
          <a:prstGeom prst="rect">
            <a:avLst/>
          </a:prstGeom>
          <a:noFill/>
        </p:spPr>
        <p:txBody>
          <a:bodyPr wrap="square">
            <a:spAutoFit/>
          </a:bodyPr>
          <a:lstStyle/>
          <a:p>
            <a:pPr>
              <a:lnSpc>
                <a:spcPct val="150000"/>
              </a:lnSpc>
            </a:pPr>
            <a:r>
              <a:rPr lang="es-ES" sz="2800" b="1" dirty="0">
                <a:solidFill>
                  <a:srgbClr val="CC0099"/>
                </a:solidFill>
              </a:rPr>
              <a:t>Centrarse en el significado</a:t>
            </a:r>
          </a:p>
          <a:p>
            <a:pPr>
              <a:lnSpc>
                <a:spcPct val="150000"/>
              </a:lnSpc>
            </a:pPr>
            <a:r>
              <a:rPr lang="es-ES" sz="2800" b="1" dirty="0">
                <a:solidFill>
                  <a:srgbClr val="CC0099"/>
                </a:solidFill>
              </a:rPr>
              <a:t>Leer más rápido</a:t>
            </a:r>
          </a:p>
          <a:p>
            <a:pPr>
              <a:lnSpc>
                <a:spcPct val="150000"/>
              </a:lnSpc>
            </a:pPr>
            <a:r>
              <a:rPr lang="es-ES" sz="2800" b="1" dirty="0">
                <a:solidFill>
                  <a:srgbClr val="CC0099"/>
                </a:solidFill>
              </a:rPr>
              <a:t>Desarrollar confianza</a:t>
            </a:r>
          </a:p>
          <a:p>
            <a:pPr>
              <a:lnSpc>
                <a:spcPct val="150000"/>
              </a:lnSpc>
            </a:pPr>
            <a:r>
              <a:rPr lang="es-ES" sz="2800" b="1" dirty="0">
                <a:solidFill>
                  <a:srgbClr val="CC0099"/>
                </a:solidFill>
              </a:rPr>
              <a:t>Desarrollar vocabulario</a:t>
            </a:r>
          </a:p>
        </p:txBody>
      </p:sp>
      <p:sp>
        <p:nvSpPr>
          <p:cNvPr id="29" name="Rectangle: Beveled 28">
            <a:extLst>
              <a:ext uri="{FF2B5EF4-FFF2-40B4-BE49-F238E27FC236}">
                <a16:creationId xmlns:a16="http://schemas.microsoft.com/office/drawing/2014/main" id="{2B3FC908-C80F-5DB7-9CD2-BFFEC8081F7E}"/>
              </a:ext>
            </a:extLst>
          </p:cNvPr>
          <p:cNvSpPr/>
          <p:nvPr/>
        </p:nvSpPr>
        <p:spPr>
          <a:xfrm>
            <a:off x="7402286" y="4309279"/>
            <a:ext cx="1458686" cy="429772"/>
          </a:xfrm>
          <a:prstGeom prst="bevel">
            <a:avLst/>
          </a:prstGeom>
          <a:solidFill>
            <a:srgbClr val="FF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Beveled 29">
            <a:extLst>
              <a:ext uri="{FF2B5EF4-FFF2-40B4-BE49-F238E27FC236}">
                <a16:creationId xmlns:a16="http://schemas.microsoft.com/office/drawing/2014/main" id="{DE0EEE88-4A40-F356-DD3B-F63FB9097657}"/>
              </a:ext>
            </a:extLst>
          </p:cNvPr>
          <p:cNvSpPr/>
          <p:nvPr/>
        </p:nvSpPr>
        <p:spPr>
          <a:xfrm>
            <a:off x="6462629" y="4909678"/>
            <a:ext cx="1458686" cy="429772"/>
          </a:xfrm>
          <a:prstGeom prst="bevel">
            <a:avLst/>
          </a:prstGeom>
          <a:solidFill>
            <a:srgbClr val="FF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Beveled 30">
            <a:extLst>
              <a:ext uri="{FF2B5EF4-FFF2-40B4-BE49-F238E27FC236}">
                <a16:creationId xmlns:a16="http://schemas.microsoft.com/office/drawing/2014/main" id="{67D3401E-B016-929C-87CC-ACF9FDAD1EA4}"/>
              </a:ext>
            </a:extLst>
          </p:cNvPr>
          <p:cNvSpPr/>
          <p:nvPr/>
        </p:nvSpPr>
        <p:spPr>
          <a:xfrm>
            <a:off x="7001314" y="5589596"/>
            <a:ext cx="1458686" cy="429772"/>
          </a:xfrm>
          <a:prstGeom prst="bevel">
            <a:avLst/>
          </a:prstGeom>
          <a:solidFill>
            <a:srgbClr val="FF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4" name="Rectangle: Beveled 1023">
            <a:extLst>
              <a:ext uri="{FF2B5EF4-FFF2-40B4-BE49-F238E27FC236}">
                <a16:creationId xmlns:a16="http://schemas.microsoft.com/office/drawing/2014/main" id="{D5DDC52B-3530-A092-0462-A0202B6BA4DA}"/>
              </a:ext>
            </a:extLst>
          </p:cNvPr>
          <p:cNvSpPr/>
          <p:nvPr/>
        </p:nvSpPr>
        <p:spPr>
          <a:xfrm>
            <a:off x="7010400" y="6219258"/>
            <a:ext cx="1458686" cy="429772"/>
          </a:xfrm>
          <a:prstGeom prst="bevel">
            <a:avLst/>
          </a:prstGeom>
          <a:solidFill>
            <a:srgbClr val="FF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BBCA88A2-19DF-31B4-C5A0-37EA7AF106FD}"/>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4DCA9BE0-E1FB-9F9A-600F-87E4CE3A291A}"/>
              </a:ext>
            </a:extLst>
          </p:cNvPr>
          <p:cNvSpPr txBox="1"/>
          <p:nvPr/>
        </p:nvSpPr>
        <p:spPr>
          <a:xfrm>
            <a:off x="2695199" y="1937325"/>
            <a:ext cx="777776" cy="477053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the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a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an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you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it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in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is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that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his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her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for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me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my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with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like </a:t>
            </a:r>
          </a:p>
        </p:txBody>
      </p:sp>
    </p:spTree>
    <p:extLst>
      <p:ext uri="{BB962C8B-B14F-4D97-AF65-F5344CB8AC3E}">
        <p14:creationId xmlns:p14="http://schemas.microsoft.com/office/powerpoint/2010/main" val="3144251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7" dur="500"/>
                                        <p:tgtEl>
                                          <p:spTgt spid="7">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0" dur="500"/>
                                        <p:tgtEl>
                                          <p:spTgt spid="7">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randombar(horizontal)">
                                      <p:cBhvr>
                                        <p:cTn id="13" dur="500"/>
                                        <p:tgtEl>
                                          <p:spTgt spid="7">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randombar(horizontal)">
                                      <p:cBhvr>
                                        <p:cTn id="16" dur="500"/>
                                        <p:tgtEl>
                                          <p:spTgt spid="7">
                                            <p:txEl>
                                              <p:pRg st="3" end="3"/>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randombar(horizontal)">
                                      <p:cBhvr>
                                        <p:cTn id="19" dur="500"/>
                                        <p:tgtEl>
                                          <p:spTgt spid="7">
                                            <p:txEl>
                                              <p:pRg st="4" end="4"/>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randombar(horizontal)">
                                      <p:cBhvr>
                                        <p:cTn id="22" dur="500"/>
                                        <p:tgtEl>
                                          <p:spTgt spid="7">
                                            <p:txEl>
                                              <p:pRg st="5" end="5"/>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Effect transition="in" filter="randombar(horizontal)">
                                      <p:cBhvr>
                                        <p:cTn id="25" dur="500"/>
                                        <p:tgtEl>
                                          <p:spTgt spid="7">
                                            <p:txEl>
                                              <p:pRg st="6" end="6"/>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7">
                                            <p:txEl>
                                              <p:pRg st="7" end="7"/>
                                            </p:txEl>
                                          </p:spTgt>
                                        </p:tgtEl>
                                        <p:attrNameLst>
                                          <p:attrName>style.visibility</p:attrName>
                                        </p:attrNameLst>
                                      </p:cBhvr>
                                      <p:to>
                                        <p:strVal val="visible"/>
                                      </p:to>
                                    </p:set>
                                    <p:animEffect transition="in" filter="randombar(horizontal)">
                                      <p:cBhvr>
                                        <p:cTn id="28" dur="500"/>
                                        <p:tgtEl>
                                          <p:spTgt spid="7">
                                            <p:txEl>
                                              <p:pRg st="7" end="7"/>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animEffect transition="in" filter="randombar(horizontal)">
                                      <p:cBhvr>
                                        <p:cTn id="31" dur="500"/>
                                        <p:tgtEl>
                                          <p:spTgt spid="7">
                                            <p:txEl>
                                              <p:pRg st="8" end="8"/>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7">
                                            <p:txEl>
                                              <p:pRg st="9" end="9"/>
                                            </p:txEl>
                                          </p:spTgt>
                                        </p:tgtEl>
                                        <p:attrNameLst>
                                          <p:attrName>style.visibility</p:attrName>
                                        </p:attrNameLst>
                                      </p:cBhvr>
                                      <p:to>
                                        <p:strVal val="visible"/>
                                      </p:to>
                                    </p:set>
                                    <p:animEffect transition="in" filter="randombar(horizontal)">
                                      <p:cBhvr>
                                        <p:cTn id="34" dur="500"/>
                                        <p:tgtEl>
                                          <p:spTgt spid="7">
                                            <p:txEl>
                                              <p:pRg st="9" end="9"/>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7">
                                            <p:txEl>
                                              <p:pRg st="10" end="10"/>
                                            </p:txEl>
                                          </p:spTgt>
                                        </p:tgtEl>
                                        <p:attrNameLst>
                                          <p:attrName>style.visibility</p:attrName>
                                        </p:attrNameLst>
                                      </p:cBhvr>
                                      <p:to>
                                        <p:strVal val="visible"/>
                                      </p:to>
                                    </p:set>
                                    <p:animEffect transition="in" filter="randombar(horizontal)">
                                      <p:cBhvr>
                                        <p:cTn id="37" dur="500"/>
                                        <p:tgtEl>
                                          <p:spTgt spid="7">
                                            <p:txEl>
                                              <p:pRg st="10" end="10"/>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7">
                                            <p:txEl>
                                              <p:pRg st="11" end="11"/>
                                            </p:txEl>
                                          </p:spTgt>
                                        </p:tgtEl>
                                        <p:attrNameLst>
                                          <p:attrName>style.visibility</p:attrName>
                                        </p:attrNameLst>
                                      </p:cBhvr>
                                      <p:to>
                                        <p:strVal val="visible"/>
                                      </p:to>
                                    </p:set>
                                    <p:animEffect transition="in" filter="randombar(horizontal)">
                                      <p:cBhvr>
                                        <p:cTn id="40" dur="500"/>
                                        <p:tgtEl>
                                          <p:spTgt spid="7">
                                            <p:txEl>
                                              <p:pRg st="11" end="11"/>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7">
                                            <p:txEl>
                                              <p:pRg st="12" end="12"/>
                                            </p:txEl>
                                          </p:spTgt>
                                        </p:tgtEl>
                                        <p:attrNameLst>
                                          <p:attrName>style.visibility</p:attrName>
                                        </p:attrNameLst>
                                      </p:cBhvr>
                                      <p:to>
                                        <p:strVal val="visible"/>
                                      </p:to>
                                    </p:set>
                                    <p:animEffect transition="in" filter="randombar(horizontal)">
                                      <p:cBhvr>
                                        <p:cTn id="43" dur="500"/>
                                        <p:tgtEl>
                                          <p:spTgt spid="7">
                                            <p:txEl>
                                              <p:pRg st="12" end="12"/>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7">
                                            <p:txEl>
                                              <p:pRg st="13" end="13"/>
                                            </p:txEl>
                                          </p:spTgt>
                                        </p:tgtEl>
                                        <p:attrNameLst>
                                          <p:attrName>style.visibility</p:attrName>
                                        </p:attrNameLst>
                                      </p:cBhvr>
                                      <p:to>
                                        <p:strVal val="visible"/>
                                      </p:to>
                                    </p:set>
                                    <p:animEffect transition="in" filter="randombar(horizontal)">
                                      <p:cBhvr>
                                        <p:cTn id="46" dur="500"/>
                                        <p:tgtEl>
                                          <p:spTgt spid="7">
                                            <p:txEl>
                                              <p:pRg st="13" end="13"/>
                                            </p:txEl>
                                          </p:spTgt>
                                        </p:tgtEl>
                                      </p:cBhvr>
                                    </p:animEffect>
                                  </p:childTnLst>
                                </p:cTn>
                              </p:par>
                              <p:par>
                                <p:cTn id="47" presetID="14" presetClass="entr" presetSubtype="10" fill="hold" nodeType="withEffect">
                                  <p:stCondLst>
                                    <p:cond delay="0"/>
                                  </p:stCondLst>
                                  <p:childTnLst>
                                    <p:set>
                                      <p:cBhvr>
                                        <p:cTn id="48" dur="1" fill="hold">
                                          <p:stCondLst>
                                            <p:cond delay="0"/>
                                          </p:stCondLst>
                                        </p:cTn>
                                        <p:tgtEl>
                                          <p:spTgt spid="7">
                                            <p:txEl>
                                              <p:pRg st="14" end="14"/>
                                            </p:txEl>
                                          </p:spTgt>
                                        </p:tgtEl>
                                        <p:attrNameLst>
                                          <p:attrName>style.visibility</p:attrName>
                                        </p:attrNameLst>
                                      </p:cBhvr>
                                      <p:to>
                                        <p:strVal val="visible"/>
                                      </p:to>
                                    </p:set>
                                    <p:animEffect transition="in" filter="randombar(horizontal)">
                                      <p:cBhvr>
                                        <p:cTn id="49" dur="500"/>
                                        <p:tgtEl>
                                          <p:spTgt spid="7">
                                            <p:txEl>
                                              <p:pRg st="14" end="14"/>
                                            </p:txEl>
                                          </p:spTgt>
                                        </p:tgtEl>
                                      </p:cBhvr>
                                    </p:animEffect>
                                  </p:childTnLst>
                                </p:cTn>
                              </p:par>
                              <p:par>
                                <p:cTn id="50" presetID="14" presetClass="entr" presetSubtype="10" fill="hold" nodeType="withEffect">
                                  <p:stCondLst>
                                    <p:cond delay="0"/>
                                  </p:stCondLst>
                                  <p:childTnLst>
                                    <p:set>
                                      <p:cBhvr>
                                        <p:cTn id="51" dur="1" fill="hold">
                                          <p:stCondLst>
                                            <p:cond delay="0"/>
                                          </p:stCondLst>
                                        </p:cTn>
                                        <p:tgtEl>
                                          <p:spTgt spid="7">
                                            <p:txEl>
                                              <p:pRg st="15" end="15"/>
                                            </p:txEl>
                                          </p:spTgt>
                                        </p:tgtEl>
                                        <p:attrNameLst>
                                          <p:attrName>style.visibility</p:attrName>
                                        </p:attrNameLst>
                                      </p:cBhvr>
                                      <p:to>
                                        <p:strVal val="visible"/>
                                      </p:to>
                                    </p:set>
                                    <p:animEffect transition="in" filter="randombar(horizontal)">
                                      <p:cBhvr>
                                        <p:cTn id="52" dur="500"/>
                                        <p:tgtEl>
                                          <p:spTgt spid="7">
                                            <p:txEl>
                                              <p:pRg st="15" end="1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randombar(horizontal)">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randombar(horizontal)">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26" presetClass="exit" presetSubtype="0" fill="hold" grpId="0" nodeType="clickEffect">
                                  <p:stCondLst>
                                    <p:cond delay="0"/>
                                  </p:stCondLst>
                                  <p:childTnLst>
                                    <p:animEffect transition="out" filter="wipe(down)">
                                      <p:cBhvr>
                                        <p:cTn id="66" dur="180" accel="50000">
                                          <p:stCondLst>
                                            <p:cond delay="1820"/>
                                          </p:stCondLst>
                                        </p:cTn>
                                        <p:tgtEl>
                                          <p:spTgt spid="29"/>
                                        </p:tgtEl>
                                      </p:cBhvr>
                                    </p:animEffect>
                                    <p:anim calcmode="lin" valueType="num">
                                      <p:cBhvr>
                                        <p:cTn id="67" dur="1822" tmFilter="0,0; 0.14,0.31; 0.43,0.73; 0.71,0.91; 1.0,1.0">
                                          <p:stCondLst>
                                            <p:cond delay="0"/>
                                          </p:stCondLst>
                                        </p:cTn>
                                        <p:tgtEl>
                                          <p:spTgt spid="29"/>
                                        </p:tgtEl>
                                        <p:attrNameLst>
                                          <p:attrName>ppt_x</p:attrName>
                                        </p:attrNameLst>
                                      </p:cBhvr>
                                      <p:tavLst>
                                        <p:tav tm="0">
                                          <p:val>
                                            <p:strVal val="ppt_x"/>
                                          </p:val>
                                        </p:tav>
                                        <p:tav tm="100000">
                                          <p:val>
                                            <p:strVal val="#ppt_x+0.25"/>
                                          </p:val>
                                        </p:tav>
                                      </p:tavLst>
                                    </p:anim>
                                    <p:anim calcmode="lin" valueType="num">
                                      <p:cBhvr>
                                        <p:cTn id="68" dur="178">
                                          <p:stCondLst>
                                            <p:cond delay="1822"/>
                                          </p:stCondLst>
                                        </p:cTn>
                                        <p:tgtEl>
                                          <p:spTgt spid="29"/>
                                        </p:tgtEl>
                                        <p:attrNameLst>
                                          <p:attrName>ppt_x</p:attrName>
                                        </p:attrNameLst>
                                      </p:cBhvr>
                                      <p:tavLst>
                                        <p:tav tm="0">
                                          <p:val>
                                            <p:strVal val="ppt_x"/>
                                          </p:val>
                                        </p:tav>
                                        <p:tav tm="100000">
                                          <p:val>
                                            <p:strVal val="ppt_x"/>
                                          </p:val>
                                        </p:tav>
                                      </p:tavLst>
                                    </p:anim>
                                    <p:anim calcmode="lin" valueType="num">
                                      <p:cBhvr>
                                        <p:cTn id="69" dur="664" tmFilter="0.0,0.0;0.25,0.07;0.50,0.2;0.75,0.467;1.0,1.0">
                                          <p:stCondLst>
                                            <p:cond delay="0"/>
                                          </p:stCondLst>
                                        </p:cTn>
                                        <p:tgtEl>
                                          <p:spTgt spid="29"/>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70" dur="664" tmFilter="0, 0; 0.125,0.2665; 0.25,0.4; 0.375,0.465; 0.5,0.5;  0.625,0.535; 0.75,0.6; 0.875,0.7335; 1,1">
                                          <p:stCondLst>
                                            <p:cond delay="664"/>
                                          </p:stCondLst>
                                        </p:cTn>
                                        <p:tgtEl>
                                          <p:spTgt spid="29"/>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71" dur="332" tmFilter="0, 0; 0.125,0.2665; 0.25,0.4; 0.375,0.465; 0.5,0.5;  0.625,0.535; 0.75,0.6; 0.875,0.7335; 1,1">
                                          <p:stCondLst>
                                            <p:cond delay="1324"/>
                                          </p:stCondLst>
                                        </p:cTn>
                                        <p:tgtEl>
                                          <p:spTgt spid="29"/>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72" dur="164" tmFilter="0, 0; 0.125,0.2665; 0.25,0.4; 0.375,0.465; 0.5,0.5;  0.625,0.535; 0.75,0.6; 0.875,0.7335; 1,1">
                                          <p:stCondLst>
                                            <p:cond delay="1656"/>
                                          </p:stCondLst>
                                        </p:cTn>
                                        <p:tgtEl>
                                          <p:spTgt spid="29"/>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73" dur="180" accel="50000">
                                          <p:stCondLst>
                                            <p:cond delay="1820"/>
                                          </p:stCondLst>
                                        </p:cTn>
                                        <p:tgtEl>
                                          <p:spTgt spid="29"/>
                                        </p:tgtEl>
                                        <p:attrNameLst>
                                          <p:attrName>ppt_y</p:attrName>
                                        </p:attrNameLst>
                                      </p:cBhvr>
                                      <p:tavLst>
                                        <p:tav tm="0">
                                          <p:val>
                                            <p:strVal val="ppt_y"/>
                                          </p:val>
                                        </p:tav>
                                        <p:tav tm="100000">
                                          <p:val>
                                            <p:strVal val="ppt_y+ppt_h"/>
                                          </p:val>
                                        </p:tav>
                                      </p:tavLst>
                                    </p:anim>
                                    <p:animScale>
                                      <p:cBhvr>
                                        <p:cTn id="74" dur="26">
                                          <p:stCondLst>
                                            <p:cond delay="620"/>
                                          </p:stCondLst>
                                        </p:cTn>
                                        <p:tgtEl>
                                          <p:spTgt spid="29"/>
                                        </p:tgtEl>
                                      </p:cBhvr>
                                      <p:to x="100000" y="60000"/>
                                    </p:animScale>
                                    <p:animScale>
                                      <p:cBhvr>
                                        <p:cTn id="75" dur="166" decel="50000">
                                          <p:stCondLst>
                                            <p:cond delay="646"/>
                                          </p:stCondLst>
                                        </p:cTn>
                                        <p:tgtEl>
                                          <p:spTgt spid="29"/>
                                        </p:tgtEl>
                                      </p:cBhvr>
                                      <p:to x="100000" y="100000"/>
                                    </p:animScale>
                                    <p:animScale>
                                      <p:cBhvr>
                                        <p:cTn id="76" dur="26">
                                          <p:stCondLst>
                                            <p:cond delay="1312"/>
                                          </p:stCondLst>
                                        </p:cTn>
                                        <p:tgtEl>
                                          <p:spTgt spid="29"/>
                                        </p:tgtEl>
                                      </p:cBhvr>
                                      <p:to x="100000" y="80000"/>
                                    </p:animScale>
                                    <p:animScale>
                                      <p:cBhvr>
                                        <p:cTn id="77" dur="166" decel="50000">
                                          <p:stCondLst>
                                            <p:cond delay="1338"/>
                                          </p:stCondLst>
                                        </p:cTn>
                                        <p:tgtEl>
                                          <p:spTgt spid="29"/>
                                        </p:tgtEl>
                                      </p:cBhvr>
                                      <p:to x="100000" y="100000"/>
                                    </p:animScale>
                                    <p:animScale>
                                      <p:cBhvr>
                                        <p:cTn id="78" dur="26">
                                          <p:stCondLst>
                                            <p:cond delay="1642"/>
                                          </p:stCondLst>
                                        </p:cTn>
                                        <p:tgtEl>
                                          <p:spTgt spid="29"/>
                                        </p:tgtEl>
                                      </p:cBhvr>
                                      <p:to x="100000" y="90000"/>
                                    </p:animScale>
                                    <p:animScale>
                                      <p:cBhvr>
                                        <p:cTn id="79" dur="166" decel="50000">
                                          <p:stCondLst>
                                            <p:cond delay="1668"/>
                                          </p:stCondLst>
                                        </p:cTn>
                                        <p:tgtEl>
                                          <p:spTgt spid="29"/>
                                        </p:tgtEl>
                                      </p:cBhvr>
                                      <p:to x="100000" y="100000"/>
                                    </p:animScale>
                                    <p:animScale>
                                      <p:cBhvr>
                                        <p:cTn id="80" dur="26">
                                          <p:stCondLst>
                                            <p:cond delay="1808"/>
                                          </p:stCondLst>
                                        </p:cTn>
                                        <p:tgtEl>
                                          <p:spTgt spid="29"/>
                                        </p:tgtEl>
                                      </p:cBhvr>
                                      <p:to x="100000" y="95000"/>
                                    </p:animScale>
                                    <p:animScale>
                                      <p:cBhvr>
                                        <p:cTn id="81" dur="166" decel="50000">
                                          <p:stCondLst>
                                            <p:cond delay="1834"/>
                                          </p:stCondLst>
                                        </p:cTn>
                                        <p:tgtEl>
                                          <p:spTgt spid="29"/>
                                        </p:tgtEl>
                                      </p:cBhvr>
                                      <p:to x="100000" y="100000"/>
                                    </p:animScale>
                                    <p:set>
                                      <p:cBhvr>
                                        <p:cTn id="82" dur="1" fill="hold">
                                          <p:stCondLst>
                                            <p:cond delay="1999"/>
                                          </p:stCondLst>
                                        </p:cTn>
                                        <p:tgtEl>
                                          <p:spTgt spid="2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6" presetClass="exit" presetSubtype="0" fill="hold" grpId="0" nodeType="clickEffect">
                                  <p:stCondLst>
                                    <p:cond delay="0"/>
                                  </p:stCondLst>
                                  <p:childTnLst>
                                    <p:animEffect transition="out" filter="wipe(down)">
                                      <p:cBhvr>
                                        <p:cTn id="86" dur="180" accel="50000">
                                          <p:stCondLst>
                                            <p:cond delay="1820"/>
                                          </p:stCondLst>
                                        </p:cTn>
                                        <p:tgtEl>
                                          <p:spTgt spid="30"/>
                                        </p:tgtEl>
                                      </p:cBhvr>
                                    </p:animEffect>
                                    <p:anim calcmode="lin" valueType="num">
                                      <p:cBhvr>
                                        <p:cTn id="87" dur="1822" tmFilter="0,0; 0.14,0.31; 0.43,0.73; 0.71,0.91; 1.0,1.0">
                                          <p:stCondLst>
                                            <p:cond delay="0"/>
                                          </p:stCondLst>
                                        </p:cTn>
                                        <p:tgtEl>
                                          <p:spTgt spid="30"/>
                                        </p:tgtEl>
                                        <p:attrNameLst>
                                          <p:attrName>ppt_x</p:attrName>
                                        </p:attrNameLst>
                                      </p:cBhvr>
                                      <p:tavLst>
                                        <p:tav tm="0">
                                          <p:val>
                                            <p:strVal val="ppt_x"/>
                                          </p:val>
                                        </p:tav>
                                        <p:tav tm="100000">
                                          <p:val>
                                            <p:strVal val="#ppt_x+0.25"/>
                                          </p:val>
                                        </p:tav>
                                      </p:tavLst>
                                    </p:anim>
                                    <p:anim calcmode="lin" valueType="num">
                                      <p:cBhvr>
                                        <p:cTn id="88" dur="178">
                                          <p:stCondLst>
                                            <p:cond delay="1822"/>
                                          </p:stCondLst>
                                        </p:cTn>
                                        <p:tgtEl>
                                          <p:spTgt spid="30"/>
                                        </p:tgtEl>
                                        <p:attrNameLst>
                                          <p:attrName>ppt_x</p:attrName>
                                        </p:attrNameLst>
                                      </p:cBhvr>
                                      <p:tavLst>
                                        <p:tav tm="0">
                                          <p:val>
                                            <p:strVal val="ppt_x"/>
                                          </p:val>
                                        </p:tav>
                                        <p:tav tm="100000">
                                          <p:val>
                                            <p:strVal val="ppt_x"/>
                                          </p:val>
                                        </p:tav>
                                      </p:tavLst>
                                    </p:anim>
                                    <p:anim calcmode="lin" valueType="num">
                                      <p:cBhvr>
                                        <p:cTn id="89" dur="664" tmFilter="0.0,0.0;0.25,0.07;0.50,0.2;0.75,0.467;1.0,1.0">
                                          <p:stCondLst>
                                            <p:cond delay="0"/>
                                          </p:stCondLst>
                                        </p:cTn>
                                        <p:tgtEl>
                                          <p:spTgt spid="30"/>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90" dur="664" tmFilter="0, 0; 0.125,0.2665; 0.25,0.4; 0.375,0.465; 0.5,0.5;  0.625,0.535; 0.75,0.6; 0.875,0.7335; 1,1">
                                          <p:stCondLst>
                                            <p:cond delay="664"/>
                                          </p:stCondLst>
                                        </p:cTn>
                                        <p:tgtEl>
                                          <p:spTgt spid="30"/>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91" dur="332" tmFilter="0, 0; 0.125,0.2665; 0.25,0.4; 0.375,0.465; 0.5,0.5;  0.625,0.535; 0.75,0.6; 0.875,0.7335; 1,1">
                                          <p:stCondLst>
                                            <p:cond delay="1324"/>
                                          </p:stCondLst>
                                        </p:cTn>
                                        <p:tgtEl>
                                          <p:spTgt spid="30"/>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92" dur="164" tmFilter="0, 0; 0.125,0.2665; 0.25,0.4; 0.375,0.465; 0.5,0.5;  0.625,0.535; 0.75,0.6; 0.875,0.7335; 1,1">
                                          <p:stCondLst>
                                            <p:cond delay="1656"/>
                                          </p:stCondLst>
                                        </p:cTn>
                                        <p:tgtEl>
                                          <p:spTgt spid="30"/>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93" dur="180" accel="50000">
                                          <p:stCondLst>
                                            <p:cond delay="1820"/>
                                          </p:stCondLst>
                                        </p:cTn>
                                        <p:tgtEl>
                                          <p:spTgt spid="30"/>
                                        </p:tgtEl>
                                        <p:attrNameLst>
                                          <p:attrName>ppt_y</p:attrName>
                                        </p:attrNameLst>
                                      </p:cBhvr>
                                      <p:tavLst>
                                        <p:tav tm="0">
                                          <p:val>
                                            <p:strVal val="ppt_y"/>
                                          </p:val>
                                        </p:tav>
                                        <p:tav tm="100000">
                                          <p:val>
                                            <p:strVal val="ppt_y+ppt_h"/>
                                          </p:val>
                                        </p:tav>
                                      </p:tavLst>
                                    </p:anim>
                                    <p:animScale>
                                      <p:cBhvr>
                                        <p:cTn id="94" dur="26">
                                          <p:stCondLst>
                                            <p:cond delay="620"/>
                                          </p:stCondLst>
                                        </p:cTn>
                                        <p:tgtEl>
                                          <p:spTgt spid="30"/>
                                        </p:tgtEl>
                                      </p:cBhvr>
                                      <p:to x="100000" y="60000"/>
                                    </p:animScale>
                                    <p:animScale>
                                      <p:cBhvr>
                                        <p:cTn id="95" dur="166" decel="50000">
                                          <p:stCondLst>
                                            <p:cond delay="646"/>
                                          </p:stCondLst>
                                        </p:cTn>
                                        <p:tgtEl>
                                          <p:spTgt spid="30"/>
                                        </p:tgtEl>
                                      </p:cBhvr>
                                      <p:to x="100000" y="100000"/>
                                    </p:animScale>
                                    <p:animScale>
                                      <p:cBhvr>
                                        <p:cTn id="96" dur="26">
                                          <p:stCondLst>
                                            <p:cond delay="1312"/>
                                          </p:stCondLst>
                                        </p:cTn>
                                        <p:tgtEl>
                                          <p:spTgt spid="30"/>
                                        </p:tgtEl>
                                      </p:cBhvr>
                                      <p:to x="100000" y="80000"/>
                                    </p:animScale>
                                    <p:animScale>
                                      <p:cBhvr>
                                        <p:cTn id="97" dur="166" decel="50000">
                                          <p:stCondLst>
                                            <p:cond delay="1338"/>
                                          </p:stCondLst>
                                        </p:cTn>
                                        <p:tgtEl>
                                          <p:spTgt spid="30"/>
                                        </p:tgtEl>
                                      </p:cBhvr>
                                      <p:to x="100000" y="100000"/>
                                    </p:animScale>
                                    <p:animScale>
                                      <p:cBhvr>
                                        <p:cTn id="98" dur="26">
                                          <p:stCondLst>
                                            <p:cond delay="1642"/>
                                          </p:stCondLst>
                                        </p:cTn>
                                        <p:tgtEl>
                                          <p:spTgt spid="30"/>
                                        </p:tgtEl>
                                      </p:cBhvr>
                                      <p:to x="100000" y="90000"/>
                                    </p:animScale>
                                    <p:animScale>
                                      <p:cBhvr>
                                        <p:cTn id="99" dur="166" decel="50000">
                                          <p:stCondLst>
                                            <p:cond delay="1668"/>
                                          </p:stCondLst>
                                        </p:cTn>
                                        <p:tgtEl>
                                          <p:spTgt spid="30"/>
                                        </p:tgtEl>
                                      </p:cBhvr>
                                      <p:to x="100000" y="100000"/>
                                    </p:animScale>
                                    <p:animScale>
                                      <p:cBhvr>
                                        <p:cTn id="100" dur="26">
                                          <p:stCondLst>
                                            <p:cond delay="1808"/>
                                          </p:stCondLst>
                                        </p:cTn>
                                        <p:tgtEl>
                                          <p:spTgt spid="30"/>
                                        </p:tgtEl>
                                      </p:cBhvr>
                                      <p:to x="100000" y="95000"/>
                                    </p:animScale>
                                    <p:animScale>
                                      <p:cBhvr>
                                        <p:cTn id="101" dur="166" decel="50000">
                                          <p:stCondLst>
                                            <p:cond delay="1834"/>
                                          </p:stCondLst>
                                        </p:cTn>
                                        <p:tgtEl>
                                          <p:spTgt spid="30"/>
                                        </p:tgtEl>
                                      </p:cBhvr>
                                      <p:to x="100000" y="100000"/>
                                    </p:animScale>
                                    <p:set>
                                      <p:cBhvr>
                                        <p:cTn id="102" dur="1" fill="hold">
                                          <p:stCondLst>
                                            <p:cond delay="1999"/>
                                          </p:stCondLst>
                                        </p:cTn>
                                        <p:tgtEl>
                                          <p:spTgt spid="30"/>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6" presetClass="exit" presetSubtype="0" fill="hold" grpId="0" nodeType="clickEffect">
                                  <p:stCondLst>
                                    <p:cond delay="0"/>
                                  </p:stCondLst>
                                  <p:childTnLst>
                                    <p:animEffect transition="out" filter="wipe(down)">
                                      <p:cBhvr>
                                        <p:cTn id="106" dur="180" accel="50000">
                                          <p:stCondLst>
                                            <p:cond delay="1820"/>
                                          </p:stCondLst>
                                        </p:cTn>
                                        <p:tgtEl>
                                          <p:spTgt spid="31"/>
                                        </p:tgtEl>
                                      </p:cBhvr>
                                    </p:animEffect>
                                    <p:anim calcmode="lin" valueType="num">
                                      <p:cBhvr>
                                        <p:cTn id="107" dur="1822" tmFilter="0,0; 0.14,0.31; 0.43,0.73; 0.71,0.91; 1.0,1.0">
                                          <p:stCondLst>
                                            <p:cond delay="0"/>
                                          </p:stCondLst>
                                        </p:cTn>
                                        <p:tgtEl>
                                          <p:spTgt spid="31"/>
                                        </p:tgtEl>
                                        <p:attrNameLst>
                                          <p:attrName>ppt_x</p:attrName>
                                        </p:attrNameLst>
                                      </p:cBhvr>
                                      <p:tavLst>
                                        <p:tav tm="0">
                                          <p:val>
                                            <p:strVal val="ppt_x"/>
                                          </p:val>
                                        </p:tav>
                                        <p:tav tm="100000">
                                          <p:val>
                                            <p:strVal val="#ppt_x+0.25"/>
                                          </p:val>
                                        </p:tav>
                                      </p:tavLst>
                                    </p:anim>
                                    <p:anim calcmode="lin" valueType="num">
                                      <p:cBhvr>
                                        <p:cTn id="108" dur="178">
                                          <p:stCondLst>
                                            <p:cond delay="1822"/>
                                          </p:stCondLst>
                                        </p:cTn>
                                        <p:tgtEl>
                                          <p:spTgt spid="31"/>
                                        </p:tgtEl>
                                        <p:attrNameLst>
                                          <p:attrName>ppt_x</p:attrName>
                                        </p:attrNameLst>
                                      </p:cBhvr>
                                      <p:tavLst>
                                        <p:tav tm="0">
                                          <p:val>
                                            <p:strVal val="ppt_x"/>
                                          </p:val>
                                        </p:tav>
                                        <p:tav tm="100000">
                                          <p:val>
                                            <p:strVal val="ppt_x"/>
                                          </p:val>
                                        </p:tav>
                                      </p:tavLst>
                                    </p:anim>
                                    <p:anim calcmode="lin" valueType="num">
                                      <p:cBhvr>
                                        <p:cTn id="109" dur="664" tmFilter="0.0,0.0;0.25,0.07;0.50,0.2;0.75,0.467;1.0,1.0">
                                          <p:stCondLst>
                                            <p:cond delay="0"/>
                                          </p:stCondLst>
                                        </p:cTn>
                                        <p:tgtEl>
                                          <p:spTgt spid="31"/>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10" dur="664" tmFilter="0, 0; 0.125,0.2665; 0.25,0.4; 0.375,0.465; 0.5,0.5;  0.625,0.535; 0.75,0.6; 0.875,0.7335; 1,1">
                                          <p:stCondLst>
                                            <p:cond delay="664"/>
                                          </p:stCondLst>
                                        </p:cTn>
                                        <p:tgtEl>
                                          <p:spTgt spid="31"/>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1" dur="332" tmFilter="0, 0; 0.125,0.2665; 0.25,0.4; 0.375,0.465; 0.5,0.5;  0.625,0.535; 0.75,0.6; 0.875,0.7335; 1,1">
                                          <p:stCondLst>
                                            <p:cond delay="1324"/>
                                          </p:stCondLst>
                                        </p:cTn>
                                        <p:tgtEl>
                                          <p:spTgt spid="31"/>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12" dur="164" tmFilter="0, 0; 0.125,0.2665; 0.25,0.4; 0.375,0.465; 0.5,0.5;  0.625,0.535; 0.75,0.6; 0.875,0.7335; 1,1">
                                          <p:stCondLst>
                                            <p:cond delay="1656"/>
                                          </p:stCondLst>
                                        </p:cTn>
                                        <p:tgtEl>
                                          <p:spTgt spid="31"/>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13" dur="180" accel="50000">
                                          <p:stCondLst>
                                            <p:cond delay="1820"/>
                                          </p:stCondLst>
                                        </p:cTn>
                                        <p:tgtEl>
                                          <p:spTgt spid="31"/>
                                        </p:tgtEl>
                                        <p:attrNameLst>
                                          <p:attrName>ppt_y</p:attrName>
                                        </p:attrNameLst>
                                      </p:cBhvr>
                                      <p:tavLst>
                                        <p:tav tm="0">
                                          <p:val>
                                            <p:strVal val="ppt_y"/>
                                          </p:val>
                                        </p:tav>
                                        <p:tav tm="100000">
                                          <p:val>
                                            <p:strVal val="ppt_y+ppt_h"/>
                                          </p:val>
                                        </p:tav>
                                      </p:tavLst>
                                    </p:anim>
                                    <p:animScale>
                                      <p:cBhvr>
                                        <p:cTn id="114" dur="26">
                                          <p:stCondLst>
                                            <p:cond delay="620"/>
                                          </p:stCondLst>
                                        </p:cTn>
                                        <p:tgtEl>
                                          <p:spTgt spid="31"/>
                                        </p:tgtEl>
                                      </p:cBhvr>
                                      <p:to x="100000" y="60000"/>
                                    </p:animScale>
                                    <p:animScale>
                                      <p:cBhvr>
                                        <p:cTn id="115" dur="166" decel="50000">
                                          <p:stCondLst>
                                            <p:cond delay="646"/>
                                          </p:stCondLst>
                                        </p:cTn>
                                        <p:tgtEl>
                                          <p:spTgt spid="31"/>
                                        </p:tgtEl>
                                      </p:cBhvr>
                                      <p:to x="100000" y="100000"/>
                                    </p:animScale>
                                    <p:animScale>
                                      <p:cBhvr>
                                        <p:cTn id="116" dur="26">
                                          <p:stCondLst>
                                            <p:cond delay="1312"/>
                                          </p:stCondLst>
                                        </p:cTn>
                                        <p:tgtEl>
                                          <p:spTgt spid="31"/>
                                        </p:tgtEl>
                                      </p:cBhvr>
                                      <p:to x="100000" y="80000"/>
                                    </p:animScale>
                                    <p:animScale>
                                      <p:cBhvr>
                                        <p:cTn id="117" dur="166" decel="50000">
                                          <p:stCondLst>
                                            <p:cond delay="1338"/>
                                          </p:stCondLst>
                                        </p:cTn>
                                        <p:tgtEl>
                                          <p:spTgt spid="31"/>
                                        </p:tgtEl>
                                      </p:cBhvr>
                                      <p:to x="100000" y="100000"/>
                                    </p:animScale>
                                    <p:animScale>
                                      <p:cBhvr>
                                        <p:cTn id="118" dur="26">
                                          <p:stCondLst>
                                            <p:cond delay="1642"/>
                                          </p:stCondLst>
                                        </p:cTn>
                                        <p:tgtEl>
                                          <p:spTgt spid="31"/>
                                        </p:tgtEl>
                                      </p:cBhvr>
                                      <p:to x="100000" y="90000"/>
                                    </p:animScale>
                                    <p:animScale>
                                      <p:cBhvr>
                                        <p:cTn id="119" dur="166" decel="50000">
                                          <p:stCondLst>
                                            <p:cond delay="1668"/>
                                          </p:stCondLst>
                                        </p:cTn>
                                        <p:tgtEl>
                                          <p:spTgt spid="31"/>
                                        </p:tgtEl>
                                      </p:cBhvr>
                                      <p:to x="100000" y="100000"/>
                                    </p:animScale>
                                    <p:animScale>
                                      <p:cBhvr>
                                        <p:cTn id="120" dur="26">
                                          <p:stCondLst>
                                            <p:cond delay="1808"/>
                                          </p:stCondLst>
                                        </p:cTn>
                                        <p:tgtEl>
                                          <p:spTgt spid="31"/>
                                        </p:tgtEl>
                                      </p:cBhvr>
                                      <p:to x="100000" y="95000"/>
                                    </p:animScale>
                                    <p:animScale>
                                      <p:cBhvr>
                                        <p:cTn id="121" dur="166" decel="50000">
                                          <p:stCondLst>
                                            <p:cond delay="1834"/>
                                          </p:stCondLst>
                                        </p:cTn>
                                        <p:tgtEl>
                                          <p:spTgt spid="31"/>
                                        </p:tgtEl>
                                      </p:cBhvr>
                                      <p:to x="100000" y="100000"/>
                                    </p:animScale>
                                    <p:set>
                                      <p:cBhvr>
                                        <p:cTn id="122" dur="1" fill="hold">
                                          <p:stCondLst>
                                            <p:cond delay="1999"/>
                                          </p:stCondLst>
                                        </p:cTn>
                                        <p:tgtEl>
                                          <p:spTgt spid="31"/>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26" presetClass="exit" presetSubtype="0" fill="hold" grpId="0" nodeType="clickEffect">
                                  <p:stCondLst>
                                    <p:cond delay="0"/>
                                  </p:stCondLst>
                                  <p:childTnLst>
                                    <p:animEffect transition="out" filter="wipe(down)">
                                      <p:cBhvr>
                                        <p:cTn id="126" dur="180" accel="50000">
                                          <p:stCondLst>
                                            <p:cond delay="1820"/>
                                          </p:stCondLst>
                                        </p:cTn>
                                        <p:tgtEl>
                                          <p:spTgt spid="1024"/>
                                        </p:tgtEl>
                                      </p:cBhvr>
                                    </p:animEffect>
                                    <p:anim calcmode="lin" valueType="num">
                                      <p:cBhvr>
                                        <p:cTn id="127" dur="1822" tmFilter="0,0; 0.14,0.31; 0.43,0.73; 0.71,0.91; 1.0,1.0">
                                          <p:stCondLst>
                                            <p:cond delay="0"/>
                                          </p:stCondLst>
                                        </p:cTn>
                                        <p:tgtEl>
                                          <p:spTgt spid="1024"/>
                                        </p:tgtEl>
                                        <p:attrNameLst>
                                          <p:attrName>ppt_x</p:attrName>
                                        </p:attrNameLst>
                                      </p:cBhvr>
                                      <p:tavLst>
                                        <p:tav tm="0">
                                          <p:val>
                                            <p:strVal val="ppt_x"/>
                                          </p:val>
                                        </p:tav>
                                        <p:tav tm="100000">
                                          <p:val>
                                            <p:strVal val="#ppt_x+0.25"/>
                                          </p:val>
                                        </p:tav>
                                      </p:tavLst>
                                    </p:anim>
                                    <p:anim calcmode="lin" valueType="num">
                                      <p:cBhvr>
                                        <p:cTn id="128" dur="178">
                                          <p:stCondLst>
                                            <p:cond delay="1822"/>
                                          </p:stCondLst>
                                        </p:cTn>
                                        <p:tgtEl>
                                          <p:spTgt spid="1024"/>
                                        </p:tgtEl>
                                        <p:attrNameLst>
                                          <p:attrName>ppt_x</p:attrName>
                                        </p:attrNameLst>
                                      </p:cBhvr>
                                      <p:tavLst>
                                        <p:tav tm="0">
                                          <p:val>
                                            <p:strVal val="ppt_x"/>
                                          </p:val>
                                        </p:tav>
                                        <p:tav tm="100000">
                                          <p:val>
                                            <p:strVal val="ppt_x"/>
                                          </p:val>
                                        </p:tav>
                                      </p:tavLst>
                                    </p:anim>
                                    <p:anim calcmode="lin" valueType="num">
                                      <p:cBhvr>
                                        <p:cTn id="129" dur="664" tmFilter="0.0,0.0;0.25,0.07;0.50,0.2;0.75,0.467;1.0,1.0">
                                          <p:stCondLst>
                                            <p:cond delay="0"/>
                                          </p:stCondLst>
                                        </p:cTn>
                                        <p:tgtEl>
                                          <p:spTgt spid="102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30" dur="664" tmFilter="0, 0; 0.125,0.2665; 0.25,0.4; 0.375,0.465; 0.5,0.5;  0.625,0.535; 0.75,0.6; 0.875,0.7335; 1,1">
                                          <p:stCondLst>
                                            <p:cond delay="664"/>
                                          </p:stCondLst>
                                        </p:cTn>
                                        <p:tgtEl>
                                          <p:spTgt spid="102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31" dur="332" tmFilter="0, 0; 0.125,0.2665; 0.25,0.4; 0.375,0.465; 0.5,0.5;  0.625,0.535; 0.75,0.6; 0.875,0.7335; 1,1">
                                          <p:stCondLst>
                                            <p:cond delay="1324"/>
                                          </p:stCondLst>
                                        </p:cTn>
                                        <p:tgtEl>
                                          <p:spTgt spid="102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32" dur="164" tmFilter="0, 0; 0.125,0.2665; 0.25,0.4; 0.375,0.465; 0.5,0.5;  0.625,0.535; 0.75,0.6; 0.875,0.7335; 1,1">
                                          <p:stCondLst>
                                            <p:cond delay="1656"/>
                                          </p:stCondLst>
                                        </p:cTn>
                                        <p:tgtEl>
                                          <p:spTgt spid="102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3" dur="180" accel="50000">
                                          <p:stCondLst>
                                            <p:cond delay="1820"/>
                                          </p:stCondLst>
                                        </p:cTn>
                                        <p:tgtEl>
                                          <p:spTgt spid="1024"/>
                                        </p:tgtEl>
                                        <p:attrNameLst>
                                          <p:attrName>ppt_y</p:attrName>
                                        </p:attrNameLst>
                                      </p:cBhvr>
                                      <p:tavLst>
                                        <p:tav tm="0">
                                          <p:val>
                                            <p:strVal val="ppt_y"/>
                                          </p:val>
                                        </p:tav>
                                        <p:tav tm="100000">
                                          <p:val>
                                            <p:strVal val="ppt_y+ppt_h"/>
                                          </p:val>
                                        </p:tav>
                                      </p:tavLst>
                                    </p:anim>
                                    <p:animScale>
                                      <p:cBhvr>
                                        <p:cTn id="134" dur="26">
                                          <p:stCondLst>
                                            <p:cond delay="620"/>
                                          </p:stCondLst>
                                        </p:cTn>
                                        <p:tgtEl>
                                          <p:spTgt spid="1024"/>
                                        </p:tgtEl>
                                      </p:cBhvr>
                                      <p:to x="100000" y="60000"/>
                                    </p:animScale>
                                    <p:animScale>
                                      <p:cBhvr>
                                        <p:cTn id="135" dur="166" decel="50000">
                                          <p:stCondLst>
                                            <p:cond delay="646"/>
                                          </p:stCondLst>
                                        </p:cTn>
                                        <p:tgtEl>
                                          <p:spTgt spid="1024"/>
                                        </p:tgtEl>
                                      </p:cBhvr>
                                      <p:to x="100000" y="100000"/>
                                    </p:animScale>
                                    <p:animScale>
                                      <p:cBhvr>
                                        <p:cTn id="136" dur="26">
                                          <p:stCondLst>
                                            <p:cond delay="1312"/>
                                          </p:stCondLst>
                                        </p:cTn>
                                        <p:tgtEl>
                                          <p:spTgt spid="1024"/>
                                        </p:tgtEl>
                                      </p:cBhvr>
                                      <p:to x="100000" y="80000"/>
                                    </p:animScale>
                                    <p:animScale>
                                      <p:cBhvr>
                                        <p:cTn id="137" dur="166" decel="50000">
                                          <p:stCondLst>
                                            <p:cond delay="1338"/>
                                          </p:stCondLst>
                                        </p:cTn>
                                        <p:tgtEl>
                                          <p:spTgt spid="1024"/>
                                        </p:tgtEl>
                                      </p:cBhvr>
                                      <p:to x="100000" y="100000"/>
                                    </p:animScale>
                                    <p:animScale>
                                      <p:cBhvr>
                                        <p:cTn id="138" dur="26">
                                          <p:stCondLst>
                                            <p:cond delay="1642"/>
                                          </p:stCondLst>
                                        </p:cTn>
                                        <p:tgtEl>
                                          <p:spTgt spid="1024"/>
                                        </p:tgtEl>
                                      </p:cBhvr>
                                      <p:to x="100000" y="90000"/>
                                    </p:animScale>
                                    <p:animScale>
                                      <p:cBhvr>
                                        <p:cTn id="139" dur="166" decel="50000">
                                          <p:stCondLst>
                                            <p:cond delay="1668"/>
                                          </p:stCondLst>
                                        </p:cTn>
                                        <p:tgtEl>
                                          <p:spTgt spid="1024"/>
                                        </p:tgtEl>
                                      </p:cBhvr>
                                      <p:to x="100000" y="100000"/>
                                    </p:animScale>
                                    <p:animScale>
                                      <p:cBhvr>
                                        <p:cTn id="140" dur="26">
                                          <p:stCondLst>
                                            <p:cond delay="1808"/>
                                          </p:stCondLst>
                                        </p:cTn>
                                        <p:tgtEl>
                                          <p:spTgt spid="1024"/>
                                        </p:tgtEl>
                                      </p:cBhvr>
                                      <p:to x="100000" y="95000"/>
                                    </p:animScale>
                                    <p:animScale>
                                      <p:cBhvr>
                                        <p:cTn id="141" dur="166" decel="50000">
                                          <p:stCondLst>
                                            <p:cond delay="1834"/>
                                          </p:stCondLst>
                                        </p:cTn>
                                        <p:tgtEl>
                                          <p:spTgt spid="1024"/>
                                        </p:tgtEl>
                                      </p:cBhvr>
                                      <p:to x="100000" y="100000"/>
                                    </p:animScale>
                                    <p:set>
                                      <p:cBhvr>
                                        <p:cTn id="142" dur="1" fill="hold">
                                          <p:stCondLst>
                                            <p:cond delay="1999"/>
                                          </p:stCondLst>
                                        </p:cTn>
                                        <p:tgtEl>
                                          <p:spTgt spid="10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29" grpId="0" animBg="1"/>
      <p:bldP spid="30" grpId="0" animBg="1"/>
      <p:bldP spid="31" grpId="0" animBg="1"/>
      <p:bldP spid="10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11C784-8556-6049-FD0D-778C7C5BB594}"/>
              </a:ext>
            </a:extLst>
          </p:cNvPr>
          <p:cNvPicPr>
            <a:picLocks noChangeAspect="1"/>
          </p:cNvPicPr>
          <p:nvPr/>
        </p:nvPicPr>
        <p:blipFill>
          <a:blip r:embed="rId3"/>
          <a:stretch>
            <a:fillRect/>
          </a:stretch>
        </p:blipFill>
        <p:spPr>
          <a:xfrm>
            <a:off x="704700" y="651960"/>
            <a:ext cx="2515680" cy="718740"/>
          </a:xfrm>
          <a:prstGeom prst="rect">
            <a:avLst/>
          </a:prstGeom>
          <a:noFill/>
          <a:ln>
            <a:noFill/>
          </a:ln>
        </p:spPr>
      </p:pic>
      <p:pic>
        <p:nvPicPr>
          <p:cNvPr id="1028" name="Picture 4" descr="Image preview">
            <a:extLst>
              <a:ext uri="{FF2B5EF4-FFF2-40B4-BE49-F238E27FC236}">
                <a16:creationId xmlns:a16="http://schemas.microsoft.com/office/drawing/2014/main" id="{D9290D11-3A9E-AF44-7ACE-AC1A4F1E23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7092" y="651960"/>
            <a:ext cx="2500208" cy="7187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6D43682-AABF-4F19-AB16-AFEB4429F9C4}"/>
              </a:ext>
            </a:extLst>
          </p:cNvPr>
          <p:cNvSpPr txBox="1"/>
          <p:nvPr/>
        </p:nvSpPr>
        <p:spPr>
          <a:xfrm>
            <a:off x="586972" y="1780185"/>
            <a:ext cx="6970599" cy="4939814"/>
          </a:xfrm>
          <a:prstGeom prst="rect">
            <a:avLst/>
          </a:prstGeom>
          <a:noFill/>
        </p:spPr>
        <p:txBody>
          <a:bodyPr wrap="square" rtlCol="0">
            <a:spAutoFit/>
          </a:bodyPr>
          <a:lstStyle/>
          <a:p>
            <a:pPr>
              <a:lnSpc>
                <a:spcPct val="150000"/>
              </a:lnSpc>
            </a:pPr>
            <a:r>
              <a:rPr lang="es-ES" b="1" dirty="0"/>
              <a:t>Hay varias formas de ayudar a los niños a aprender palabras a la vista:</a:t>
            </a:r>
          </a:p>
          <a:p>
            <a:pPr>
              <a:lnSpc>
                <a:spcPct val="150000"/>
              </a:lnSpc>
              <a:buFont typeface="Arial" panose="020B0604020202020204" pitchFamily="34" charset="0"/>
              <a:buChar char="•"/>
            </a:pPr>
            <a:r>
              <a:rPr lang="es-ES" b="1" u="sng" dirty="0">
                <a:solidFill>
                  <a:srgbClr val="CC0099"/>
                </a:solidFill>
              </a:rPr>
              <a:t>Lectura repetida</a:t>
            </a:r>
            <a:r>
              <a:rPr lang="es-ES" b="1" dirty="0">
                <a:solidFill>
                  <a:srgbClr val="CC0099"/>
                </a:solidFill>
              </a:rPr>
              <a:t>: Exponer a los niños a historias y textos con el uso frecuente de palabras a la vista refuerza el reconocimiento.</a:t>
            </a:r>
          </a:p>
          <a:p>
            <a:pPr>
              <a:lnSpc>
                <a:spcPct val="150000"/>
              </a:lnSpc>
              <a:buFont typeface="Arial" panose="020B0604020202020204" pitchFamily="34" charset="0"/>
              <a:buChar char="•"/>
            </a:pPr>
            <a:r>
              <a:rPr lang="es-ES" b="1" u="sng" dirty="0">
                <a:solidFill>
                  <a:srgbClr val="000066"/>
                </a:solidFill>
              </a:rPr>
              <a:t>Tarjetas educativas</a:t>
            </a:r>
            <a:r>
              <a:rPr lang="es-ES" b="1" dirty="0">
                <a:solidFill>
                  <a:srgbClr val="000066"/>
                </a:solidFill>
              </a:rPr>
              <a:t>: Las tarjetas educativas con palabras a la vista pueden ayudar a los niños a practicar la lectura e identificación de las mismas.</a:t>
            </a:r>
          </a:p>
          <a:p>
            <a:pPr>
              <a:lnSpc>
                <a:spcPct val="150000"/>
              </a:lnSpc>
              <a:buFont typeface="Arial" panose="020B0604020202020204" pitchFamily="34" charset="0"/>
              <a:buChar char="•"/>
            </a:pPr>
            <a:r>
              <a:rPr lang="es-ES" b="1" u="sng" dirty="0">
                <a:solidFill>
                  <a:srgbClr val="660066"/>
                </a:solidFill>
              </a:rPr>
              <a:t>Juegos de emparejamiento</a:t>
            </a:r>
            <a:r>
              <a:rPr lang="es-ES" b="1" dirty="0">
                <a:solidFill>
                  <a:srgbClr val="660066"/>
                </a:solidFill>
              </a:rPr>
              <a:t>: Los juegos que involucran emparejar palabras a la vista con imágenes u otras palabras pueden ser una forma divertida de aprender.</a:t>
            </a:r>
          </a:p>
          <a:p>
            <a:pPr>
              <a:lnSpc>
                <a:spcPct val="150000"/>
              </a:lnSpc>
              <a:buFont typeface="Arial" panose="020B0604020202020204" pitchFamily="34" charset="0"/>
              <a:buChar char="•"/>
            </a:pPr>
            <a:r>
              <a:rPr lang="es-ES" b="1" u="sng" dirty="0"/>
              <a:t>Cantar canciones</a:t>
            </a:r>
            <a:r>
              <a:rPr lang="es-ES" b="1" dirty="0"/>
              <a:t>: Muchas canciones infantiles incorporan palabras a la vista, haciendo que el aprendizaje sea más agradable.</a:t>
            </a:r>
          </a:p>
          <a:p>
            <a:endParaRPr lang="en-GB" dirty="0"/>
          </a:p>
        </p:txBody>
      </p:sp>
      <p:sp>
        <p:nvSpPr>
          <p:cNvPr id="8" name="Rectangle 7">
            <a:extLst>
              <a:ext uri="{FF2B5EF4-FFF2-40B4-BE49-F238E27FC236}">
                <a16:creationId xmlns:a16="http://schemas.microsoft.com/office/drawing/2014/main" id="{36CC164D-A3CC-EF63-15B7-AC949E2D6F24}"/>
              </a:ext>
            </a:extLst>
          </p:cNvPr>
          <p:cNvSpPr/>
          <p:nvPr/>
        </p:nvSpPr>
        <p:spPr>
          <a:xfrm>
            <a:off x="4153967" y="447370"/>
            <a:ext cx="3541547" cy="92333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solidFill>
              <a:srgbClr val="CC0099"/>
            </a:solidFill>
          </a:ln>
        </p:spPr>
        <p:txBody>
          <a:bodyPr wrap="none" lIns="91440" tIns="45720" rIns="91440" bIns="45720">
            <a:spAutoFit/>
          </a:bodyPr>
          <a:lstStyle/>
          <a:p>
            <a:pPr algn="ctr"/>
            <a:r>
              <a:rPr lang="gl-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XuntaSans-Bold" pitchFamily="18"/>
                <a:ea typeface="XuntaSans-Bold" pitchFamily="2"/>
                <a:cs typeface="XuntaSans-Bold" pitchFamily="2"/>
              </a:rPr>
              <a:t>Sight words</a:t>
            </a:r>
            <a:endPar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5" name="Picture 4">
            <a:extLst>
              <a:ext uri="{FF2B5EF4-FFF2-40B4-BE49-F238E27FC236}">
                <a16:creationId xmlns:a16="http://schemas.microsoft.com/office/drawing/2014/main" id="{CBEC4EBE-FC6C-8913-77E9-ED553B875F0B}"/>
              </a:ext>
            </a:extLst>
          </p:cNvPr>
          <p:cNvPicPr>
            <a:picLocks noChangeAspect="1"/>
          </p:cNvPicPr>
          <p:nvPr/>
        </p:nvPicPr>
        <p:blipFill>
          <a:blip r:embed="rId5"/>
          <a:stretch>
            <a:fillRect/>
          </a:stretch>
        </p:blipFill>
        <p:spPr>
          <a:xfrm>
            <a:off x="864180" y="549360"/>
            <a:ext cx="2113380" cy="603900"/>
          </a:xfrm>
          <a:prstGeom prst="rect">
            <a:avLst/>
          </a:prstGeom>
          <a:noFill/>
          <a:ln>
            <a:noFill/>
          </a:ln>
        </p:spPr>
      </p:pic>
      <p:pic>
        <p:nvPicPr>
          <p:cNvPr id="2" name="Picture 2" descr="Young-Learners_000781">
            <a:extLst>
              <a:ext uri="{FF2B5EF4-FFF2-40B4-BE49-F238E27FC236}">
                <a16:creationId xmlns:a16="http://schemas.microsoft.com/office/drawing/2014/main" id="{2D342F75-6CCC-FE78-A30D-B6759A84E8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5514" y="1694089"/>
            <a:ext cx="4254918" cy="28422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1905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776176" y="3205716"/>
            <a:ext cx="10551644" cy="3264975"/>
          </a:xfrm>
          <a:prstGeom prst="rect">
            <a:avLst/>
          </a:prstGeom>
          <a:noFill/>
          <a:ln>
            <a:noFill/>
          </a:ln>
        </p:spPr>
        <p:txBody>
          <a:bodyPr vert="horz" wrap="square" lIns="45000" tIns="22500" rIns="45000" bIns="22500" anchorCtr="0" compatLnSpc="0">
            <a:spAutoFit/>
          </a:bodyPr>
          <a:lstStyle/>
          <a:p>
            <a:pPr marL="0" indent="0">
              <a:lnSpc>
                <a:spcPct val="150000"/>
              </a:lnSpc>
              <a:buNone/>
            </a:pPr>
            <a:r>
              <a:rPr lang="en-GB" sz="2800" b="1" dirty="0">
                <a:solidFill>
                  <a:srgbClr val="002060"/>
                </a:solidFill>
              </a:rPr>
              <a:t>¿</a:t>
            </a:r>
            <a:r>
              <a:rPr lang="en-GB" sz="2800" b="1" dirty="0" err="1">
                <a:solidFill>
                  <a:srgbClr val="002060"/>
                </a:solidFill>
              </a:rPr>
              <a:t>Cuantos</a:t>
            </a:r>
            <a:r>
              <a:rPr lang="en-GB" sz="2800" b="1" dirty="0">
                <a:solidFill>
                  <a:srgbClr val="002060"/>
                </a:solidFill>
              </a:rPr>
              <a:t> </a:t>
            </a:r>
            <a:r>
              <a:rPr lang="en-GB" sz="2800" b="1" dirty="0" err="1">
                <a:solidFill>
                  <a:srgbClr val="002060"/>
                </a:solidFill>
              </a:rPr>
              <a:t>idiomas</a:t>
            </a:r>
            <a:r>
              <a:rPr lang="en-GB" sz="2800" b="1" dirty="0">
                <a:solidFill>
                  <a:srgbClr val="002060"/>
                </a:solidFill>
              </a:rPr>
              <a:t> </a:t>
            </a:r>
            <a:r>
              <a:rPr lang="en-GB" sz="2800" b="1" dirty="0" err="1">
                <a:solidFill>
                  <a:srgbClr val="002060"/>
                </a:solidFill>
              </a:rPr>
              <a:t>usas</a:t>
            </a:r>
            <a:r>
              <a:rPr lang="en-GB" sz="2800" b="1" dirty="0">
                <a:solidFill>
                  <a:srgbClr val="002060"/>
                </a:solidFill>
              </a:rPr>
              <a:t> </a:t>
            </a:r>
            <a:r>
              <a:rPr lang="en-GB" sz="2800" b="1" dirty="0" err="1">
                <a:solidFill>
                  <a:srgbClr val="002060"/>
                </a:solidFill>
              </a:rPr>
              <a:t>en</a:t>
            </a:r>
            <a:r>
              <a:rPr lang="en-GB" sz="2800" b="1" dirty="0">
                <a:solidFill>
                  <a:srgbClr val="002060"/>
                </a:solidFill>
              </a:rPr>
              <a:t> </a:t>
            </a:r>
            <a:r>
              <a:rPr lang="en-GB" sz="2800" b="1" dirty="0" err="1">
                <a:solidFill>
                  <a:srgbClr val="002060"/>
                </a:solidFill>
              </a:rPr>
              <a:t>clase</a:t>
            </a:r>
            <a:r>
              <a:rPr lang="en-GB" sz="2800" b="1" dirty="0">
                <a:solidFill>
                  <a:srgbClr val="002060"/>
                </a:solidFill>
              </a:rPr>
              <a:t>?</a:t>
            </a:r>
          </a:p>
          <a:p>
            <a:pPr marL="0" indent="0">
              <a:lnSpc>
                <a:spcPct val="150000"/>
              </a:lnSpc>
              <a:buNone/>
            </a:pPr>
            <a:r>
              <a:rPr lang="en-GB" sz="2800" b="1" dirty="0">
                <a:solidFill>
                  <a:srgbClr val="002060"/>
                </a:solidFill>
              </a:rPr>
              <a:t>¿A </a:t>
            </a:r>
            <a:r>
              <a:rPr lang="en-GB" sz="2800" b="1" dirty="0" err="1">
                <a:solidFill>
                  <a:srgbClr val="002060"/>
                </a:solidFill>
              </a:rPr>
              <a:t>qué</a:t>
            </a:r>
            <a:r>
              <a:rPr lang="en-GB" sz="2800" b="1" dirty="0">
                <a:solidFill>
                  <a:srgbClr val="002060"/>
                </a:solidFill>
              </a:rPr>
              <a:t> </a:t>
            </a:r>
            <a:r>
              <a:rPr lang="en-GB" sz="2800" b="1" dirty="0" err="1">
                <a:solidFill>
                  <a:srgbClr val="002060"/>
                </a:solidFill>
              </a:rPr>
              <a:t>edad</a:t>
            </a:r>
            <a:r>
              <a:rPr lang="en-GB" sz="2800" b="1" dirty="0">
                <a:solidFill>
                  <a:srgbClr val="002060"/>
                </a:solidFill>
              </a:rPr>
              <a:t>(es) das </a:t>
            </a:r>
            <a:r>
              <a:rPr lang="en-GB" sz="2800" b="1" dirty="0" err="1">
                <a:solidFill>
                  <a:srgbClr val="002060"/>
                </a:solidFill>
              </a:rPr>
              <a:t>clases</a:t>
            </a:r>
            <a:r>
              <a:rPr lang="en-GB" sz="2800" b="1" dirty="0">
                <a:solidFill>
                  <a:srgbClr val="002060"/>
                </a:solidFill>
              </a:rPr>
              <a:t> </a:t>
            </a:r>
            <a:r>
              <a:rPr lang="en-GB" sz="2800" b="1" dirty="0" err="1">
                <a:solidFill>
                  <a:srgbClr val="002060"/>
                </a:solidFill>
              </a:rPr>
              <a:t>actualmente</a:t>
            </a:r>
            <a:r>
              <a:rPr lang="en-GB" sz="2800" b="1" dirty="0">
                <a:solidFill>
                  <a:srgbClr val="002060"/>
                </a:solidFill>
              </a:rPr>
              <a:t>?</a:t>
            </a:r>
          </a:p>
          <a:p>
            <a:pPr marL="0" indent="0">
              <a:lnSpc>
                <a:spcPct val="150000"/>
              </a:lnSpc>
              <a:buNone/>
            </a:pPr>
            <a:r>
              <a:rPr lang="en-GB" sz="2800" b="1" dirty="0">
                <a:solidFill>
                  <a:srgbClr val="002060"/>
                </a:solidFill>
              </a:rPr>
              <a:t>¿</a:t>
            </a:r>
            <a:r>
              <a:rPr lang="en-GB" sz="2800" b="1" dirty="0" err="1">
                <a:solidFill>
                  <a:srgbClr val="002060"/>
                </a:solidFill>
              </a:rPr>
              <a:t>Cuál</a:t>
            </a:r>
            <a:r>
              <a:rPr lang="en-GB" sz="2800" b="1" dirty="0">
                <a:solidFill>
                  <a:srgbClr val="002060"/>
                </a:solidFill>
              </a:rPr>
              <a:t> es </a:t>
            </a:r>
            <a:r>
              <a:rPr lang="en-GB" sz="2800" b="1" dirty="0" err="1">
                <a:solidFill>
                  <a:srgbClr val="002060"/>
                </a:solidFill>
              </a:rPr>
              <a:t>tu</a:t>
            </a:r>
            <a:r>
              <a:rPr lang="en-GB" sz="2800" b="1" dirty="0">
                <a:solidFill>
                  <a:srgbClr val="002060"/>
                </a:solidFill>
              </a:rPr>
              <a:t> </a:t>
            </a:r>
            <a:r>
              <a:rPr lang="en-GB" sz="2800" b="1" dirty="0" err="1">
                <a:solidFill>
                  <a:srgbClr val="002060"/>
                </a:solidFill>
              </a:rPr>
              <a:t>número</a:t>
            </a:r>
            <a:r>
              <a:rPr lang="en-GB" sz="2800" b="1" dirty="0">
                <a:solidFill>
                  <a:srgbClr val="002060"/>
                </a:solidFill>
              </a:rPr>
              <a:t> </a:t>
            </a:r>
            <a:r>
              <a:rPr lang="en-GB" sz="2800" b="1" dirty="0" err="1">
                <a:solidFill>
                  <a:srgbClr val="002060"/>
                </a:solidFill>
              </a:rPr>
              <a:t>favorito</a:t>
            </a:r>
            <a:r>
              <a:rPr lang="en-GB" sz="2800" b="1" dirty="0">
                <a:solidFill>
                  <a:srgbClr val="002060"/>
                </a:solidFill>
              </a:rPr>
              <a:t>?</a:t>
            </a:r>
          </a:p>
          <a:p>
            <a:pPr marL="0" indent="0">
              <a:lnSpc>
                <a:spcPct val="150000"/>
              </a:lnSpc>
              <a:buNone/>
            </a:pPr>
            <a:r>
              <a:rPr lang="en-GB" sz="2800" b="1" dirty="0">
                <a:solidFill>
                  <a:srgbClr val="002060"/>
                </a:solidFill>
              </a:rPr>
              <a:t>¿</a:t>
            </a:r>
            <a:r>
              <a:rPr lang="en-GB" sz="2800" b="1" dirty="0" err="1">
                <a:solidFill>
                  <a:srgbClr val="002060"/>
                </a:solidFill>
              </a:rPr>
              <a:t>Cuántos</a:t>
            </a:r>
            <a:r>
              <a:rPr lang="en-GB" sz="2800" b="1" dirty="0">
                <a:solidFill>
                  <a:srgbClr val="002060"/>
                </a:solidFill>
              </a:rPr>
              <a:t> </a:t>
            </a:r>
            <a:r>
              <a:rPr lang="en-GB" sz="2800" b="1" dirty="0" err="1">
                <a:solidFill>
                  <a:srgbClr val="002060"/>
                </a:solidFill>
              </a:rPr>
              <a:t>alumnos</a:t>
            </a:r>
            <a:r>
              <a:rPr lang="en-GB" sz="2800" b="1" dirty="0">
                <a:solidFill>
                  <a:srgbClr val="002060"/>
                </a:solidFill>
              </a:rPr>
              <a:t> </a:t>
            </a:r>
            <a:r>
              <a:rPr lang="en-GB" sz="2800" b="1" dirty="0" err="1">
                <a:solidFill>
                  <a:srgbClr val="002060"/>
                </a:solidFill>
              </a:rPr>
              <a:t>sueles</a:t>
            </a:r>
            <a:r>
              <a:rPr lang="en-GB" sz="2800" b="1" dirty="0">
                <a:solidFill>
                  <a:srgbClr val="002060"/>
                </a:solidFill>
              </a:rPr>
              <a:t> </a:t>
            </a:r>
            <a:r>
              <a:rPr lang="en-GB" sz="2800" b="1" dirty="0" err="1">
                <a:solidFill>
                  <a:srgbClr val="002060"/>
                </a:solidFill>
              </a:rPr>
              <a:t>tener</a:t>
            </a:r>
            <a:r>
              <a:rPr lang="en-GB" sz="2800" b="1" dirty="0">
                <a:solidFill>
                  <a:srgbClr val="002060"/>
                </a:solidFill>
              </a:rPr>
              <a:t> </a:t>
            </a:r>
            <a:r>
              <a:rPr lang="en-GB" sz="2800" b="1" dirty="0" err="1">
                <a:solidFill>
                  <a:srgbClr val="002060"/>
                </a:solidFill>
              </a:rPr>
              <a:t>en</a:t>
            </a:r>
            <a:r>
              <a:rPr lang="en-GB" sz="2800" b="1" dirty="0">
                <a:solidFill>
                  <a:srgbClr val="002060"/>
                </a:solidFill>
              </a:rPr>
              <a:t> </a:t>
            </a:r>
            <a:r>
              <a:rPr lang="en-GB" sz="2800" b="1" dirty="0" err="1">
                <a:solidFill>
                  <a:srgbClr val="002060"/>
                </a:solidFill>
              </a:rPr>
              <a:t>clase</a:t>
            </a:r>
            <a:r>
              <a:rPr lang="en-GB" sz="2800" b="1" dirty="0">
                <a:solidFill>
                  <a:srgbClr val="002060"/>
                </a:solidFill>
              </a:rPr>
              <a:t>?</a:t>
            </a:r>
          </a:p>
          <a:p>
            <a:pPr marL="0" indent="0">
              <a:lnSpc>
                <a:spcPct val="150000"/>
              </a:lnSpc>
              <a:buNone/>
            </a:pPr>
            <a:r>
              <a:rPr lang="en-GB" sz="2800" b="1" dirty="0">
                <a:solidFill>
                  <a:srgbClr val="002060"/>
                </a:solidFill>
              </a:rPr>
              <a:t>¿</a:t>
            </a:r>
            <a:r>
              <a:rPr lang="en-GB" sz="2800" b="1" dirty="0" err="1">
                <a:solidFill>
                  <a:srgbClr val="002060"/>
                </a:solidFill>
              </a:rPr>
              <a:t>Cuántos</a:t>
            </a:r>
            <a:r>
              <a:rPr lang="en-GB" sz="2800" b="1" dirty="0">
                <a:solidFill>
                  <a:srgbClr val="002060"/>
                </a:solidFill>
              </a:rPr>
              <a:t> </a:t>
            </a:r>
            <a:r>
              <a:rPr lang="en-GB" sz="2800" b="1" dirty="0" err="1">
                <a:solidFill>
                  <a:srgbClr val="002060"/>
                </a:solidFill>
              </a:rPr>
              <a:t>años</a:t>
            </a:r>
            <a:r>
              <a:rPr lang="en-GB" sz="2800" b="1" dirty="0">
                <a:solidFill>
                  <a:srgbClr val="002060"/>
                </a:solidFill>
              </a:rPr>
              <a:t> </a:t>
            </a:r>
            <a:r>
              <a:rPr lang="en-GB" sz="2800" b="1" dirty="0" err="1">
                <a:solidFill>
                  <a:srgbClr val="002060"/>
                </a:solidFill>
              </a:rPr>
              <a:t>llevas</a:t>
            </a:r>
            <a:r>
              <a:rPr lang="en-GB" sz="2800" b="1" dirty="0">
                <a:solidFill>
                  <a:srgbClr val="002060"/>
                </a:solidFill>
              </a:rPr>
              <a:t> </a:t>
            </a:r>
            <a:r>
              <a:rPr lang="en-GB" sz="2800" b="1" dirty="0" err="1">
                <a:solidFill>
                  <a:srgbClr val="002060"/>
                </a:solidFill>
              </a:rPr>
              <a:t>trabajando</a:t>
            </a:r>
            <a:r>
              <a:rPr lang="en-GB" sz="2800" b="1" dirty="0">
                <a:solidFill>
                  <a:srgbClr val="002060"/>
                </a:solidFill>
              </a:rPr>
              <a:t> </a:t>
            </a:r>
            <a:r>
              <a:rPr lang="en-GB" sz="2800" b="1" dirty="0" err="1">
                <a:solidFill>
                  <a:srgbClr val="002060"/>
                </a:solidFill>
              </a:rPr>
              <a:t>en</a:t>
            </a:r>
            <a:r>
              <a:rPr lang="en-GB" sz="2800" b="1" dirty="0">
                <a:solidFill>
                  <a:srgbClr val="002060"/>
                </a:solidFill>
              </a:rPr>
              <a:t> </a:t>
            </a:r>
            <a:r>
              <a:rPr lang="en-GB" sz="2800" b="1" dirty="0" err="1">
                <a:solidFill>
                  <a:srgbClr val="002060"/>
                </a:solidFill>
              </a:rPr>
              <a:t>tu</a:t>
            </a:r>
            <a:r>
              <a:rPr lang="en-GB" sz="2800" b="1" dirty="0">
                <a:solidFill>
                  <a:srgbClr val="002060"/>
                </a:solidFill>
              </a:rPr>
              <a:t> colegio actual?</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white and blue handshake&#10;&#10;Description automatically generated">
            <a:extLst>
              <a:ext uri="{FF2B5EF4-FFF2-40B4-BE49-F238E27FC236}">
                <a16:creationId xmlns:a16="http://schemas.microsoft.com/office/drawing/2014/main" id="{3C8CF9BF-CD9F-546C-D37F-977A1BBA6B53}"/>
              </a:ext>
            </a:extLst>
          </p:cNvPr>
          <p:cNvPicPr>
            <a:picLocks noChangeAspect="1"/>
          </p:cNvPicPr>
          <p:nvPr/>
        </p:nvPicPr>
        <p:blipFill rotWithShape="1">
          <a:blip r:embed="rId5">
            <a:extLst>
              <a:ext uri="{28A0092B-C50C-407E-A947-70E740481C1C}">
                <a14:useLocalDpi xmlns:a14="http://schemas.microsoft.com/office/drawing/2010/main" val="0"/>
              </a:ext>
            </a:extLst>
          </a:blip>
          <a:srcRect b="25391"/>
          <a:stretch/>
        </p:blipFill>
        <p:spPr>
          <a:xfrm>
            <a:off x="3963380" y="-728307"/>
            <a:ext cx="5165999" cy="385427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512999" y="568581"/>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3478BE"/>
                </a:solidFill>
                <a:latin typeface="XuntaSans-Bold" pitchFamily="18"/>
                <a:ea typeface="XuntaSans-Bold" pitchFamily="2"/>
                <a:cs typeface="XuntaSans-Bold" pitchFamily="2"/>
              </a:rPr>
              <a:t>Talk 4 Writing</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a:extLst>
              <a:ext uri="{FF2B5EF4-FFF2-40B4-BE49-F238E27FC236}">
                <a16:creationId xmlns:a16="http://schemas.microsoft.com/office/drawing/2014/main" id="{B089D765-D02D-15EF-1ACD-AFB15408E5D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356" t="50000"/>
          <a:stretch/>
        </p:blipFill>
        <p:spPr bwMode="auto">
          <a:xfrm>
            <a:off x="4338790" y="1158014"/>
            <a:ext cx="7587744" cy="54601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86292A6-5206-FF32-0F29-F20A2CEF05B7}"/>
              </a:ext>
            </a:extLst>
          </p:cNvPr>
          <p:cNvPicPr>
            <a:picLocks noChangeAspect="1"/>
          </p:cNvPicPr>
          <p:nvPr/>
        </p:nvPicPr>
        <p:blipFill>
          <a:blip r:embed="rId6"/>
          <a:stretch>
            <a:fillRect/>
          </a:stretch>
        </p:blipFill>
        <p:spPr>
          <a:xfrm>
            <a:off x="94884" y="1338550"/>
            <a:ext cx="6491386" cy="3358243"/>
          </a:xfrm>
          <a:prstGeom prst="rect">
            <a:avLst/>
          </a:prstGeom>
        </p:spPr>
      </p:pic>
      <p:pic>
        <p:nvPicPr>
          <p:cNvPr id="5" name="Picture 4">
            <a:extLst>
              <a:ext uri="{FF2B5EF4-FFF2-40B4-BE49-F238E27FC236}">
                <a16:creationId xmlns:a16="http://schemas.microsoft.com/office/drawing/2014/main" id="{B4D12B54-6389-2519-FAC7-D08DA06D31DA}"/>
              </a:ext>
            </a:extLst>
          </p:cNvPr>
          <p:cNvPicPr>
            <a:picLocks noChangeAspect="1"/>
          </p:cNvPicPr>
          <p:nvPr/>
        </p:nvPicPr>
        <p:blipFill>
          <a:blip r:embed="rId7"/>
          <a:stretch>
            <a:fillRect/>
          </a:stretch>
        </p:blipFill>
        <p:spPr>
          <a:xfrm>
            <a:off x="-21240" y="4606550"/>
            <a:ext cx="3414435" cy="22762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7193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512999" y="568581"/>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3478BE"/>
                </a:solidFill>
                <a:latin typeface="XuntaSans-Bold" pitchFamily="18"/>
                <a:ea typeface="XuntaSans-Bold" pitchFamily="2"/>
                <a:cs typeface="XuntaSans-Bold" pitchFamily="2"/>
              </a:rPr>
              <a:t>Talk 4 Writing</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0C8EB74-9119-8223-F94D-2B35736918C8}"/>
              </a:ext>
            </a:extLst>
          </p:cNvPr>
          <p:cNvPicPr>
            <a:picLocks noChangeAspect="1"/>
          </p:cNvPicPr>
          <p:nvPr/>
        </p:nvPicPr>
        <p:blipFill>
          <a:blip r:embed="rId5"/>
          <a:stretch>
            <a:fillRect/>
          </a:stretch>
        </p:blipFill>
        <p:spPr>
          <a:xfrm>
            <a:off x="440674" y="1332562"/>
            <a:ext cx="10453735" cy="5327209"/>
          </a:xfrm>
          <a:prstGeom prst="rect">
            <a:avLst/>
          </a:prstGeom>
        </p:spPr>
      </p:pic>
    </p:spTree>
    <p:extLst>
      <p:ext uri="{BB962C8B-B14F-4D97-AF65-F5344CB8AC3E}">
        <p14:creationId xmlns:p14="http://schemas.microsoft.com/office/powerpoint/2010/main" val="3672209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59C1EDA7-6139-53C6-3742-5030CEF51D20}"/>
              </a:ext>
            </a:extLst>
          </p:cNvPr>
          <p:cNvSpPr/>
          <p:nvPr/>
        </p:nvSpPr>
        <p:spPr>
          <a:xfrm>
            <a:off x="-96780" y="-49680"/>
            <a:ext cx="12288780" cy="6907680"/>
          </a:xfrm>
          <a:custGeom>
            <a:avLst/>
            <a:gdLst/>
            <a:ahLst/>
            <a:cxnLst>
              <a:cxn ang="3cd4">
                <a:pos x="hc" y="t"/>
              </a:cxn>
              <a:cxn ang="cd2">
                <a:pos x="l" y="vc"/>
              </a:cxn>
              <a:cxn ang="cd4">
                <a:pos x="hc" y="b"/>
              </a:cxn>
              <a:cxn ang="0">
                <a:pos x="r" y="vc"/>
              </a:cxn>
            </a:cxnLst>
            <a:rect l="l" t="t" r="r" b="b"/>
            <a:pathLst>
              <a:path w="68272" h="38377">
                <a:moveTo>
                  <a:pt x="0" y="0"/>
                </a:moveTo>
                <a:lnTo>
                  <a:pt x="68272" y="0"/>
                </a:lnTo>
                <a:lnTo>
                  <a:pt x="68272" y="38377"/>
                </a:lnTo>
                <a:lnTo>
                  <a:pt x="0" y="38377"/>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3" name="Picture 2">
            <a:extLst>
              <a:ext uri="{FF2B5EF4-FFF2-40B4-BE49-F238E27FC236}">
                <a16:creationId xmlns:a16="http://schemas.microsoft.com/office/drawing/2014/main" id="{1111C784-8556-6049-FD0D-778C7C5BB594}"/>
              </a:ext>
            </a:extLst>
          </p:cNvPr>
          <p:cNvPicPr>
            <a:picLocks noChangeAspect="1"/>
          </p:cNvPicPr>
          <p:nvPr/>
        </p:nvPicPr>
        <p:blipFill>
          <a:blip r:embed="rId3"/>
          <a:stretch>
            <a:fillRect/>
          </a:stretch>
        </p:blipFill>
        <p:spPr>
          <a:xfrm>
            <a:off x="704700" y="651960"/>
            <a:ext cx="2515680" cy="718740"/>
          </a:xfrm>
          <a:prstGeom prst="rect">
            <a:avLst/>
          </a:prstGeom>
          <a:noFill/>
          <a:ln>
            <a:noFill/>
          </a:ln>
        </p:spPr>
      </p:pic>
      <p:sp>
        <p:nvSpPr>
          <p:cNvPr id="6" name="TextBox 5">
            <a:extLst>
              <a:ext uri="{FF2B5EF4-FFF2-40B4-BE49-F238E27FC236}">
                <a16:creationId xmlns:a16="http://schemas.microsoft.com/office/drawing/2014/main" id="{4B62C8D4-5946-27BB-F1CD-DCED3547C824}"/>
              </a:ext>
            </a:extLst>
          </p:cNvPr>
          <p:cNvSpPr txBox="1"/>
          <p:nvPr/>
        </p:nvSpPr>
        <p:spPr>
          <a:xfrm>
            <a:off x="3359314" y="651960"/>
            <a:ext cx="5166000" cy="671573"/>
          </a:xfrm>
          <a:prstGeom prst="rect">
            <a:avLst/>
          </a:prstGeom>
          <a:solidFill>
            <a:srgbClr val="FF99FF"/>
          </a:solidFill>
          <a:ln>
            <a:solidFill>
              <a:srgbClr val="000066"/>
            </a:solidFill>
          </a:ln>
        </p:spPr>
        <p:txBody>
          <a:bodyPr vert="horz" wrap="square" lIns="45000" tIns="22500" rIns="45000" bIns="22500" anchorCtr="0" compatLnSpc="0">
            <a:spAutoFit/>
          </a:bodyPr>
          <a:lstStyle/>
          <a:p>
            <a:pPr algn="ctr" hangingPunct="0"/>
            <a:r>
              <a:rPr lang="gl-ES" sz="4000" b="1" dirty="0">
                <a:solidFill>
                  <a:srgbClr val="000066"/>
                </a:solidFill>
                <a:latin typeface="XuntaSans-Bold" pitchFamily="18"/>
                <a:ea typeface="XuntaSans-Bold" pitchFamily="2"/>
                <a:cs typeface="XuntaSans-Bold" pitchFamily="2"/>
              </a:rPr>
              <a:t>Más recursos</a:t>
            </a:r>
          </a:p>
        </p:txBody>
      </p:sp>
      <p:pic>
        <p:nvPicPr>
          <p:cNvPr id="1028" name="Picture 4" descr="Image preview">
            <a:extLst>
              <a:ext uri="{FF2B5EF4-FFF2-40B4-BE49-F238E27FC236}">
                <a16:creationId xmlns:a16="http://schemas.microsoft.com/office/drawing/2014/main" id="{D9290D11-3A9E-AF44-7ACE-AC1A4F1E23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7092" y="651960"/>
            <a:ext cx="2500208" cy="7187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ouple of young boys reading a book&#10;&#10;Description automatically generated">
            <a:extLst>
              <a:ext uri="{FF2B5EF4-FFF2-40B4-BE49-F238E27FC236}">
                <a16:creationId xmlns:a16="http://schemas.microsoft.com/office/drawing/2014/main" id="{4227F976-47A7-A65F-27F6-BB3BE116A7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98542" y="1438924"/>
            <a:ext cx="2653435" cy="3980152"/>
          </a:xfrm>
          <a:prstGeom prst="rect">
            <a:avLst/>
          </a:prstGeom>
        </p:spPr>
      </p:pic>
      <p:pic>
        <p:nvPicPr>
          <p:cNvPr id="7" name="Picture 6">
            <a:extLst>
              <a:ext uri="{FF2B5EF4-FFF2-40B4-BE49-F238E27FC236}">
                <a16:creationId xmlns:a16="http://schemas.microsoft.com/office/drawing/2014/main" id="{AC9AF263-D408-F6F0-9B25-B180E380995C}"/>
              </a:ext>
            </a:extLst>
          </p:cNvPr>
          <p:cNvPicPr>
            <a:picLocks noChangeAspect="1"/>
          </p:cNvPicPr>
          <p:nvPr/>
        </p:nvPicPr>
        <p:blipFill rotWithShape="1">
          <a:blip r:embed="rId6"/>
          <a:srcRect l="1986" t="59904" r="82852" b="8083"/>
          <a:stretch/>
        </p:blipFill>
        <p:spPr>
          <a:xfrm>
            <a:off x="8740633" y="5059321"/>
            <a:ext cx="2380919" cy="17315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AA1EE2A9-3E13-380B-7D7A-F2E92D966375}"/>
              </a:ext>
            </a:extLst>
          </p:cNvPr>
          <p:cNvSpPr txBox="1"/>
          <p:nvPr/>
        </p:nvSpPr>
        <p:spPr>
          <a:xfrm>
            <a:off x="134626" y="1322460"/>
            <a:ext cx="8309610" cy="8279190"/>
          </a:xfrm>
          <a:prstGeom prst="rect">
            <a:avLst/>
          </a:prstGeom>
          <a:noFill/>
          <a:ln>
            <a:solidFill>
              <a:schemeClr val="bg1"/>
            </a:solidFill>
          </a:ln>
        </p:spPr>
        <p:txBody>
          <a:bodyPr wrap="square" numCol="2">
            <a:spAutoFit/>
          </a:bodyPr>
          <a:lstStyle/>
          <a:p>
            <a:pPr marL="285750" indent="-285750">
              <a:buFont typeface="Wingdings" panose="05000000000000000000" pitchFamily="2" charset="2"/>
              <a:buChar char="ü"/>
            </a:pPr>
            <a:r>
              <a:rPr lang="en-GB" sz="2400" dirty="0" err="1">
                <a:ln>
                  <a:solidFill>
                    <a:schemeClr val="bg1"/>
                  </a:solidFill>
                </a:ln>
                <a:solidFill>
                  <a:schemeClr val="bg1"/>
                </a:solidFill>
              </a:rPr>
              <a:t>Cajas</a:t>
            </a:r>
            <a:r>
              <a:rPr lang="en-GB" sz="2400" dirty="0">
                <a:ln>
                  <a:solidFill>
                    <a:schemeClr val="bg1"/>
                  </a:solidFill>
                </a:ln>
                <a:solidFill>
                  <a:schemeClr val="bg1"/>
                </a:solidFill>
              </a:rPr>
              <a:t> con arena</a:t>
            </a: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err="1">
                <a:ln>
                  <a:solidFill>
                    <a:schemeClr val="bg1"/>
                  </a:solidFill>
                </a:ln>
                <a:solidFill>
                  <a:schemeClr val="bg1"/>
                </a:solidFill>
              </a:rPr>
              <a:t>Cajas</a:t>
            </a:r>
            <a:r>
              <a:rPr lang="en-GB" sz="2400" dirty="0">
                <a:ln>
                  <a:solidFill>
                    <a:schemeClr val="bg1"/>
                  </a:solidFill>
                </a:ln>
                <a:solidFill>
                  <a:schemeClr val="bg1"/>
                </a:solidFill>
              </a:rPr>
              <a:t> con </a:t>
            </a:r>
            <a:r>
              <a:rPr lang="en-GB" sz="2400" dirty="0" err="1">
                <a:ln>
                  <a:solidFill>
                    <a:schemeClr val="bg1"/>
                  </a:solidFill>
                </a:ln>
                <a:solidFill>
                  <a:schemeClr val="bg1"/>
                </a:solidFill>
              </a:rPr>
              <a:t>objetos</a:t>
            </a:r>
            <a:r>
              <a:rPr lang="en-GB" sz="2400" dirty="0">
                <a:ln>
                  <a:solidFill>
                    <a:schemeClr val="bg1"/>
                  </a:solidFill>
                </a:ln>
                <a:solidFill>
                  <a:schemeClr val="bg1"/>
                </a:solidFill>
              </a:rPr>
              <a:t> con </a:t>
            </a:r>
            <a:r>
              <a:rPr lang="en-GB" sz="2400" dirty="0" err="1">
                <a:ln>
                  <a:solidFill>
                    <a:schemeClr val="bg1"/>
                  </a:solidFill>
                </a:ln>
                <a:solidFill>
                  <a:schemeClr val="bg1"/>
                </a:solidFill>
              </a:rPr>
              <a:t>el</a:t>
            </a:r>
            <a:r>
              <a:rPr lang="en-GB" sz="2400" dirty="0">
                <a:ln>
                  <a:solidFill>
                    <a:schemeClr val="bg1"/>
                  </a:solidFill>
                </a:ln>
                <a:solidFill>
                  <a:schemeClr val="bg1"/>
                </a:solidFill>
              </a:rPr>
              <a:t> </a:t>
            </a:r>
            <a:r>
              <a:rPr lang="en-GB" sz="2400" dirty="0" err="1">
                <a:ln>
                  <a:solidFill>
                    <a:schemeClr val="bg1"/>
                  </a:solidFill>
                </a:ln>
                <a:solidFill>
                  <a:schemeClr val="bg1"/>
                </a:solidFill>
              </a:rPr>
              <a:t>mismo</a:t>
            </a:r>
            <a:r>
              <a:rPr lang="en-GB" sz="2400" dirty="0">
                <a:ln>
                  <a:solidFill>
                    <a:schemeClr val="bg1"/>
                  </a:solidFill>
                </a:ln>
                <a:solidFill>
                  <a:schemeClr val="bg1"/>
                </a:solidFill>
              </a:rPr>
              <a:t> </a:t>
            </a:r>
            <a:r>
              <a:rPr lang="en-GB" sz="2400" dirty="0" err="1">
                <a:ln>
                  <a:solidFill>
                    <a:schemeClr val="bg1"/>
                  </a:solidFill>
                </a:ln>
                <a:solidFill>
                  <a:schemeClr val="bg1"/>
                </a:solidFill>
              </a:rPr>
              <a:t>sonido</a:t>
            </a:r>
            <a:endParaRPr lang="en-GB" sz="2400" dirty="0">
              <a:ln>
                <a:solidFill>
                  <a:schemeClr val="bg1"/>
                </a:solidFill>
              </a:ln>
              <a:solidFill>
                <a:schemeClr val="bg1"/>
              </a:solidFill>
            </a:endParaRP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err="1">
                <a:ln>
                  <a:solidFill>
                    <a:schemeClr val="bg1"/>
                  </a:solidFill>
                </a:ln>
                <a:solidFill>
                  <a:schemeClr val="bg1"/>
                </a:solidFill>
              </a:rPr>
              <a:t>Letras</a:t>
            </a:r>
            <a:r>
              <a:rPr lang="en-GB" sz="2400" dirty="0">
                <a:ln>
                  <a:solidFill>
                    <a:schemeClr val="bg1"/>
                  </a:solidFill>
                </a:ln>
                <a:solidFill>
                  <a:schemeClr val="bg1"/>
                </a:solidFill>
              </a:rPr>
              <a:t> </a:t>
            </a:r>
            <a:r>
              <a:rPr lang="en-GB" sz="2400" dirty="0" err="1">
                <a:ln>
                  <a:solidFill>
                    <a:schemeClr val="bg1"/>
                  </a:solidFill>
                </a:ln>
                <a:solidFill>
                  <a:schemeClr val="bg1"/>
                </a:solidFill>
              </a:rPr>
              <a:t>magnéticas</a:t>
            </a:r>
            <a:endParaRPr lang="en-GB" sz="2400" dirty="0">
              <a:ln>
                <a:solidFill>
                  <a:schemeClr val="bg1"/>
                </a:solidFill>
              </a:ln>
              <a:solidFill>
                <a:schemeClr val="bg1"/>
              </a:solidFill>
            </a:endParaRP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a:ln>
                  <a:solidFill>
                    <a:schemeClr val="bg1"/>
                  </a:solidFill>
                </a:ln>
                <a:solidFill>
                  <a:schemeClr val="bg1"/>
                </a:solidFill>
              </a:rPr>
              <a:t>Phonic Freeze Dance</a:t>
            </a: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a:ln>
                  <a:solidFill>
                    <a:schemeClr val="bg1"/>
                  </a:solidFill>
                </a:ln>
                <a:solidFill>
                  <a:schemeClr val="bg1"/>
                </a:solidFill>
              </a:rPr>
              <a:t>Mini-</a:t>
            </a:r>
            <a:r>
              <a:rPr lang="en-GB" sz="2400" dirty="0" err="1">
                <a:ln>
                  <a:solidFill>
                    <a:schemeClr val="bg1"/>
                  </a:solidFill>
                </a:ln>
                <a:solidFill>
                  <a:schemeClr val="bg1"/>
                </a:solidFill>
              </a:rPr>
              <a:t>pizarras</a:t>
            </a:r>
            <a:endParaRPr lang="en-GB" sz="2400" dirty="0">
              <a:ln>
                <a:solidFill>
                  <a:schemeClr val="bg1"/>
                </a:solidFill>
              </a:ln>
              <a:solidFill>
                <a:schemeClr val="bg1"/>
              </a:solidFill>
            </a:endParaRP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err="1">
                <a:ln>
                  <a:solidFill>
                    <a:schemeClr val="bg1"/>
                  </a:solidFill>
                </a:ln>
                <a:solidFill>
                  <a:schemeClr val="bg1"/>
                </a:solidFill>
              </a:rPr>
              <a:t>Utilizar</a:t>
            </a:r>
            <a:r>
              <a:rPr lang="en-GB" sz="2400" dirty="0">
                <a:ln>
                  <a:solidFill>
                    <a:schemeClr val="bg1"/>
                  </a:solidFill>
                </a:ln>
                <a:solidFill>
                  <a:schemeClr val="bg1"/>
                </a:solidFill>
              </a:rPr>
              <a:t> </a:t>
            </a:r>
            <a:r>
              <a:rPr lang="en-GB" sz="2400" dirty="0" err="1">
                <a:ln>
                  <a:solidFill>
                    <a:schemeClr val="bg1"/>
                  </a:solidFill>
                </a:ln>
                <a:solidFill>
                  <a:schemeClr val="bg1"/>
                </a:solidFill>
              </a:rPr>
              <a:t>instrumentos</a:t>
            </a:r>
            <a:r>
              <a:rPr lang="en-GB" sz="2400" dirty="0">
                <a:ln>
                  <a:solidFill>
                    <a:schemeClr val="bg1"/>
                  </a:solidFill>
                </a:ln>
                <a:solidFill>
                  <a:schemeClr val="bg1"/>
                </a:solidFill>
              </a:rPr>
              <a:t> musicales para </a:t>
            </a:r>
            <a:r>
              <a:rPr lang="en-GB" sz="2400" dirty="0" err="1">
                <a:ln>
                  <a:solidFill>
                    <a:schemeClr val="bg1"/>
                  </a:solidFill>
                </a:ln>
                <a:solidFill>
                  <a:schemeClr val="bg1"/>
                </a:solidFill>
              </a:rPr>
              <a:t>crear</a:t>
            </a:r>
            <a:r>
              <a:rPr lang="en-GB" sz="2400" dirty="0">
                <a:ln>
                  <a:solidFill>
                    <a:schemeClr val="bg1"/>
                  </a:solidFill>
                </a:ln>
                <a:solidFill>
                  <a:schemeClr val="bg1"/>
                </a:solidFill>
              </a:rPr>
              <a:t> </a:t>
            </a:r>
            <a:r>
              <a:rPr lang="en-GB" sz="2400" dirty="0" err="1">
                <a:ln>
                  <a:solidFill>
                    <a:schemeClr val="bg1"/>
                  </a:solidFill>
                </a:ln>
                <a:solidFill>
                  <a:schemeClr val="bg1"/>
                </a:solidFill>
              </a:rPr>
              <a:t>diferentes</a:t>
            </a:r>
            <a:r>
              <a:rPr lang="en-GB" sz="2400" dirty="0">
                <a:ln>
                  <a:solidFill>
                    <a:schemeClr val="bg1"/>
                  </a:solidFill>
                </a:ln>
                <a:solidFill>
                  <a:schemeClr val="bg1"/>
                </a:solidFill>
              </a:rPr>
              <a:t> </a:t>
            </a:r>
            <a:r>
              <a:rPr lang="en-GB" sz="2400" dirty="0" err="1">
                <a:ln>
                  <a:solidFill>
                    <a:schemeClr val="bg1"/>
                  </a:solidFill>
                </a:ln>
                <a:solidFill>
                  <a:schemeClr val="bg1"/>
                </a:solidFill>
              </a:rPr>
              <a:t>sonidos</a:t>
            </a:r>
            <a:endParaRPr lang="en-GB" sz="2400" dirty="0">
              <a:ln>
                <a:solidFill>
                  <a:schemeClr val="bg1"/>
                </a:solidFill>
              </a:ln>
              <a:solidFill>
                <a:schemeClr val="bg1"/>
              </a:solidFill>
            </a:endParaRPr>
          </a:p>
          <a:p>
            <a:pPr marL="285750" indent="-285750">
              <a:buFont typeface="Wingdings" panose="05000000000000000000" pitchFamily="2" charset="2"/>
              <a:buChar char="ü"/>
            </a:pPr>
            <a:endParaRPr lang="en-GB" sz="2400" dirty="0">
              <a:ln>
                <a:solidFill>
                  <a:schemeClr val="bg1"/>
                </a:solidFill>
              </a:ln>
              <a:solidFill>
                <a:schemeClr val="bg1"/>
              </a:solidFill>
            </a:endParaRPr>
          </a:p>
          <a:p>
            <a:endParaRPr lang="en-GB" sz="2400" dirty="0">
              <a:ln>
                <a:solidFill>
                  <a:schemeClr val="bg1"/>
                </a:solidFill>
              </a:ln>
              <a:solidFill>
                <a:schemeClr val="bg1"/>
              </a:solidFill>
            </a:endParaRPr>
          </a:p>
          <a:p>
            <a:endParaRPr lang="en-GB" sz="2400" dirty="0">
              <a:ln>
                <a:solidFill>
                  <a:schemeClr val="bg1"/>
                </a:solidFill>
              </a:ln>
              <a:solidFill>
                <a:schemeClr val="bg1"/>
              </a:solidFill>
            </a:endParaRP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err="1">
                <a:ln>
                  <a:solidFill>
                    <a:schemeClr val="bg1"/>
                  </a:solidFill>
                </a:ln>
                <a:solidFill>
                  <a:schemeClr val="bg1"/>
                </a:solidFill>
              </a:rPr>
              <a:t>Principios</a:t>
            </a:r>
            <a:r>
              <a:rPr lang="en-GB" sz="2400" dirty="0">
                <a:ln>
                  <a:solidFill>
                    <a:schemeClr val="bg1"/>
                  </a:solidFill>
                </a:ln>
                <a:solidFill>
                  <a:schemeClr val="bg1"/>
                </a:solidFill>
              </a:rPr>
              <a:t> y finales de palabras</a:t>
            </a: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err="1">
                <a:ln>
                  <a:solidFill>
                    <a:schemeClr val="bg1"/>
                  </a:solidFill>
                </a:ln>
                <a:solidFill>
                  <a:schemeClr val="bg1"/>
                </a:solidFill>
              </a:rPr>
              <a:t>Juegos</a:t>
            </a:r>
            <a:r>
              <a:rPr lang="en-GB" sz="2400" dirty="0">
                <a:ln>
                  <a:solidFill>
                    <a:schemeClr val="bg1"/>
                  </a:solidFill>
                </a:ln>
                <a:solidFill>
                  <a:schemeClr val="bg1"/>
                </a:solidFill>
              </a:rPr>
              <a:t> </a:t>
            </a:r>
            <a:r>
              <a:rPr lang="en-GB" sz="2400" dirty="0" err="1">
                <a:ln>
                  <a:solidFill>
                    <a:schemeClr val="bg1"/>
                  </a:solidFill>
                </a:ln>
                <a:solidFill>
                  <a:schemeClr val="bg1"/>
                </a:solidFill>
              </a:rPr>
              <a:t>multisensoriales</a:t>
            </a:r>
            <a:endParaRPr lang="en-GB" sz="2400" dirty="0">
              <a:ln>
                <a:solidFill>
                  <a:schemeClr val="bg1"/>
                </a:solidFill>
              </a:ln>
              <a:solidFill>
                <a:schemeClr val="bg1"/>
              </a:solidFill>
            </a:endParaRP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err="1">
                <a:ln>
                  <a:solidFill>
                    <a:schemeClr val="bg1"/>
                  </a:solidFill>
                </a:ln>
                <a:solidFill>
                  <a:schemeClr val="bg1"/>
                </a:solidFill>
              </a:rPr>
              <a:t>Corre</a:t>
            </a:r>
            <a:r>
              <a:rPr lang="en-GB" sz="2400" dirty="0">
                <a:ln>
                  <a:solidFill>
                    <a:schemeClr val="bg1"/>
                  </a:solidFill>
                </a:ln>
                <a:solidFill>
                  <a:schemeClr val="bg1"/>
                </a:solidFill>
              </a:rPr>
              <a:t> y al </a:t>
            </a:r>
            <a:r>
              <a:rPr lang="en-GB" sz="2400" dirty="0" err="1">
                <a:ln>
                  <a:solidFill>
                    <a:schemeClr val="bg1"/>
                  </a:solidFill>
                </a:ln>
                <a:solidFill>
                  <a:schemeClr val="bg1"/>
                </a:solidFill>
              </a:rPr>
              <a:t>fonema</a:t>
            </a:r>
            <a:r>
              <a:rPr lang="en-GB" sz="2400" dirty="0">
                <a:ln>
                  <a:solidFill>
                    <a:schemeClr val="bg1"/>
                  </a:solidFill>
                </a:ln>
                <a:solidFill>
                  <a:schemeClr val="bg1"/>
                </a:solidFill>
              </a:rPr>
              <a:t> que </a:t>
            </a:r>
            <a:r>
              <a:rPr lang="en-GB" sz="2400" dirty="0" err="1">
                <a:ln>
                  <a:solidFill>
                    <a:schemeClr val="bg1"/>
                  </a:solidFill>
                </a:ln>
                <a:solidFill>
                  <a:schemeClr val="bg1"/>
                </a:solidFill>
              </a:rPr>
              <a:t>escuchas</a:t>
            </a:r>
            <a:endParaRPr lang="en-GB" sz="2400" dirty="0">
              <a:ln>
                <a:solidFill>
                  <a:schemeClr val="bg1"/>
                </a:solidFill>
              </a:ln>
              <a:solidFill>
                <a:schemeClr val="bg1"/>
              </a:solidFill>
            </a:endParaRP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a:ln>
                  <a:solidFill>
                    <a:schemeClr val="bg1"/>
                  </a:solidFill>
                </a:ln>
                <a:solidFill>
                  <a:schemeClr val="bg1"/>
                </a:solidFill>
              </a:rPr>
              <a:t>Salta </a:t>
            </a:r>
            <a:r>
              <a:rPr lang="en-GB" sz="2400" dirty="0" err="1">
                <a:ln>
                  <a:solidFill>
                    <a:schemeClr val="bg1"/>
                  </a:solidFill>
                </a:ln>
                <a:solidFill>
                  <a:schemeClr val="bg1"/>
                </a:solidFill>
              </a:rPr>
              <a:t>hacia</a:t>
            </a:r>
            <a:r>
              <a:rPr lang="en-GB" sz="2400" dirty="0">
                <a:ln>
                  <a:solidFill>
                    <a:schemeClr val="bg1"/>
                  </a:solidFill>
                </a:ln>
                <a:solidFill>
                  <a:schemeClr val="bg1"/>
                </a:solidFill>
              </a:rPr>
              <a:t> </a:t>
            </a:r>
            <a:r>
              <a:rPr lang="en-GB" sz="2400" dirty="0" err="1">
                <a:ln>
                  <a:solidFill>
                    <a:schemeClr val="bg1"/>
                  </a:solidFill>
                </a:ln>
                <a:solidFill>
                  <a:schemeClr val="bg1"/>
                </a:solidFill>
              </a:rPr>
              <a:t>el</a:t>
            </a:r>
            <a:r>
              <a:rPr lang="en-GB" sz="2400" dirty="0">
                <a:ln>
                  <a:solidFill>
                    <a:schemeClr val="bg1"/>
                  </a:solidFill>
                </a:ln>
                <a:solidFill>
                  <a:schemeClr val="bg1"/>
                </a:solidFill>
              </a:rPr>
              <a:t> </a:t>
            </a:r>
            <a:r>
              <a:rPr lang="en-GB" sz="2400" dirty="0" err="1">
                <a:ln>
                  <a:solidFill>
                    <a:schemeClr val="bg1"/>
                  </a:solidFill>
                </a:ln>
                <a:solidFill>
                  <a:schemeClr val="bg1"/>
                </a:solidFill>
              </a:rPr>
              <a:t>lado</a:t>
            </a:r>
            <a:r>
              <a:rPr lang="en-GB" sz="2400" dirty="0">
                <a:ln>
                  <a:solidFill>
                    <a:schemeClr val="bg1"/>
                  </a:solidFill>
                </a:ln>
                <a:solidFill>
                  <a:schemeClr val="bg1"/>
                </a:solidFill>
              </a:rPr>
              <a:t> del </a:t>
            </a:r>
            <a:r>
              <a:rPr lang="en-GB" sz="2400" dirty="0" err="1">
                <a:ln>
                  <a:solidFill>
                    <a:schemeClr val="bg1"/>
                  </a:solidFill>
                </a:ln>
                <a:solidFill>
                  <a:schemeClr val="bg1"/>
                </a:solidFill>
              </a:rPr>
              <a:t>fonema</a:t>
            </a:r>
            <a:r>
              <a:rPr lang="en-GB" sz="2400" dirty="0">
                <a:ln>
                  <a:solidFill>
                    <a:schemeClr val="bg1"/>
                  </a:solidFill>
                </a:ln>
                <a:solidFill>
                  <a:schemeClr val="bg1"/>
                </a:solidFill>
              </a:rPr>
              <a:t> que </a:t>
            </a:r>
            <a:r>
              <a:rPr lang="en-GB" sz="2400" dirty="0" err="1">
                <a:ln>
                  <a:solidFill>
                    <a:schemeClr val="bg1"/>
                  </a:solidFill>
                </a:ln>
                <a:solidFill>
                  <a:schemeClr val="bg1"/>
                </a:solidFill>
              </a:rPr>
              <a:t>escuchas</a:t>
            </a:r>
            <a:endParaRPr lang="en-GB" sz="2400" dirty="0">
              <a:ln>
                <a:solidFill>
                  <a:schemeClr val="bg1"/>
                </a:solidFill>
              </a:ln>
              <a:solidFill>
                <a:schemeClr val="bg1"/>
              </a:solidFill>
            </a:endParaRP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a:ln>
                  <a:solidFill>
                    <a:schemeClr val="bg1"/>
                  </a:solidFill>
                </a:ln>
                <a:solidFill>
                  <a:schemeClr val="bg1"/>
                </a:solidFill>
              </a:rPr>
              <a:t>Bingo</a:t>
            </a:r>
          </a:p>
          <a:p>
            <a:pPr marL="285750" indent="-285750">
              <a:buFont typeface="Wingdings" panose="05000000000000000000" pitchFamily="2" charset="2"/>
              <a:buChar char="ü"/>
            </a:pPr>
            <a:endParaRPr lang="en-GB" sz="2400" dirty="0">
              <a:ln>
                <a:solidFill>
                  <a:schemeClr val="bg1"/>
                </a:solidFill>
              </a:ln>
              <a:solidFill>
                <a:schemeClr val="bg1"/>
              </a:solidFill>
            </a:endParaRPr>
          </a:p>
          <a:p>
            <a:pPr marL="285750" indent="-285750">
              <a:buFont typeface="Wingdings" panose="05000000000000000000" pitchFamily="2" charset="2"/>
              <a:buChar char="ü"/>
            </a:pPr>
            <a:r>
              <a:rPr lang="en-GB" sz="2400" dirty="0">
                <a:ln>
                  <a:solidFill>
                    <a:schemeClr val="bg1"/>
                  </a:solidFill>
                </a:ln>
                <a:solidFill>
                  <a:schemeClr val="bg1"/>
                </a:solidFill>
              </a:rPr>
              <a:t>I spy something beginning/ending with...</a:t>
            </a:r>
          </a:p>
          <a:p>
            <a:pPr marL="285750" indent="-285750">
              <a:buFont typeface="Wingdings" panose="05000000000000000000" pitchFamily="2" charset="2"/>
              <a:buChar char="ü"/>
            </a:pPr>
            <a:r>
              <a:rPr lang="en-GB" sz="2400" dirty="0" err="1">
                <a:ln>
                  <a:solidFill>
                    <a:schemeClr val="bg1"/>
                  </a:solidFill>
                </a:ln>
                <a:solidFill>
                  <a:schemeClr val="bg1"/>
                </a:solidFill>
              </a:rPr>
              <a:t>Vasos</a:t>
            </a:r>
            <a:r>
              <a:rPr lang="en-GB" sz="2400" dirty="0">
                <a:ln>
                  <a:solidFill>
                    <a:schemeClr val="bg1"/>
                  </a:solidFill>
                </a:ln>
                <a:solidFill>
                  <a:schemeClr val="bg1"/>
                </a:solidFill>
              </a:rPr>
              <a:t> con </a:t>
            </a:r>
            <a:r>
              <a:rPr lang="en-GB" sz="2400" dirty="0" err="1">
                <a:ln>
                  <a:solidFill>
                    <a:schemeClr val="bg1"/>
                  </a:solidFill>
                </a:ln>
                <a:solidFill>
                  <a:schemeClr val="bg1"/>
                </a:solidFill>
              </a:rPr>
              <a:t>fonemas</a:t>
            </a:r>
            <a:r>
              <a:rPr lang="en-GB" sz="2400" dirty="0">
                <a:ln>
                  <a:solidFill>
                    <a:schemeClr val="bg1"/>
                  </a:solidFill>
                </a:ln>
                <a:solidFill>
                  <a:schemeClr val="bg1"/>
                </a:solidFill>
              </a:rPr>
              <a:t> y </a:t>
            </a:r>
            <a:r>
              <a:rPr lang="en-GB" sz="2400" dirty="0" err="1">
                <a:ln>
                  <a:solidFill>
                    <a:schemeClr val="bg1"/>
                  </a:solidFill>
                </a:ln>
                <a:solidFill>
                  <a:schemeClr val="bg1"/>
                </a:solidFill>
              </a:rPr>
              <a:t>pelotas</a:t>
            </a:r>
            <a:endParaRPr lang="en-GB" sz="2400" dirty="0">
              <a:ln>
                <a:solidFill>
                  <a:schemeClr val="bg1"/>
                </a:solidFill>
              </a:ln>
              <a:solidFill>
                <a:schemeClr val="bg1"/>
              </a:solidFill>
            </a:endParaRPr>
          </a:p>
          <a:p>
            <a:endParaRPr lang="en-GB" sz="2400" dirty="0">
              <a:ln>
                <a:solidFill>
                  <a:schemeClr val="bg1"/>
                </a:solidFill>
              </a:ln>
              <a:solidFill>
                <a:schemeClr val="bg1"/>
              </a:solidFill>
            </a:endParaRPr>
          </a:p>
        </p:txBody>
      </p:sp>
    </p:spTree>
    <p:extLst>
      <p:ext uri="{BB962C8B-B14F-4D97-AF65-F5344CB8AC3E}">
        <p14:creationId xmlns:p14="http://schemas.microsoft.com/office/powerpoint/2010/main" val="4063694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11C784-8556-6049-FD0D-778C7C5BB594}"/>
              </a:ext>
            </a:extLst>
          </p:cNvPr>
          <p:cNvPicPr>
            <a:picLocks noChangeAspect="1"/>
          </p:cNvPicPr>
          <p:nvPr/>
        </p:nvPicPr>
        <p:blipFill>
          <a:blip r:embed="rId3"/>
          <a:stretch>
            <a:fillRect/>
          </a:stretch>
        </p:blipFill>
        <p:spPr>
          <a:xfrm>
            <a:off x="704700" y="651960"/>
            <a:ext cx="2515680" cy="718740"/>
          </a:xfrm>
          <a:prstGeom prst="rect">
            <a:avLst/>
          </a:prstGeom>
          <a:noFill/>
          <a:ln>
            <a:noFill/>
          </a:ln>
        </p:spPr>
      </p:pic>
      <p:sp>
        <p:nvSpPr>
          <p:cNvPr id="6" name="TextBox 5">
            <a:extLst>
              <a:ext uri="{FF2B5EF4-FFF2-40B4-BE49-F238E27FC236}">
                <a16:creationId xmlns:a16="http://schemas.microsoft.com/office/drawing/2014/main" id="{4B62C8D4-5946-27BB-F1CD-DCED3547C824}"/>
              </a:ext>
            </a:extLst>
          </p:cNvPr>
          <p:cNvSpPr txBox="1"/>
          <p:nvPr/>
        </p:nvSpPr>
        <p:spPr>
          <a:xfrm>
            <a:off x="3359314" y="651960"/>
            <a:ext cx="5166000" cy="671573"/>
          </a:xfrm>
          <a:prstGeom prst="rect">
            <a:avLst/>
          </a:prstGeom>
          <a:solidFill>
            <a:srgbClr val="FF99FF"/>
          </a:solidFill>
          <a:ln>
            <a:solidFill>
              <a:srgbClr val="000066"/>
            </a:solidFill>
          </a:ln>
        </p:spPr>
        <p:txBody>
          <a:bodyPr vert="horz" wrap="square" lIns="45000" tIns="22500" rIns="45000" bIns="22500" anchorCtr="0" compatLnSpc="0">
            <a:spAutoFit/>
          </a:bodyPr>
          <a:lstStyle/>
          <a:p>
            <a:pPr algn="ctr" hangingPunct="0"/>
            <a:r>
              <a:rPr lang="gl-ES" sz="4000" b="1" dirty="0">
                <a:solidFill>
                  <a:srgbClr val="000066"/>
                </a:solidFill>
                <a:latin typeface="XuntaSans-Bold" pitchFamily="18"/>
                <a:ea typeface="XuntaSans-Bold" pitchFamily="2"/>
                <a:cs typeface="XuntaSans-Bold" pitchFamily="2"/>
              </a:rPr>
              <a:t>Más recursos</a:t>
            </a:r>
          </a:p>
        </p:txBody>
      </p:sp>
      <p:pic>
        <p:nvPicPr>
          <p:cNvPr id="1028" name="Picture 4" descr="Image preview">
            <a:extLst>
              <a:ext uri="{FF2B5EF4-FFF2-40B4-BE49-F238E27FC236}">
                <a16:creationId xmlns:a16="http://schemas.microsoft.com/office/drawing/2014/main" id="{D9290D11-3A9E-AF44-7ACE-AC1A4F1E23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7092" y="651960"/>
            <a:ext cx="2500208" cy="7187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ouple of young boys reading a book&#10;&#10;Description automatically generated">
            <a:extLst>
              <a:ext uri="{FF2B5EF4-FFF2-40B4-BE49-F238E27FC236}">
                <a16:creationId xmlns:a16="http://schemas.microsoft.com/office/drawing/2014/main" id="{4227F976-47A7-A65F-27F6-BB3BE116A7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33772" y="1438923"/>
            <a:ext cx="3618205" cy="5427307"/>
          </a:xfrm>
          <a:prstGeom prst="rect">
            <a:avLst/>
          </a:prstGeom>
        </p:spPr>
      </p:pic>
      <p:sp>
        <p:nvSpPr>
          <p:cNvPr id="8" name="TextBox 7">
            <a:extLst>
              <a:ext uri="{FF2B5EF4-FFF2-40B4-BE49-F238E27FC236}">
                <a16:creationId xmlns:a16="http://schemas.microsoft.com/office/drawing/2014/main" id="{8A79A885-2262-DBD6-93C4-46BCECFA75A9}"/>
              </a:ext>
            </a:extLst>
          </p:cNvPr>
          <p:cNvSpPr txBox="1"/>
          <p:nvPr/>
        </p:nvSpPr>
        <p:spPr>
          <a:xfrm>
            <a:off x="704700" y="1725757"/>
            <a:ext cx="6143624" cy="4647426"/>
          </a:xfrm>
          <a:prstGeom prst="rect">
            <a:avLst/>
          </a:prstGeom>
          <a:noFill/>
        </p:spPr>
        <p:txBody>
          <a:bodyPr wrap="square">
            <a:spAutoFit/>
          </a:bodyPr>
          <a:lstStyle/>
          <a:p>
            <a:pPr marL="285750" indent="-285750">
              <a:buFont typeface="Wingdings" panose="05000000000000000000" pitchFamily="2" charset="2"/>
              <a:buChar char="ü"/>
            </a:pPr>
            <a:r>
              <a:rPr lang="en-GB" sz="2400" dirty="0" err="1"/>
              <a:t>Cuentos</a:t>
            </a:r>
            <a:endParaRPr lang="en-GB" sz="2400" dirty="0"/>
          </a:p>
          <a:p>
            <a:pPr marL="285750" indent="-285750">
              <a:buFont typeface="Wingdings" panose="05000000000000000000" pitchFamily="2" charset="2"/>
              <a:buChar char="ü"/>
            </a:pPr>
            <a:r>
              <a:rPr lang="en-GB" sz="2400" dirty="0"/>
              <a:t>Canciones</a:t>
            </a:r>
          </a:p>
          <a:p>
            <a:pPr marL="285750" indent="-285750">
              <a:buFont typeface="Wingdings" panose="05000000000000000000" pitchFamily="2" charset="2"/>
              <a:buChar char="ü"/>
            </a:pPr>
            <a:endParaRPr lang="en-GB" sz="2400" dirty="0"/>
          </a:p>
          <a:p>
            <a:pPr marL="285750" indent="-285750">
              <a:buFont typeface="Wingdings" panose="05000000000000000000" pitchFamily="2" charset="2"/>
              <a:buChar char="ü"/>
            </a:pPr>
            <a:r>
              <a:rPr lang="en-GB" sz="2400" dirty="0" err="1"/>
              <a:t>Inventar</a:t>
            </a:r>
            <a:r>
              <a:rPr lang="en-GB" sz="2400" dirty="0"/>
              <a:t> </a:t>
            </a:r>
            <a:r>
              <a:rPr lang="en-GB" sz="2400" dirty="0" err="1"/>
              <a:t>cuentos</a:t>
            </a:r>
            <a:r>
              <a:rPr lang="en-GB" sz="2400" dirty="0"/>
              <a:t> con </a:t>
            </a:r>
            <a:r>
              <a:rPr lang="en-GB" sz="2400" dirty="0" err="1"/>
              <a:t>los</a:t>
            </a:r>
            <a:r>
              <a:rPr lang="en-GB" sz="2400" dirty="0"/>
              <a:t> </a:t>
            </a:r>
            <a:r>
              <a:rPr lang="en-GB" sz="2400" dirty="0" err="1"/>
              <a:t>mismos</a:t>
            </a:r>
            <a:r>
              <a:rPr lang="en-GB" sz="2400" dirty="0"/>
              <a:t> </a:t>
            </a:r>
            <a:r>
              <a:rPr lang="en-GB" sz="2400" dirty="0" err="1"/>
              <a:t>sonidos</a:t>
            </a:r>
            <a:r>
              <a:rPr lang="en-GB" sz="2400" dirty="0"/>
              <a:t>: </a:t>
            </a:r>
          </a:p>
          <a:p>
            <a:r>
              <a:rPr lang="en-GB" sz="2000" i="1" dirty="0"/>
              <a:t>Bertha goes to the zoo. Set up a small toy zoo and join the children as they play with it. Use a toy bus and a bag of animal toys with names starting with the same sound (e.g. a lion, a lizard, a leopard, a llama and a lobster) to act out this story. Chant the following rhyme and allow each child in turn to draw an animal out of the bag and add an animal name to the list of animals spotted at the zoo. Bertha the bus is going to the zoo, Who does she see as she passes through? … a pig, a panda, a parrot and a polar bear</a:t>
            </a:r>
          </a:p>
        </p:txBody>
      </p:sp>
      <p:pic>
        <p:nvPicPr>
          <p:cNvPr id="5" name="Picture 4">
            <a:extLst>
              <a:ext uri="{FF2B5EF4-FFF2-40B4-BE49-F238E27FC236}">
                <a16:creationId xmlns:a16="http://schemas.microsoft.com/office/drawing/2014/main" id="{09CD5E40-B8F1-2C9F-4769-4FE0D87C0D77}"/>
              </a:ext>
            </a:extLst>
          </p:cNvPr>
          <p:cNvPicPr>
            <a:picLocks noChangeAspect="1"/>
          </p:cNvPicPr>
          <p:nvPr/>
        </p:nvPicPr>
        <p:blipFill>
          <a:blip r:embed="rId6"/>
          <a:stretch>
            <a:fillRect/>
          </a:stretch>
        </p:blipFill>
        <p:spPr>
          <a:xfrm>
            <a:off x="864180" y="549360"/>
            <a:ext cx="2113380" cy="603900"/>
          </a:xfrm>
          <a:prstGeom prst="rect">
            <a:avLst/>
          </a:prstGeom>
          <a:noFill/>
          <a:ln>
            <a:noFill/>
          </a:ln>
        </p:spPr>
      </p:pic>
    </p:spTree>
    <p:extLst>
      <p:ext uri="{BB962C8B-B14F-4D97-AF65-F5344CB8AC3E}">
        <p14:creationId xmlns:p14="http://schemas.microsoft.com/office/powerpoint/2010/main" val="1106277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59C1EDA7-6139-53C6-3742-5030CEF51D20}"/>
              </a:ext>
            </a:extLst>
          </p:cNvPr>
          <p:cNvSpPr/>
          <p:nvPr/>
        </p:nvSpPr>
        <p:spPr>
          <a:xfrm>
            <a:off x="0" y="-49860"/>
            <a:ext cx="12288780" cy="6907680"/>
          </a:xfrm>
          <a:custGeom>
            <a:avLst/>
            <a:gdLst/>
            <a:ahLst/>
            <a:cxnLst>
              <a:cxn ang="3cd4">
                <a:pos x="hc" y="t"/>
              </a:cxn>
              <a:cxn ang="cd2">
                <a:pos x="l" y="vc"/>
              </a:cxn>
              <a:cxn ang="cd4">
                <a:pos x="hc" y="b"/>
              </a:cxn>
              <a:cxn ang="0">
                <a:pos x="r" y="vc"/>
              </a:cxn>
            </a:cxnLst>
            <a:rect l="l" t="t" r="r" b="b"/>
            <a:pathLst>
              <a:path w="68272" h="38377">
                <a:moveTo>
                  <a:pt x="0" y="0"/>
                </a:moveTo>
                <a:lnTo>
                  <a:pt x="68272" y="0"/>
                </a:lnTo>
                <a:lnTo>
                  <a:pt x="68272" y="38377"/>
                </a:lnTo>
                <a:lnTo>
                  <a:pt x="0" y="38377"/>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3" name="Picture 2">
            <a:extLst>
              <a:ext uri="{FF2B5EF4-FFF2-40B4-BE49-F238E27FC236}">
                <a16:creationId xmlns:a16="http://schemas.microsoft.com/office/drawing/2014/main" id="{1111C784-8556-6049-FD0D-778C7C5BB594}"/>
              </a:ext>
            </a:extLst>
          </p:cNvPr>
          <p:cNvPicPr>
            <a:picLocks noChangeAspect="1"/>
          </p:cNvPicPr>
          <p:nvPr/>
        </p:nvPicPr>
        <p:blipFill>
          <a:blip r:embed="rId3"/>
          <a:stretch>
            <a:fillRect/>
          </a:stretch>
        </p:blipFill>
        <p:spPr>
          <a:xfrm>
            <a:off x="704700" y="651960"/>
            <a:ext cx="2515680" cy="718740"/>
          </a:xfrm>
          <a:prstGeom prst="rect">
            <a:avLst/>
          </a:prstGeom>
          <a:noFill/>
          <a:ln>
            <a:noFill/>
          </a:ln>
        </p:spPr>
      </p:pic>
      <p:pic>
        <p:nvPicPr>
          <p:cNvPr id="4" name="Picture 3">
            <a:extLst>
              <a:ext uri="{FF2B5EF4-FFF2-40B4-BE49-F238E27FC236}">
                <a16:creationId xmlns:a16="http://schemas.microsoft.com/office/drawing/2014/main" id="{4DB6DC44-3E13-597C-5C6D-43050C84D21F}"/>
              </a:ext>
            </a:extLst>
          </p:cNvPr>
          <p:cNvPicPr>
            <a:picLocks noChangeAspect="1"/>
          </p:cNvPicPr>
          <p:nvPr/>
        </p:nvPicPr>
        <p:blipFill>
          <a:blip r:embed="rId4"/>
          <a:stretch>
            <a:fillRect/>
          </a:stretch>
        </p:blipFill>
        <p:spPr>
          <a:xfrm>
            <a:off x="2160000" y="4478760"/>
            <a:ext cx="526500" cy="291240"/>
          </a:xfrm>
          <a:prstGeom prst="rect">
            <a:avLst/>
          </a:prstGeom>
          <a:noFill/>
          <a:ln>
            <a:noFill/>
          </a:ln>
        </p:spPr>
      </p:pic>
      <p:sp>
        <p:nvSpPr>
          <p:cNvPr id="5" name="TextBox 4">
            <a:extLst>
              <a:ext uri="{FF2B5EF4-FFF2-40B4-BE49-F238E27FC236}">
                <a16:creationId xmlns:a16="http://schemas.microsoft.com/office/drawing/2014/main" id="{CE49A6F5-7F3D-0410-3794-57A709FED705}"/>
              </a:ext>
            </a:extLst>
          </p:cNvPr>
          <p:cNvSpPr txBox="1"/>
          <p:nvPr/>
        </p:nvSpPr>
        <p:spPr>
          <a:xfrm>
            <a:off x="3240000" y="4410000"/>
            <a:ext cx="5310000" cy="413489"/>
          </a:xfrm>
          <a:prstGeom prst="rect">
            <a:avLst/>
          </a:prstGeom>
          <a:noFill/>
          <a:ln>
            <a:noFill/>
          </a:ln>
        </p:spPr>
        <p:txBody>
          <a:bodyPr vert="horz" wrap="square" lIns="45000" tIns="22500" rIns="45000" bIns="22500" anchorCtr="0" compatLnSpc="0">
            <a:spAutoFit/>
          </a:bodyPr>
          <a:lstStyle/>
          <a:p>
            <a:pPr algn="just" hangingPunct="0">
              <a:lnSpc>
                <a:spcPct val="110000"/>
              </a:lnSpc>
              <a:spcBef>
                <a:spcPts val="1150"/>
              </a:spcBef>
            </a:pPr>
            <a:r>
              <a:rPr lang="gl-ES" sz="2250" dirty="0">
                <a:solidFill>
                  <a:srgbClr val="FFFFFF"/>
                </a:solidFill>
                <a:latin typeface="XuntaSans-Regular" pitchFamily="18"/>
                <a:ea typeface="XuntaSans-Regular" pitchFamily="2"/>
                <a:cs typeface="XuntaSans-Regular" pitchFamily="2"/>
              </a:rPr>
              <a:t>silvie.rasikova@britishcouncil.org</a:t>
            </a:r>
          </a:p>
        </p:txBody>
      </p:sp>
      <p:sp>
        <p:nvSpPr>
          <p:cNvPr id="6" name="TextBox 5">
            <a:extLst>
              <a:ext uri="{FF2B5EF4-FFF2-40B4-BE49-F238E27FC236}">
                <a16:creationId xmlns:a16="http://schemas.microsoft.com/office/drawing/2014/main" id="{4B62C8D4-5946-27BB-F1CD-DCED3547C824}"/>
              </a:ext>
            </a:extLst>
          </p:cNvPr>
          <p:cNvSpPr txBox="1"/>
          <p:nvPr/>
        </p:nvSpPr>
        <p:spPr>
          <a:xfrm>
            <a:off x="1416123" y="2768773"/>
            <a:ext cx="5166000" cy="671573"/>
          </a:xfrm>
          <a:prstGeom prst="rect">
            <a:avLst/>
          </a:prstGeom>
          <a:solidFill>
            <a:srgbClr val="000066"/>
          </a:solidFill>
          <a:ln>
            <a:noFill/>
          </a:ln>
        </p:spPr>
        <p:txBody>
          <a:bodyPr vert="horz" wrap="square" lIns="45000" tIns="22500" rIns="45000" bIns="22500" anchorCtr="0" compatLnSpc="0">
            <a:spAutoFit/>
          </a:bodyPr>
          <a:lstStyle/>
          <a:p>
            <a:pPr algn="ctr" hangingPunct="0"/>
            <a:r>
              <a:rPr lang="gl-ES" sz="4000" b="1" dirty="0">
                <a:ln>
                  <a:solidFill>
                    <a:srgbClr val="FF99FF"/>
                  </a:solidFill>
                </a:ln>
                <a:solidFill>
                  <a:schemeClr val="bg1"/>
                </a:solidFill>
                <a:latin typeface="XuntaSans-Bold" pitchFamily="18"/>
                <a:ea typeface="XuntaSans-Bold" pitchFamily="2"/>
                <a:cs typeface="XuntaSans-Bold" pitchFamily="2"/>
              </a:rPr>
              <a:t>¿Actividad favorita?</a:t>
            </a:r>
          </a:p>
        </p:txBody>
      </p:sp>
      <p:sp>
        <p:nvSpPr>
          <p:cNvPr id="7" name="TextBox 6">
            <a:extLst>
              <a:ext uri="{FF2B5EF4-FFF2-40B4-BE49-F238E27FC236}">
                <a16:creationId xmlns:a16="http://schemas.microsoft.com/office/drawing/2014/main" id="{5C512877-124D-8C73-8241-2D2E82D1C9E6}"/>
              </a:ext>
            </a:extLst>
          </p:cNvPr>
          <p:cNvSpPr txBox="1"/>
          <p:nvPr/>
        </p:nvSpPr>
        <p:spPr>
          <a:xfrm>
            <a:off x="2790000" y="4410000"/>
            <a:ext cx="360000" cy="413489"/>
          </a:xfrm>
          <a:prstGeom prst="rect">
            <a:avLst/>
          </a:prstGeom>
          <a:noFill/>
          <a:ln>
            <a:noFill/>
          </a:ln>
        </p:spPr>
        <p:txBody>
          <a:bodyPr vert="horz" wrap="square" lIns="45000" tIns="22500" rIns="45000" bIns="22500" anchorCtr="0" compatLnSpc="0">
            <a:spAutoFit/>
          </a:bodyPr>
          <a:lstStyle/>
          <a:p>
            <a:pPr algn="just" hangingPunct="0">
              <a:lnSpc>
                <a:spcPct val="110000"/>
              </a:lnSpc>
              <a:spcBef>
                <a:spcPts val="1150"/>
              </a:spcBef>
            </a:pPr>
            <a:r>
              <a:rPr lang="gl-ES" sz="2250">
                <a:solidFill>
                  <a:srgbClr val="FFFFFF"/>
                </a:solidFill>
                <a:latin typeface="XuntaSans-Regular" pitchFamily="18"/>
                <a:ea typeface="XuntaSans-Regular" pitchFamily="2"/>
                <a:cs typeface="XuntaSans-Regular" pitchFamily="2"/>
              </a:rPr>
              <a:t>@</a:t>
            </a:r>
          </a:p>
        </p:txBody>
      </p:sp>
      <p:pic>
        <p:nvPicPr>
          <p:cNvPr id="1028" name="Picture 4" descr="Image preview">
            <a:extLst>
              <a:ext uri="{FF2B5EF4-FFF2-40B4-BE49-F238E27FC236}">
                <a16:creationId xmlns:a16="http://schemas.microsoft.com/office/drawing/2014/main" id="{D9290D11-3A9E-AF44-7ACE-AC1A4F1E23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7092" y="651960"/>
            <a:ext cx="2500208" cy="7187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erson giving a thumbs up&#10;&#10;Description automatically generated">
            <a:extLst>
              <a:ext uri="{FF2B5EF4-FFF2-40B4-BE49-F238E27FC236}">
                <a16:creationId xmlns:a16="http://schemas.microsoft.com/office/drawing/2014/main" id="{E3140A97-446C-D387-2C9F-E1DFDE315A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8246" y="1475921"/>
            <a:ext cx="4305664" cy="538208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2E263482-9DE7-E72F-E117-5049318E1779}"/>
              </a:ext>
            </a:extLst>
          </p:cNvPr>
          <p:cNvSpPr txBox="1"/>
          <p:nvPr/>
        </p:nvSpPr>
        <p:spPr>
          <a:xfrm>
            <a:off x="1416123" y="1581177"/>
            <a:ext cx="5166000" cy="671573"/>
          </a:xfrm>
          <a:prstGeom prst="rect">
            <a:avLst/>
          </a:prstGeom>
          <a:solidFill>
            <a:srgbClr val="000066"/>
          </a:solidFill>
          <a:ln>
            <a:solidFill>
              <a:srgbClr val="000066"/>
            </a:solidFill>
          </a:ln>
        </p:spPr>
        <p:txBody>
          <a:bodyPr vert="horz" wrap="square" lIns="45000" tIns="22500" rIns="45000" bIns="22500" anchorCtr="0" compatLnSpc="0">
            <a:spAutoFit/>
          </a:bodyPr>
          <a:lstStyle/>
          <a:p>
            <a:pPr algn="ctr" hangingPunct="0"/>
            <a:r>
              <a:rPr lang="gl-ES" sz="4000" b="1" dirty="0">
                <a:ln>
                  <a:solidFill>
                    <a:srgbClr val="FF99FF"/>
                  </a:solidFill>
                </a:ln>
                <a:solidFill>
                  <a:srgbClr val="FFFFFF"/>
                </a:solidFill>
                <a:latin typeface="XuntaSans-Bold" pitchFamily="18"/>
                <a:ea typeface="XuntaSans-Bold" pitchFamily="2"/>
                <a:cs typeface="XuntaSans-Bold" pitchFamily="2"/>
              </a:rPr>
              <a:t>Preguntas y dudas</a:t>
            </a:r>
          </a:p>
        </p:txBody>
      </p:sp>
    </p:spTree>
    <p:extLst>
      <p:ext uri="{BB962C8B-B14F-4D97-AF65-F5344CB8AC3E}">
        <p14:creationId xmlns:p14="http://schemas.microsoft.com/office/powerpoint/2010/main" val="2560606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471979" y="1153260"/>
            <a:ext cx="10855841" cy="671573"/>
          </a:xfrm>
          <a:prstGeom prst="rect">
            <a:avLst/>
          </a:prstGeom>
          <a:noFill/>
          <a:ln>
            <a:noFill/>
          </a:ln>
        </p:spPr>
        <p:txBody>
          <a:bodyPr vert="horz" wrap="square" lIns="45000" tIns="22500" rIns="45000" bIns="22500" anchorCtr="0" compatLnSpc="0">
            <a:spAutoFit/>
          </a:bodyPr>
          <a:lstStyle/>
          <a:p>
            <a:pPr algn="ctr" hangingPunct="0"/>
            <a:r>
              <a:rPr lang="gl-ES" sz="4000" b="1" dirty="0">
                <a:solidFill>
                  <a:srgbClr val="3478BE"/>
                </a:solidFill>
                <a:latin typeface="XuntaSans-Bold" pitchFamily="18"/>
                <a:ea typeface="XuntaSans-Bold" pitchFamily="2"/>
                <a:cs typeface="XuntaSans-Bold" pitchFamily="2"/>
              </a:rPr>
              <a:t>Phonics/Lectoescritura, Fonética o Fonología?</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0EC5C50-7821-073C-836E-679332640B67}"/>
              </a:ext>
            </a:extLst>
          </p:cNvPr>
          <p:cNvSpPr txBox="1"/>
          <p:nvPr/>
        </p:nvSpPr>
        <p:spPr>
          <a:xfrm>
            <a:off x="206131" y="1701002"/>
            <a:ext cx="11834037" cy="4955203"/>
          </a:xfrm>
          <a:prstGeom prst="rect">
            <a:avLst/>
          </a:prstGeom>
          <a:noFill/>
        </p:spPr>
        <p:txBody>
          <a:bodyPr wrap="square">
            <a:spAutoFit/>
          </a:bodyPr>
          <a:lstStyle/>
          <a:p>
            <a:r>
              <a:rPr lang="es-ES" sz="1600" b="1" u="sng" dirty="0"/>
              <a:t>Fonética:</a:t>
            </a:r>
            <a:endParaRPr lang="es-ES" sz="1600" u="sng" dirty="0"/>
          </a:p>
          <a:p>
            <a:r>
              <a:rPr lang="es-ES" sz="1400" b="1" dirty="0">
                <a:solidFill>
                  <a:srgbClr val="7030A0"/>
                </a:solidFill>
              </a:rPr>
              <a:t>Es la rama de la lingüística que estudia la producción, transmisión y percepción de los sonidos del habla humana. Se centra en los aspectos físicos y acústicos de los sonidos, sin considerar su significado en un idioma específico.</a:t>
            </a:r>
          </a:p>
          <a:p>
            <a:r>
              <a:rPr lang="es-ES" sz="1400" b="1" dirty="0">
                <a:solidFill>
                  <a:srgbClr val="7030A0"/>
                </a:solidFill>
              </a:rPr>
              <a:t>Ejemplo:</a:t>
            </a:r>
          </a:p>
          <a:p>
            <a:pPr>
              <a:buFont typeface="Arial" panose="020B0604020202020204" pitchFamily="34" charset="0"/>
              <a:buChar char="•"/>
            </a:pPr>
            <a:r>
              <a:rPr lang="es-ES" sz="1400" b="1" dirty="0">
                <a:solidFill>
                  <a:srgbClr val="7030A0"/>
                </a:solidFill>
              </a:rPr>
              <a:t>Producción: Al pronunciar la palabra inglesa "</a:t>
            </a:r>
            <a:r>
              <a:rPr lang="es-ES" sz="1400" b="1" dirty="0" err="1">
                <a:solidFill>
                  <a:srgbClr val="7030A0"/>
                </a:solidFill>
              </a:rPr>
              <a:t>cat</a:t>
            </a:r>
            <a:r>
              <a:rPr lang="es-ES" sz="1400" b="1" dirty="0">
                <a:solidFill>
                  <a:srgbClr val="7030A0"/>
                </a:solidFill>
              </a:rPr>
              <a:t>" (/</a:t>
            </a:r>
            <a:r>
              <a:rPr lang="es-ES" sz="1400" b="1" dirty="0" err="1">
                <a:solidFill>
                  <a:srgbClr val="7030A0"/>
                </a:solidFill>
              </a:rPr>
              <a:t>kæt</a:t>
            </a:r>
            <a:r>
              <a:rPr lang="es-ES" sz="1400" b="1" dirty="0">
                <a:solidFill>
                  <a:srgbClr val="7030A0"/>
                </a:solidFill>
              </a:rPr>
              <a:t>/), la lengua se eleva hacia el paladar duro, mientras que la parte posterior de la boca se cierra para producir el sonido /k/. La lengua luego se adelanta y la boca se abre para producir el sonido /æ/, seguido por el sonido /t/ al cerrar la boca y liberar el aire.</a:t>
            </a:r>
          </a:p>
          <a:p>
            <a:r>
              <a:rPr lang="es-ES" sz="1600" b="1" u="sng" dirty="0"/>
              <a:t>Fonología:</a:t>
            </a:r>
            <a:endParaRPr lang="es-ES" sz="1600" u="sng" dirty="0"/>
          </a:p>
          <a:p>
            <a:r>
              <a:rPr lang="es-ES" sz="1400" b="1" dirty="0">
                <a:solidFill>
                  <a:srgbClr val="000066"/>
                </a:solidFill>
              </a:rPr>
              <a:t>Se enfoca en el sistema de sonidos de un idioma particular y cómo estos sonidos se organizan y funcionan para crear significado. Estudia los fonemas, las unidades distintivas de sonido que diferencian las palabras en un idioma.</a:t>
            </a:r>
          </a:p>
          <a:p>
            <a:r>
              <a:rPr lang="es-ES" sz="1400" b="1" dirty="0">
                <a:solidFill>
                  <a:srgbClr val="000066"/>
                </a:solidFill>
              </a:rPr>
              <a:t>Ejemplo:</a:t>
            </a:r>
          </a:p>
          <a:p>
            <a:pPr>
              <a:buFont typeface="Arial" panose="020B0604020202020204" pitchFamily="34" charset="0"/>
              <a:buChar char="•"/>
            </a:pPr>
            <a:r>
              <a:rPr lang="es-ES" sz="1400" b="1" dirty="0">
                <a:solidFill>
                  <a:srgbClr val="000066"/>
                </a:solidFill>
              </a:rPr>
              <a:t>Fonemas: En inglés, las palabras "</a:t>
            </a:r>
            <a:r>
              <a:rPr lang="es-ES" sz="1400" b="1" dirty="0" err="1">
                <a:solidFill>
                  <a:srgbClr val="000066"/>
                </a:solidFill>
              </a:rPr>
              <a:t>cat</a:t>
            </a:r>
            <a:r>
              <a:rPr lang="es-ES" sz="1400" b="1" dirty="0">
                <a:solidFill>
                  <a:srgbClr val="000066"/>
                </a:solidFill>
              </a:rPr>
              <a:t>" (/</a:t>
            </a:r>
            <a:r>
              <a:rPr lang="es-ES" sz="1400" b="1" dirty="0" err="1">
                <a:solidFill>
                  <a:srgbClr val="000066"/>
                </a:solidFill>
              </a:rPr>
              <a:t>kæt</a:t>
            </a:r>
            <a:r>
              <a:rPr lang="es-ES" sz="1400" b="1" dirty="0">
                <a:solidFill>
                  <a:srgbClr val="000066"/>
                </a:solidFill>
              </a:rPr>
              <a:t>/) y "</a:t>
            </a:r>
            <a:r>
              <a:rPr lang="es-ES" sz="1400" b="1" dirty="0" err="1">
                <a:solidFill>
                  <a:srgbClr val="000066"/>
                </a:solidFill>
              </a:rPr>
              <a:t>cot</a:t>
            </a:r>
            <a:r>
              <a:rPr lang="es-ES" sz="1400" b="1" dirty="0">
                <a:solidFill>
                  <a:srgbClr val="000066"/>
                </a:solidFill>
              </a:rPr>
              <a:t>" (/</a:t>
            </a:r>
            <a:r>
              <a:rPr lang="es-ES" sz="1400" b="1" dirty="0" err="1">
                <a:solidFill>
                  <a:srgbClr val="000066"/>
                </a:solidFill>
              </a:rPr>
              <a:t>kɒt</a:t>
            </a:r>
            <a:r>
              <a:rPr lang="es-ES" sz="1400" b="1" dirty="0">
                <a:solidFill>
                  <a:srgbClr val="000066"/>
                </a:solidFill>
              </a:rPr>
              <a:t>/) se distinguen por un solo fonema: la vocal /æ/ en "</a:t>
            </a:r>
            <a:r>
              <a:rPr lang="es-ES" sz="1400" b="1" dirty="0" err="1">
                <a:solidFill>
                  <a:srgbClr val="000066"/>
                </a:solidFill>
              </a:rPr>
              <a:t>cat</a:t>
            </a:r>
            <a:r>
              <a:rPr lang="es-ES" sz="1400" b="1" dirty="0">
                <a:solidFill>
                  <a:srgbClr val="000066"/>
                </a:solidFill>
              </a:rPr>
              <a:t>" y la vocal /ɒ/ en "</a:t>
            </a:r>
            <a:r>
              <a:rPr lang="es-ES" sz="1400" b="1" dirty="0" err="1">
                <a:solidFill>
                  <a:srgbClr val="000066"/>
                </a:solidFill>
              </a:rPr>
              <a:t>cot</a:t>
            </a:r>
            <a:r>
              <a:rPr lang="es-ES" sz="1400" b="1" dirty="0">
                <a:solidFill>
                  <a:srgbClr val="000066"/>
                </a:solidFill>
              </a:rPr>
              <a:t>". Un cambio en este fonema cambia completamente el significado de la palabra.</a:t>
            </a:r>
          </a:p>
          <a:p>
            <a:r>
              <a:rPr lang="es-ES" sz="1600" b="1" u="sng" dirty="0" err="1"/>
              <a:t>Phonics</a:t>
            </a:r>
            <a:r>
              <a:rPr lang="es-ES" sz="1600" b="1" u="sng" dirty="0"/>
              <a:t>:</a:t>
            </a:r>
            <a:endParaRPr lang="es-ES" sz="1600" u="sng" dirty="0"/>
          </a:p>
          <a:p>
            <a:pPr marL="742950" lvl="1" indent="-285750">
              <a:buFont typeface="Arial" panose="020B0604020202020204" pitchFamily="34" charset="0"/>
              <a:buChar char="•"/>
            </a:pPr>
            <a:r>
              <a:rPr lang="es-ES" sz="1400" b="1" dirty="0">
                <a:solidFill>
                  <a:srgbClr val="CC0099"/>
                </a:solidFill>
              </a:rPr>
              <a:t>Es un método específico de enseñanza de la lectoescritura enfocado en el inglés.</a:t>
            </a:r>
          </a:p>
          <a:p>
            <a:pPr marL="742950" lvl="1" indent="-285750">
              <a:buFont typeface="Arial" panose="020B0604020202020204" pitchFamily="34" charset="0"/>
              <a:buChar char="•"/>
            </a:pPr>
            <a:r>
              <a:rPr lang="es-ES" sz="1400" b="1" dirty="0">
                <a:solidFill>
                  <a:srgbClr val="CC0099"/>
                </a:solidFill>
              </a:rPr>
              <a:t>Se basa en la relación entre los sonidos (fonemas) y las letras (grafemas) del idioma.</a:t>
            </a:r>
          </a:p>
          <a:p>
            <a:pPr marL="742950" lvl="1" indent="-285750">
              <a:buFont typeface="Arial" panose="020B0604020202020204" pitchFamily="34" charset="0"/>
              <a:buChar char="•"/>
            </a:pPr>
            <a:r>
              <a:rPr lang="es-ES" sz="1400" b="1" dirty="0">
                <a:solidFill>
                  <a:srgbClr val="CC0099"/>
                </a:solidFill>
              </a:rPr>
              <a:t>Los alumnos aprenden los sonidos individuales de las letras y cómo combinarlos para formar palabras.</a:t>
            </a:r>
          </a:p>
          <a:p>
            <a:r>
              <a:rPr lang="es-ES" sz="1600" b="1" u="sng" dirty="0"/>
              <a:t>Lectoescritura:</a:t>
            </a:r>
            <a:endParaRPr lang="es-ES" sz="1600" u="sng" dirty="0"/>
          </a:p>
          <a:p>
            <a:pPr marL="742950" lvl="1" indent="-285750">
              <a:buFont typeface="Arial" panose="020B0604020202020204" pitchFamily="34" charset="0"/>
              <a:buChar char="•"/>
            </a:pPr>
            <a:r>
              <a:rPr lang="es-ES" sz="1400" b="1" dirty="0">
                <a:solidFill>
                  <a:srgbClr val="CC0099"/>
                </a:solidFill>
              </a:rPr>
              <a:t>Es un término más general que se refiere al proceso de aprender a leer y escribir.</a:t>
            </a:r>
          </a:p>
          <a:p>
            <a:pPr marL="742950" lvl="1" indent="-285750">
              <a:buFont typeface="Arial" panose="020B0604020202020204" pitchFamily="34" charset="0"/>
              <a:buChar char="•"/>
            </a:pPr>
            <a:r>
              <a:rPr lang="es-ES" sz="1400" b="1" dirty="0">
                <a:solidFill>
                  <a:srgbClr val="CC0099"/>
                </a:solidFill>
              </a:rPr>
              <a:t>No está vinculado a un método específico.</a:t>
            </a:r>
          </a:p>
          <a:p>
            <a:pPr marL="742950" lvl="1" indent="-285750">
              <a:buFont typeface="Arial" panose="020B0604020202020204" pitchFamily="34" charset="0"/>
              <a:buChar char="•"/>
            </a:pPr>
            <a:r>
              <a:rPr lang="es-ES" sz="1400" b="1" dirty="0">
                <a:solidFill>
                  <a:srgbClr val="CC0099"/>
                </a:solidFill>
              </a:rPr>
              <a:t>El español tiene una correspondencia más consistente entre los sonidos y las letras que el inglés. Esto significa que, en general, una letra representa un sonido específico y viceversa. Por ello, el método "</a:t>
            </a:r>
            <a:r>
              <a:rPr lang="es-ES" sz="1400" b="1" dirty="0" err="1">
                <a:solidFill>
                  <a:srgbClr val="CC0099"/>
                </a:solidFill>
              </a:rPr>
              <a:t>phonics</a:t>
            </a:r>
            <a:r>
              <a:rPr lang="es-ES" sz="1400" b="1" dirty="0">
                <a:solidFill>
                  <a:srgbClr val="CC0099"/>
                </a:solidFill>
              </a:rPr>
              <a:t>" no es tan necesario para aprender a leer y escribir en español como lo es para el inglés.</a:t>
            </a:r>
          </a:p>
        </p:txBody>
      </p:sp>
      <p:pic>
        <p:nvPicPr>
          <p:cNvPr id="5" name="Picture 4">
            <a:extLst>
              <a:ext uri="{FF2B5EF4-FFF2-40B4-BE49-F238E27FC236}">
                <a16:creationId xmlns:a16="http://schemas.microsoft.com/office/drawing/2014/main" id="{5011AC67-5DDF-098A-B90C-72F44ADDAF38}"/>
              </a:ext>
            </a:extLst>
          </p:cNvPr>
          <p:cNvPicPr>
            <a:picLocks noChangeAspect="1"/>
          </p:cNvPicPr>
          <p:nvPr/>
        </p:nvPicPr>
        <p:blipFill>
          <a:blip r:embed="rId5"/>
          <a:stretch>
            <a:fillRect/>
          </a:stretch>
        </p:blipFill>
        <p:spPr>
          <a:xfrm>
            <a:off x="9214439" y="4211132"/>
            <a:ext cx="2466106" cy="1644071"/>
          </a:xfrm>
          <a:prstGeom prst="rect">
            <a:avLst/>
          </a:prstGeom>
        </p:spPr>
      </p:pic>
    </p:spTree>
    <p:extLst>
      <p:ext uri="{BB962C8B-B14F-4D97-AF65-F5344CB8AC3E}">
        <p14:creationId xmlns:p14="http://schemas.microsoft.com/office/powerpoint/2010/main" val="564709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anim calcmode="lin" valueType="num">
                                      <p:cBhvr>
                                        <p:cTn id="15" dur="1000" fill="hold"/>
                                        <p:tgtEl>
                                          <p:spTgt spid="7">
                                            <p:txEl>
                                              <p:pRg st="4" end="4"/>
                                            </p:txEl>
                                          </p:spTgt>
                                        </p:tgtEl>
                                        <p:attrNameLst>
                                          <p:attrName>ppt_w</p:attrName>
                                        </p:attrNameLst>
                                      </p:cBhvr>
                                      <p:tavLst>
                                        <p:tav tm="0">
                                          <p:val>
                                            <p:fltVal val="0"/>
                                          </p:val>
                                        </p:tav>
                                        <p:tav tm="100000">
                                          <p:val>
                                            <p:strVal val="#ppt_w"/>
                                          </p:val>
                                        </p:tav>
                                      </p:tavLst>
                                    </p:anim>
                                    <p:anim calcmode="lin" valueType="num">
                                      <p:cBhvr>
                                        <p:cTn id="16" dur="1000" fill="hold"/>
                                        <p:tgtEl>
                                          <p:spTgt spid="7">
                                            <p:txEl>
                                              <p:pRg st="4" end="4"/>
                                            </p:txEl>
                                          </p:spTgt>
                                        </p:tgtEl>
                                        <p:attrNameLst>
                                          <p:attrName>ppt_h</p:attrName>
                                        </p:attrNameLst>
                                      </p:cBhvr>
                                      <p:tavLst>
                                        <p:tav tm="0">
                                          <p:val>
                                            <p:fltVal val="0"/>
                                          </p:val>
                                        </p:tav>
                                        <p:tav tm="100000">
                                          <p:val>
                                            <p:strVal val="#ppt_h"/>
                                          </p:val>
                                        </p:tav>
                                      </p:tavLst>
                                    </p:anim>
                                    <p:anim calcmode="lin" valueType="num">
                                      <p:cBhvr>
                                        <p:cTn id="17" dur="1000" fill="hold"/>
                                        <p:tgtEl>
                                          <p:spTgt spid="7">
                                            <p:txEl>
                                              <p:pRg st="4" end="4"/>
                                            </p:txEl>
                                          </p:spTgt>
                                        </p:tgtEl>
                                        <p:attrNameLst>
                                          <p:attrName>style.rotation</p:attrName>
                                        </p:attrNameLst>
                                      </p:cBhvr>
                                      <p:tavLst>
                                        <p:tav tm="0">
                                          <p:val>
                                            <p:fltVal val="90"/>
                                          </p:val>
                                        </p:tav>
                                        <p:tav tm="100000">
                                          <p:val>
                                            <p:fltVal val="0"/>
                                          </p:val>
                                        </p:tav>
                                      </p:tavLst>
                                    </p:anim>
                                    <p:animEffect transition="in" filter="fade">
                                      <p:cBhvr>
                                        <p:cTn id="18" dur="1000"/>
                                        <p:tgtEl>
                                          <p:spTgt spid="7">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anim calcmode="lin" valueType="num">
                                      <p:cBhvr>
                                        <p:cTn id="23" dur="1000" fill="hold"/>
                                        <p:tgtEl>
                                          <p:spTgt spid="7">
                                            <p:txEl>
                                              <p:pRg st="8" end="8"/>
                                            </p:txEl>
                                          </p:spTgt>
                                        </p:tgtEl>
                                        <p:attrNameLst>
                                          <p:attrName>ppt_w</p:attrName>
                                        </p:attrNameLst>
                                      </p:cBhvr>
                                      <p:tavLst>
                                        <p:tav tm="0">
                                          <p:val>
                                            <p:fltVal val="0"/>
                                          </p:val>
                                        </p:tav>
                                        <p:tav tm="100000">
                                          <p:val>
                                            <p:strVal val="#ppt_w"/>
                                          </p:val>
                                        </p:tav>
                                      </p:tavLst>
                                    </p:anim>
                                    <p:anim calcmode="lin" valueType="num">
                                      <p:cBhvr>
                                        <p:cTn id="24" dur="1000" fill="hold"/>
                                        <p:tgtEl>
                                          <p:spTgt spid="7">
                                            <p:txEl>
                                              <p:pRg st="8" end="8"/>
                                            </p:txEl>
                                          </p:spTgt>
                                        </p:tgtEl>
                                        <p:attrNameLst>
                                          <p:attrName>ppt_h</p:attrName>
                                        </p:attrNameLst>
                                      </p:cBhvr>
                                      <p:tavLst>
                                        <p:tav tm="0">
                                          <p:val>
                                            <p:fltVal val="0"/>
                                          </p:val>
                                        </p:tav>
                                        <p:tav tm="100000">
                                          <p:val>
                                            <p:strVal val="#ppt_h"/>
                                          </p:val>
                                        </p:tav>
                                      </p:tavLst>
                                    </p:anim>
                                    <p:anim calcmode="lin" valueType="num">
                                      <p:cBhvr>
                                        <p:cTn id="25" dur="1000" fill="hold"/>
                                        <p:tgtEl>
                                          <p:spTgt spid="7">
                                            <p:txEl>
                                              <p:pRg st="8" end="8"/>
                                            </p:txEl>
                                          </p:spTgt>
                                        </p:tgtEl>
                                        <p:attrNameLst>
                                          <p:attrName>style.rotation</p:attrName>
                                        </p:attrNameLst>
                                      </p:cBhvr>
                                      <p:tavLst>
                                        <p:tav tm="0">
                                          <p:val>
                                            <p:fltVal val="90"/>
                                          </p:val>
                                        </p:tav>
                                        <p:tav tm="100000">
                                          <p:val>
                                            <p:fltVal val="0"/>
                                          </p:val>
                                        </p:tav>
                                      </p:tavLst>
                                    </p:anim>
                                    <p:animEffect transition="in" filter="fade">
                                      <p:cBhvr>
                                        <p:cTn id="26" dur="1000"/>
                                        <p:tgtEl>
                                          <p:spTgt spid="7">
                                            <p:txEl>
                                              <p:pRg st="8" end="8"/>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7">
                                            <p:txEl>
                                              <p:pRg st="12" end="12"/>
                                            </p:txEl>
                                          </p:spTgt>
                                        </p:tgtEl>
                                        <p:attrNameLst>
                                          <p:attrName>style.visibility</p:attrName>
                                        </p:attrNameLst>
                                      </p:cBhvr>
                                      <p:to>
                                        <p:strVal val="visible"/>
                                      </p:to>
                                    </p:set>
                                    <p:anim calcmode="lin" valueType="num">
                                      <p:cBhvr>
                                        <p:cTn id="31" dur="1000" fill="hold"/>
                                        <p:tgtEl>
                                          <p:spTgt spid="7">
                                            <p:txEl>
                                              <p:pRg st="12" end="12"/>
                                            </p:txEl>
                                          </p:spTgt>
                                        </p:tgtEl>
                                        <p:attrNameLst>
                                          <p:attrName>ppt_w</p:attrName>
                                        </p:attrNameLst>
                                      </p:cBhvr>
                                      <p:tavLst>
                                        <p:tav tm="0">
                                          <p:val>
                                            <p:fltVal val="0"/>
                                          </p:val>
                                        </p:tav>
                                        <p:tav tm="100000">
                                          <p:val>
                                            <p:strVal val="#ppt_w"/>
                                          </p:val>
                                        </p:tav>
                                      </p:tavLst>
                                    </p:anim>
                                    <p:anim calcmode="lin" valueType="num">
                                      <p:cBhvr>
                                        <p:cTn id="32" dur="1000" fill="hold"/>
                                        <p:tgtEl>
                                          <p:spTgt spid="7">
                                            <p:txEl>
                                              <p:pRg st="12" end="12"/>
                                            </p:txEl>
                                          </p:spTgt>
                                        </p:tgtEl>
                                        <p:attrNameLst>
                                          <p:attrName>ppt_h</p:attrName>
                                        </p:attrNameLst>
                                      </p:cBhvr>
                                      <p:tavLst>
                                        <p:tav tm="0">
                                          <p:val>
                                            <p:fltVal val="0"/>
                                          </p:val>
                                        </p:tav>
                                        <p:tav tm="100000">
                                          <p:val>
                                            <p:strVal val="#ppt_h"/>
                                          </p:val>
                                        </p:tav>
                                      </p:tavLst>
                                    </p:anim>
                                    <p:anim calcmode="lin" valueType="num">
                                      <p:cBhvr>
                                        <p:cTn id="33" dur="1000" fill="hold"/>
                                        <p:tgtEl>
                                          <p:spTgt spid="7">
                                            <p:txEl>
                                              <p:pRg st="12" end="12"/>
                                            </p:txEl>
                                          </p:spTgt>
                                        </p:tgtEl>
                                        <p:attrNameLst>
                                          <p:attrName>style.rotation</p:attrName>
                                        </p:attrNameLst>
                                      </p:cBhvr>
                                      <p:tavLst>
                                        <p:tav tm="0">
                                          <p:val>
                                            <p:fltVal val="90"/>
                                          </p:val>
                                        </p:tav>
                                        <p:tav tm="100000">
                                          <p:val>
                                            <p:fltVal val="0"/>
                                          </p:val>
                                        </p:tav>
                                      </p:tavLst>
                                    </p:anim>
                                    <p:animEffect transition="in" filter="fade">
                                      <p:cBhvr>
                                        <p:cTn id="34" dur="1000"/>
                                        <p:tgtEl>
                                          <p:spTgt spid="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1921A7B-95A5-1C53-869C-8A089D85DB62}"/>
              </a:ext>
            </a:extLst>
          </p:cNvPr>
          <p:cNvPicPr>
            <a:picLocks noChangeAspect="1"/>
          </p:cNvPicPr>
          <p:nvPr/>
        </p:nvPicPr>
        <p:blipFill>
          <a:blip r:embed="rId5"/>
          <a:stretch>
            <a:fillRect/>
          </a:stretch>
        </p:blipFill>
        <p:spPr>
          <a:xfrm>
            <a:off x="666307" y="1730381"/>
            <a:ext cx="2624514" cy="39367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5" name="Table 4">
            <a:extLst>
              <a:ext uri="{FF2B5EF4-FFF2-40B4-BE49-F238E27FC236}">
                <a16:creationId xmlns:a16="http://schemas.microsoft.com/office/drawing/2014/main" id="{08F3892B-D8C1-AF8B-5DC6-C8347ACA369A}"/>
              </a:ext>
            </a:extLst>
          </p:cNvPr>
          <p:cNvGraphicFramePr>
            <a:graphicFrameLocks noGrp="1"/>
          </p:cNvGraphicFramePr>
          <p:nvPr>
            <p:extLst>
              <p:ext uri="{D42A27DB-BD31-4B8C-83A1-F6EECF244321}">
                <p14:modId xmlns:p14="http://schemas.microsoft.com/office/powerpoint/2010/main" val="3826948768"/>
              </p:ext>
            </p:extLst>
          </p:nvPr>
        </p:nvGraphicFramePr>
        <p:xfrm>
          <a:off x="3732028" y="191386"/>
          <a:ext cx="1295449" cy="6390170"/>
        </p:xfrm>
        <a:graphic>
          <a:graphicData uri="http://schemas.openxmlformats.org/drawingml/2006/table">
            <a:tbl>
              <a:tblPr firstRow="1" firstCol="1" bandRow="1">
                <a:tableStyleId>{5C22544A-7EE6-4342-B048-85BDC9FD1C3A}</a:tableStyleId>
              </a:tblPr>
              <a:tblGrid>
                <a:gridCol w="1295449">
                  <a:extLst>
                    <a:ext uri="{9D8B030D-6E8A-4147-A177-3AD203B41FA5}">
                      <a16:colId xmlns:a16="http://schemas.microsoft.com/office/drawing/2014/main" val="1401589637"/>
                    </a:ext>
                  </a:extLst>
                </a:gridCol>
              </a:tblGrid>
              <a:tr h="887667">
                <a:tc>
                  <a:txBody>
                    <a:bodyPr/>
                    <a:lstStyle/>
                    <a:p>
                      <a:pPr>
                        <a:lnSpc>
                          <a:spcPct val="107000"/>
                        </a:lnSpc>
                        <a:spcAft>
                          <a:spcPts val="800"/>
                        </a:spcAft>
                      </a:pPr>
                      <a:r>
                        <a:rPr lang="en-GB" sz="1200" b="1" kern="100" dirty="0">
                          <a:solidFill>
                            <a:schemeClr val="tx1"/>
                          </a:solidFill>
                          <a:effectLst/>
                        </a:rPr>
                        <a:t>44 </a:t>
                      </a:r>
                      <a:endParaRPr lang="en-GB" sz="12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1226082734"/>
                  </a:ext>
                </a:extLst>
              </a:tr>
              <a:tr h="887667">
                <a:tc>
                  <a:txBody>
                    <a:bodyPr/>
                    <a:lstStyle/>
                    <a:p>
                      <a:pPr>
                        <a:lnSpc>
                          <a:spcPct val="107000"/>
                        </a:lnSpc>
                        <a:spcAft>
                          <a:spcPts val="800"/>
                        </a:spcAft>
                      </a:pPr>
                      <a:r>
                        <a:rPr lang="es-ES" sz="1200" b="1" kern="0">
                          <a:solidFill>
                            <a:schemeClr val="tx1"/>
                          </a:solidFill>
                          <a:effectLst/>
                        </a:rPr>
                        <a:t>Alrededor de 250</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895310686"/>
                  </a:ext>
                </a:extLst>
              </a:tr>
              <a:tr h="1064168">
                <a:tc>
                  <a:txBody>
                    <a:bodyPr/>
                    <a:lstStyle/>
                    <a:p>
                      <a:pPr>
                        <a:lnSpc>
                          <a:spcPct val="107000"/>
                        </a:lnSpc>
                        <a:spcAft>
                          <a:spcPts val="800"/>
                        </a:spcAft>
                      </a:pPr>
                      <a:r>
                        <a:rPr lang="es-ES" sz="1200" b="1" kern="0">
                          <a:solidFill>
                            <a:schemeClr val="tx1"/>
                          </a:solidFill>
                          <a:effectLst/>
                        </a:rPr>
                        <a:t>Fonema (Phoneme)</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773174345"/>
                  </a:ext>
                </a:extLst>
              </a:tr>
              <a:tr h="887667">
                <a:tc>
                  <a:txBody>
                    <a:bodyPr/>
                    <a:lstStyle/>
                    <a:p>
                      <a:pPr>
                        <a:lnSpc>
                          <a:spcPct val="107000"/>
                        </a:lnSpc>
                        <a:spcAft>
                          <a:spcPts val="800"/>
                        </a:spcAft>
                      </a:pPr>
                      <a:r>
                        <a:rPr lang="es-ES" sz="1200" b="1" kern="0">
                          <a:solidFill>
                            <a:schemeClr val="tx1"/>
                          </a:solidFill>
                          <a:effectLst/>
                        </a:rPr>
                        <a:t>Grafema (Grapheme)</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240616744"/>
                  </a:ext>
                </a:extLst>
              </a:tr>
              <a:tr h="887667">
                <a:tc>
                  <a:txBody>
                    <a:bodyPr/>
                    <a:lstStyle/>
                    <a:p>
                      <a:pPr>
                        <a:lnSpc>
                          <a:spcPct val="107000"/>
                        </a:lnSpc>
                        <a:spcAft>
                          <a:spcPts val="800"/>
                        </a:spcAft>
                      </a:pPr>
                      <a:r>
                        <a:rPr lang="es-ES" sz="1200" b="1" kern="0">
                          <a:solidFill>
                            <a:schemeClr val="tx1"/>
                          </a:solidFill>
                          <a:effectLst/>
                        </a:rPr>
                        <a:t>Codificación (Encoding)</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48839787"/>
                  </a:ext>
                </a:extLst>
              </a:tr>
              <a:tr h="887667">
                <a:tc>
                  <a:txBody>
                    <a:bodyPr/>
                    <a:lstStyle/>
                    <a:p>
                      <a:pPr>
                        <a:lnSpc>
                          <a:spcPct val="107000"/>
                        </a:lnSpc>
                        <a:spcAft>
                          <a:spcPts val="800"/>
                        </a:spcAft>
                      </a:pPr>
                      <a:r>
                        <a:rPr lang="es-ES" sz="1200" b="1" kern="0" dirty="0">
                          <a:solidFill>
                            <a:schemeClr val="tx1"/>
                          </a:solidFill>
                          <a:effectLst/>
                        </a:rPr>
                        <a:t>Decodificación (</a:t>
                      </a:r>
                      <a:r>
                        <a:rPr lang="es-ES" sz="1200" b="1" kern="0" dirty="0" err="1">
                          <a:solidFill>
                            <a:schemeClr val="tx1"/>
                          </a:solidFill>
                          <a:effectLst/>
                        </a:rPr>
                        <a:t>Decoding</a:t>
                      </a:r>
                      <a:r>
                        <a:rPr lang="es-ES" sz="1200" b="1" kern="0" dirty="0">
                          <a:solidFill>
                            <a:schemeClr val="tx1"/>
                          </a:solidFill>
                          <a:effectLst/>
                        </a:rPr>
                        <a:t>)</a:t>
                      </a:r>
                      <a:endParaRPr lang="en-GB" sz="12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852261547"/>
                  </a:ext>
                </a:extLst>
              </a:tr>
              <a:tr h="887667">
                <a:tc>
                  <a:txBody>
                    <a:bodyPr/>
                    <a:lstStyle/>
                    <a:p>
                      <a:pPr>
                        <a:lnSpc>
                          <a:spcPct val="107000"/>
                        </a:lnSpc>
                        <a:spcAft>
                          <a:spcPts val="800"/>
                        </a:spcAft>
                      </a:pPr>
                      <a:r>
                        <a:rPr lang="es-ES" sz="1200" b="1" kern="0" dirty="0">
                          <a:solidFill>
                            <a:schemeClr val="tx1"/>
                          </a:solidFill>
                          <a:effectLst/>
                        </a:rPr>
                        <a:t>Combinación (</a:t>
                      </a:r>
                      <a:r>
                        <a:rPr lang="es-ES" sz="1200" b="1" kern="0" dirty="0" err="1">
                          <a:solidFill>
                            <a:schemeClr val="tx1"/>
                          </a:solidFill>
                          <a:effectLst/>
                        </a:rPr>
                        <a:t>Blending</a:t>
                      </a:r>
                      <a:r>
                        <a:rPr lang="es-ES" sz="1200" b="1" kern="0" dirty="0">
                          <a:solidFill>
                            <a:schemeClr val="tx1"/>
                          </a:solidFill>
                          <a:effectLst/>
                        </a:rPr>
                        <a:t>)</a:t>
                      </a:r>
                      <a:endParaRPr lang="en-GB" sz="12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639432882"/>
                  </a:ext>
                </a:extLst>
              </a:tr>
            </a:tbl>
          </a:graphicData>
        </a:graphic>
      </p:graphicFrame>
    </p:spTree>
    <p:extLst>
      <p:ext uri="{BB962C8B-B14F-4D97-AF65-F5344CB8AC3E}">
        <p14:creationId xmlns:p14="http://schemas.microsoft.com/office/powerpoint/2010/main" val="750319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1921A7B-95A5-1C53-869C-8A089D85DB62}"/>
              </a:ext>
            </a:extLst>
          </p:cNvPr>
          <p:cNvPicPr>
            <a:picLocks noChangeAspect="1"/>
          </p:cNvPicPr>
          <p:nvPr/>
        </p:nvPicPr>
        <p:blipFill>
          <a:blip r:embed="rId5"/>
          <a:stretch>
            <a:fillRect/>
          </a:stretch>
        </p:blipFill>
        <p:spPr>
          <a:xfrm>
            <a:off x="666307" y="1730381"/>
            <a:ext cx="2624514" cy="39367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5" name="Table 4">
            <a:extLst>
              <a:ext uri="{FF2B5EF4-FFF2-40B4-BE49-F238E27FC236}">
                <a16:creationId xmlns:a16="http://schemas.microsoft.com/office/drawing/2014/main" id="{08F3892B-D8C1-AF8B-5DC6-C8347ACA369A}"/>
              </a:ext>
            </a:extLst>
          </p:cNvPr>
          <p:cNvGraphicFramePr>
            <a:graphicFrameLocks noGrp="1"/>
          </p:cNvGraphicFramePr>
          <p:nvPr/>
        </p:nvGraphicFramePr>
        <p:xfrm>
          <a:off x="3732028" y="191386"/>
          <a:ext cx="4359349" cy="6390170"/>
        </p:xfrm>
        <a:graphic>
          <a:graphicData uri="http://schemas.openxmlformats.org/drawingml/2006/table">
            <a:tbl>
              <a:tblPr firstRow="1" firstCol="1" bandRow="1">
                <a:tableStyleId>{5C22544A-7EE6-4342-B048-85BDC9FD1C3A}</a:tableStyleId>
              </a:tblPr>
              <a:tblGrid>
                <a:gridCol w="1295449">
                  <a:extLst>
                    <a:ext uri="{9D8B030D-6E8A-4147-A177-3AD203B41FA5}">
                      <a16:colId xmlns:a16="http://schemas.microsoft.com/office/drawing/2014/main" val="1401589637"/>
                    </a:ext>
                  </a:extLst>
                </a:gridCol>
                <a:gridCol w="3063900">
                  <a:extLst>
                    <a:ext uri="{9D8B030D-6E8A-4147-A177-3AD203B41FA5}">
                      <a16:colId xmlns:a16="http://schemas.microsoft.com/office/drawing/2014/main" val="4290884785"/>
                    </a:ext>
                  </a:extLst>
                </a:gridCol>
              </a:tblGrid>
              <a:tr h="887667">
                <a:tc>
                  <a:txBody>
                    <a:bodyPr/>
                    <a:lstStyle/>
                    <a:p>
                      <a:pPr>
                        <a:lnSpc>
                          <a:spcPct val="107000"/>
                        </a:lnSpc>
                        <a:spcAft>
                          <a:spcPts val="800"/>
                        </a:spcAft>
                      </a:pPr>
                      <a:r>
                        <a:rPr lang="en-GB" sz="1200" b="1" kern="100">
                          <a:solidFill>
                            <a:schemeClr val="tx1"/>
                          </a:solidFill>
                          <a:effectLst/>
                        </a:rPr>
                        <a:t>44 </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tc>
                  <a:txBody>
                    <a:bodyPr/>
                    <a:lstStyle/>
                    <a:p>
                      <a:pPr>
                        <a:lnSpc>
                          <a:spcPct val="107000"/>
                        </a:lnSpc>
                        <a:spcAft>
                          <a:spcPts val="800"/>
                        </a:spcAft>
                      </a:pPr>
                      <a:r>
                        <a:rPr lang="es-ES" sz="1200" b="1" kern="0">
                          <a:solidFill>
                            <a:schemeClr val="tx1"/>
                          </a:solidFill>
                          <a:effectLst/>
                        </a:rPr>
                        <a:t>Número de fonemas en inglés.</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1226082734"/>
                  </a:ext>
                </a:extLst>
              </a:tr>
              <a:tr h="887667">
                <a:tc>
                  <a:txBody>
                    <a:bodyPr/>
                    <a:lstStyle/>
                    <a:p>
                      <a:pPr>
                        <a:lnSpc>
                          <a:spcPct val="107000"/>
                        </a:lnSpc>
                        <a:spcAft>
                          <a:spcPts val="800"/>
                        </a:spcAft>
                      </a:pPr>
                      <a:r>
                        <a:rPr lang="es-ES" sz="1200" b="1" kern="0">
                          <a:solidFill>
                            <a:schemeClr val="tx1"/>
                          </a:solidFill>
                          <a:effectLst/>
                        </a:rPr>
                        <a:t>Alrededor de 250</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tc>
                  <a:txBody>
                    <a:bodyPr/>
                    <a:lstStyle/>
                    <a:p>
                      <a:pPr>
                        <a:lnSpc>
                          <a:spcPct val="107000"/>
                        </a:lnSpc>
                        <a:spcAft>
                          <a:spcPts val="800"/>
                        </a:spcAft>
                      </a:pPr>
                      <a:r>
                        <a:rPr lang="es-ES" sz="1200" b="1" kern="0">
                          <a:solidFill>
                            <a:schemeClr val="tx1"/>
                          </a:solidFill>
                          <a:effectLst/>
                        </a:rPr>
                        <a:t>Número de grafemas en inglés.</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895310686"/>
                  </a:ext>
                </a:extLst>
              </a:tr>
              <a:tr h="1064168">
                <a:tc>
                  <a:txBody>
                    <a:bodyPr/>
                    <a:lstStyle/>
                    <a:p>
                      <a:pPr>
                        <a:lnSpc>
                          <a:spcPct val="107000"/>
                        </a:lnSpc>
                        <a:spcAft>
                          <a:spcPts val="800"/>
                        </a:spcAft>
                      </a:pPr>
                      <a:r>
                        <a:rPr lang="es-ES" sz="1200" b="1" kern="0">
                          <a:solidFill>
                            <a:schemeClr val="tx1"/>
                          </a:solidFill>
                          <a:effectLst/>
                        </a:rPr>
                        <a:t>Fonema (Phoneme)</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tc>
                  <a:txBody>
                    <a:bodyPr/>
                    <a:lstStyle/>
                    <a:p>
                      <a:pPr>
                        <a:lnSpc>
                          <a:spcPct val="107000"/>
                        </a:lnSpc>
                        <a:spcAft>
                          <a:spcPts val="800"/>
                        </a:spcAft>
                      </a:pPr>
                      <a:r>
                        <a:rPr lang="es-ES" sz="1200" b="1" kern="0">
                          <a:solidFill>
                            <a:schemeClr val="tx1"/>
                          </a:solidFill>
                          <a:effectLst/>
                        </a:rPr>
                        <a:t>Es la unidad de sonido más pequeña que puede distinguir una palabra de otra en un idioma en particular. Por ejemplo, las palabras en inglés "cat" y "cot" se distinguen por los fonemas /k/ y /t/, respectivamente.</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773174345"/>
                  </a:ext>
                </a:extLst>
              </a:tr>
              <a:tr h="887667">
                <a:tc>
                  <a:txBody>
                    <a:bodyPr/>
                    <a:lstStyle/>
                    <a:p>
                      <a:pPr>
                        <a:lnSpc>
                          <a:spcPct val="107000"/>
                        </a:lnSpc>
                        <a:spcAft>
                          <a:spcPts val="800"/>
                        </a:spcAft>
                      </a:pPr>
                      <a:r>
                        <a:rPr lang="es-ES" sz="1200" b="1" kern="0">
                          <a:solidFill>
                            <a:schemeClr val="tx1"/>
                          </a:solidFill>
                          <a:effectLst/>
                        </a:rPr>
                        <a:t>Grafema (Grapheme)</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tc>
                  <a:txBody>
                    <a:bodyPr/>
                    <a:lstStyle/>
                    <a:p>
                      <a:pPr>
                        <a:lnSpc>
                          <a:spcPct val="107000"/>
                        </a:lnSpc>
                        <a:spcAft>
                          <a:spcPts val="800"/>
                        </a:spcAft>
                      </a:pPr>
                      <a:r>
                        <a:rPr lang="es-ES" sz="1200" b="1" kern="0">
                          <a:solidFill>
                            <a:schemeClr val="tx1"/>
                          </a:solidFill>
                          <a:effectLst/>
                        </a:rPr>
                        <a:t>Es la representación escrita de un fonema. Por ejemplo, las letras en inglés "c" y "a" son grafemas que representan el fonema /k/.</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240616744"/>
                  </a:ext>
                </a:extLst>
              </a:tr>
              <a:tr h="887667">
                <a:tc>
                  <a:txBody>
                    <a:bodyPr/>
                    <a:lstStyle/>
                    <a:p>
                      <a:pPr>
                        <a:lnSpc>
                          <a:spcPct val="107000"/>
                        </a:lnSpc>
                        <a:spcAft>
                          <a:spcPts val="800"/>
                        </a:spcAft>
                      </a:pPr>
                      <a:r>
                        <a:rPr lang="es-ES" sz="1200" b="1" kern="0">
                          <a:solidFill>
                            <a:schemeClr val="tx1"/>
                          </a:solidFill>
                          <a:effectLst/>
                        </a:rPr>
                        <a:t>Codificación (Encoding)</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tc>
                  <a:txBody>
                    <a:bodyPr/>
                    <a:lstStyle/>
                    <a:p>
                      <a:pPr>
                        <a:lnSpc>
                          <a:spcPct val="107000"/>
                        </a:lnSpc>
                        <a:spcAft>
                          <a:spcPts val="800"/>
                        </a:spcAft>
                      </a:pPr>
                      <a:r>
                        <a:rPr lang="es-ES" sz="1200" b="1" kern="0">
                          <a:solidFill>
                            <a:schemeClr val="tx1"/>
                          </a:solidFill>
                          <a:effectLst/>
                        </a:rPr>
                        <a:t>Es el proceso de convertir información de una forma a otra. En el contexto del lenguaje, la codificación generalmente se refiere a convertir fonemas en grafemas.</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48839787"/>
                  </a:ext>
                </a:extLst>
              </a:tr>
              <a:tr h="887667">
                <a:tc>
                  <a:txBody>
                    <a:bodyPr/>
                    <a:lstStyle/>
                    <a:p>
                      <a:pPr>
                        <a:lnSpc>
                          <a:spcPct val="107000"/>
                        </a:lnSpc>
                        <a:spcAft>
                          <a:spcPts val="800"/>
                        </a:spcAft>
                      </a:pPr>
                      <a:r>
                        <a:rPr lang="es-ES" sz="1200" b="1" kern="0" dirty="0">
                          <a:solidFill>
                            <a:schemeClr val="tx1"/>
                          </a:solidFill>
                          <a:effectLst/>
                        </a:rPr>
                        <a:t>Decodificación (</a:t>
                      </a:r>
                      <a:r>
                        <a:rPr lang="es-ES" sz="1200" b="1" kern="0" dirty="0" err="1">
                          <a:solidFill>
                            <a:schemeClr val="tx1"/>
                          </a:solidFill>
                          <a:effectLst/>
                        </a:rPr>
                        <a:t>Decoding</a:t>
                      </a:r>
                      <a:r>
                        <a:rPr lang="es-ES" sz="1200" b="1" kern="0" dirty="0">
                          <a:solidFill>
                            <a:schemeClr val="tx1"/>
                          </a:solidFill>
                          <a:effectLst/>
                        </a:rPr>
                        <a:t>)</a:t>
                      </a:r>
                      <a:endParaRPr lang="en-GB" sz="12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tc>
                  <a:txBody>
                    <a:bodyPr/>
                    <a:lstStyle/>
                    <a:p>
                      <a:pPr>
                        <a:lnSpc>
                          <a:spcPct val="107000"/>
                        </a:lnSpc>
                        <a:spcAft>
                          <a:spcPts val="800"/>
                        </a:spcAft>
                      </a:pPr>
                      <a:r>
                        <a:rPr lang="es-ES" sz="1200" b="1" kern="0">
                          <a:solidFill>
                            <a:schemeClr val="tx1"/>
                          </a:solidFill>
                          <a:effectLst/>
                        </a:rPr>
                        <a:t>Es el proceso de convertir información de una forma a otra. En el contexto del lenguaje, la decodificación generalmente se refiere a convertir grafemas en fonemas.</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852261547"/>
                  </a:ext>
                </a:extLst>
              </a:tr>
              <a:tr h="887667">
                <a:tc>
                  <a:txBody>
                    <a:bodyPr/>
                    <a:lstStyle/>
                    <a:p>
                      <a:pPr>
                        <a:lnSpc>
                          <a:spcPct val="107000"/>
                        </a:lnSpc>
                        <a:spcAft>
                          <a:spcPts val="800"/>
                        </a:spcAft>
                      </a:pPr>
                      <a:r>
                        <a:rPr lang="es-ES" sz="1200" b="1" kern="0">
                          <a:solidFill>
                            <a:schemeClr val="tx1"/>
                          </a:solidFill>
                          <a:effectLst/>
                        </a:rPr>
                        <a:t>Combinación (Blending)</a:t>
                      </a:r>
                      <a:endParaRPr lang="en-GB" sz="12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tc>
                  <a:txBody>
                    <a:bodyPr/>
                    <a:lstStyle/>
                    <a:p>
                      <a:pPr>
                        <a:lnSpc>
                          <a:spcPct val="107000"/>
                        </a:lnSpc>
                        <a:spcAft>
                          <a:spcPts val="800"/>
                        </a:spcAft>
                      </a:pPr>
                      <a:r>
                        <a:rPr lang="es-ES" sz="1200" b="1" kern="0" dirty="0">
                          <a:solidFill>
                            <a:schemeClr val="tx1"/>
                          </a:solidFill>
                          <a:effectLst/>
                        </a:rPr>
                        <a:t>Es el proceso de combinar fonemas para formar palabras. Por ejemplo, el alumno que está aprendiendo a leer combina los fonemas /k/, /æ/ y /t/ para formar la palabra "</a:t>
                      </a:r>
                      <a:r>
                        <a:rPr lang="es-ES" sz="1200" b="1" kern="0" dirty="0" err="1">
                          <a:solidFill>
                            <a:schemeClr val="tx1"/>
                          </a:solidFill>
                          <a:effectLst/>
                        </a:rPr>
                        <a:t>cat</a:t>
                      </a:r>
                      <a:r>
                        <a:rPr lang="es-ES" sz="1200" b="1" kern="0" dirty="0">
                          <a:solidFill>
                            <a:schemeClr val="tx1"/>
                          </a:solidFill>
                          <a:effectLst/>
                        </a:rPr>
                        <a:t>".</a:t>
                      </a:r>
                      <a:endParaRPr lang="en-GB" sz="12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3547" marR="33547" marT="0" marB="0">
                    <a:solidFill>
                      <a:srgbClr val="FF99FF"/>
                    </a:solidFill>
                  </a:tcPr>
                </a:tc>
                <a:extLst>
                  <a:ext uri="{0D108BD9-81ED-4DB2-BD59-A6C34878D82A}">
                    <a16:rowId xmlns:a16="http://schemas.microsoft.com/office/drawing/2014/main" val="3639432882"/>
                  </a:ext>
                </a:extLst>
              </a:tr>
            </a:tbl>
          </a:graphicData>
        </a:graphic>
      </p:graphicFrame>
    </p:spTree>
    <p:extLst>
      <p:ext uri="{BB962C8B-B14F-4D97-AF65-F5344CB8AC3E}">
        <p14:creationId xmlns:p14="http://schemas.microsoft.com/office/powerpoint/2010/main" val="2053460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3" name="TextBox 2">
            <a:extLst>
              <a:ext uri="{FF2B5EF4-FFF2-40B4-BE49-F238E27FC236}">
                <a16:creationId xmlns:a16="http://schemas.microsoft.com/office/drawing/2014/main" id="{3FDF56F9-A137-E464-4DD6-2D1F173F1D33}"/>
              </a:ext>
            </a:extLst>
          </p:cNvPr>
          <p:cNvSpPr txBox="1"/>
          <p:nvPr/>
        </p:nvSpPr>
        <p:spPr>
          <a:xfrm>
            <a:off x="3510000" y="1435500"/>
            <a:ext cx="5166000" cy="671573"/>
          </a:xfrm>
          <a:prstGeom prst="rect">
            <a:avLst/>
          </a:prstGeom>
          <a:noFill/>
          <a:ln>
            <a:noFill/>
          </a:ln>
        </p:spPr>
        <p:txBody>
          <a:bodyPr vert="horz" wrap="square" lIns="45000" tIns="22500" rIns="45000" bIns="22500" anchorCtr="0" compatLnSpc="0">
            <a:spAutoFit/>
          </a:bodyPr>
          <a:lstStyle/>
          <a:p>
            <a:pPr algn="ctr" hangingPunct="0"/>
            <a:r>
              <a:rPr lang="gl-ES" sz="4000" b="1">
                <a:solidFill>
                  <a:srgbClr val="3478BE"/>
                </a:solidFill>
                <a:latin typeface="XuntaSans-Bold" pitchFamily="18"/>
                <a:ea typeface="XuntaSans-Bold" pitchFamily="2"/>
                <a:cs typeface="XuntaSans-Bold" pitchFamily="2"/>
              </a:rPr>
              <a:t>Título</a:t>
            </a:r>
          </a:p>
        </p:txBody>
      </p:sp>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descr="A chart with different colors and text&#10;&#10;Description automatically generated">
            <a:extLst>
              <a:ext uri="{FF2B5EF4-FFF2-40B4-BE49-F238E27FC236}">
                <a16:creationId xmlns:a16="http://schemas.microsoft.com/office/drawing/2014/main" id="{CFD0E254-18E4-E450-79F3-898489F2C7CD}"/>
              </a:ext>
            </a:extLst>
          </p:cNvPr>
          <p:cNvPicPr>
            <a:picLocks noChangeAspect="1"/>
          </p:cNvPicPr>
          <p:nvPr/>
        </p:nvPicPr>
        <p:blipFill>
          <a:blip r:embed="rId5"/>
          <a:stretch>
            <a:fillRect/>
          </a:stretch>
        </p:blipFill>
        <p:spPr>
          <a:xfrm>
            <a:off x="2503714" y="1221054"/>
            <a:ext cx="6981262" cy="5375571"/>
          </a:xfrm>
          <a:prstGeom prst="rect">
            <a:avLst/>
          </a:prstGeom>
        </p:spPr>
      </p:pic>
    </p:spTree>
    <p:extLst>
      <p:ext uri="{BB962C8B-B14F-4D97-AF65-F5344CB8AC3E}">
        <p14:creationId xmlns:p14="http://schemas.microsoft.com/office/powerpoint/2010/main" val="4062856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7F1FC43-863D-54F6-F90A-CD14F5E3C0F0}"/>
              </a:ext>
            </a:extLst>
          </p:cNvPr>
          <p:cNvPicPr>
            <a:picLocks noChangeAspect="1"/>
          </p:cNvPicPr>
          <p:nvPr/>
        </p:nvPicPr>
        <p:blipFill>
          <a:blip r:embed="rId5"/>
          <a:stretch>
            <a:fillRect/>
          </a:stretch>
        </p:blipFill>
        <p:spPr>
          <a:xfrm>
            <a:off x="3516086" y="1279996"/>
            <a:ext cx="8540523" cy="5373638"/>
          </a:xfrm>
          <a:prstGeom prst="rect">
            <a:avLst/>
          </a:prstGeom>
        </p:spPr>
      </p:pic>
      <p:pic>
        <p:nvPicPr>
          <p:cNvPr id="7" name="Picture 6">
            <a:extLst>
              <a:ext uri="{FF2B5EF4-FFF2-40B4-BE49-F238E27FC236}">
                <a16:creationId xmlns:a16="http://schemas.microsoft.com/office/drawing/2014/main" id="{0E5B22E8-AA0A-CD07-C3EB-7BFE5AC1BCDD}"/>
              </a:ext>
            </a:extLst>
          </p:cNvPr>
          <p:cNvPicPr>
            <a:picLocks noChangeAspect="1"/>
          </p:cNvPicPr>
          <p:nvPr/>
        </p:nvPicPr>
        <p:blipFill>
          <a:blip r:embed="rId6"/>
          <a:stretch>
            <a:fillRect/>
          </a:stretch>
        </p:blipFill>
        <p:spPr>
          <a:xfrm>
            <a:off x="135391" y="2235302"/>
            <a:ext cx="3234150" cy="2148344"/>
          </a:xfrm>
          <a:prstGeom prst="rect">
            <a:avLst/>
          </a:prstGeom>
        </p:spPr>
      </p:pic>
      <p:sp>
        <p:nvSpPr>
          <p:cNvPr id="8" name="Rectangle 7">
            <a:extLst>
              <a:ext uri="{FF2B5EF4-FFF2-40B4-BE49-F238E27FC236}">
                <a16:creationId xmlns:a16="http://schemas.microsoft.com/office/drawing/2014/main" id="{2D232AD7-817F-F892-31EC-6D7E45ADBC05}"/>
              </a:ext>
            </a:extLst>
          </p:cNvPr>
          <p:cNvSpPr/>
          <p:nvPr/>
        </p:nvSpPr>
        <p:spPr>
          <a:xfrm>
            <a:off x="135392" y="4865523"/>
            <a:ext cx="3234150" cy="1384995"/>
          </a:xfrm>
          <a:prstGeom prst="rect">
            <a:avLst/>
          </a:prstGeom>
          <a:solidFill>
            <a:srgbClr val="FF99FF"/>
          </a:solidFill>
        </p:spPr>
        <p:txBody>
          <a:bodyPr wrap="square" lIns="91440" tIns="45720" rIns="91440" bIns="45720">
            <a:spAutoFit/>
          </a:bodyPr>
          <a:lstStyle/>
          <a:p>
            <a:pPr algn="ctr"/>
            <a:r>
              <a:rPr lang="en-GB" sz="2800" b="1" cap="none" spc="0" dirty="0">
                <a:ln w="12700">
                  <a:solidFill>
                    <a:schemeClr val="accent1"/>
                  </a:solidFill>
                  <a:prstDash val="solid"/>
                </a:ln>
                <a:solidFill>
                  <a:srgbClr val="000066"/>
                </a:solidFill>
                <a:effectLst>
                  <a:outerShdw dist="38100" dir="2640000" algn="bl" rotWithShape="0">
                    <a:schemeClr val="accent1"/>
                  </a:outerShdw>
                </a:effectLst>
              </a:rPr>
              <a:t>¿</a:t>
            </a:r>
            <a:r>
              <a:rPr lang="en-GB" sz="2800" b="1" cap="none" spc="0" dirty="0" err="1">
                <a:ln w="12700">
                  <a:solidFill>
                    <a:schemeClr val="accent1"/>
                  </a:solidFill>
                  <a:prstDash val="solid"/>
                </a:ln>
                <a:solidFill>
                  <a:srgbClr val="000066"/>
                </a:solidFill>
                <a:effectLst>
                  <a:outerShdw dist="38100" dir="2640000" algn="bl" rotWithShape="0">
                    <a:schemeClr val="accent1"/>
                  </a:outerShdw>
                </a:effectLst>
              </a:rPr>
              <a:t>Problemas</a:t>
            </a:r>
            <a:r>
              <a:rPr lang="en-GB" sz="2800" b="1" cap="none" spc="0" dirty="0">
                <a:ln w="12700">
                  <a:solidFill>
                    <a:schemeClr val="accent1"/>
                  </a:solidFill>
                  <a:prstDash val="solid"/>
                </a:ln>
                <a:solidFill>
                  <a:srgbClr val="000066"/>
                </a:solidFill>
                <a:effectLst>
                  <a:outerShdw dist="38100" dir="2640000" algn="bl" rotWithShape="0">
                    <a:schemeClr val="accent1"/>
                  </a:outerShdw>
                </a:effectLst>
              </a:rPr>
              <a:t> que </a:t>
            </a:r>
            <a:r>
              <a:rPr lang="en-GB" sz="2800" b="1" cap="none" spc="0" dirty="0" err="1">
                <a:ln w="12700">
                  <a:solidFill>
                    <a:schemeClr val="accent1"/>
                  </a:solidFill>
                  <a:prstDash val="solid"/>
                </a:ln>
                <a:solidFill>
                  <a:srgbClr val="000066"/>
                </a:solidFill>
                <a:effectLst>
                  <a:outerShdw dist="38100" dir="2640000" algn="bl" rotWithShape="0">
                    <a:schemeClr val="accent1"/>
                  </a:outerShdw>
                </a:effectLst>
              </a:rPr>
              <a:t>han</a:t>
            </a:r>
            <a:r>
              <a:rPr lang="en-GB" sz="2800" b="1" cap="none" spc="0" dirty="0">
                <a:ln w="12700">
                  <a:solidFill>
                    <a:schemeClr val="accent1"/>
                  </a:solidFill>
                  <a:prstDash val="solid"/>
                </a:ln>
                <a:solidFill>
                  <a:srgbClr val="000066"/>
                </a:solidFill>
                <a:effectLst>
                  <a:outerShdw dist="38100" dir="2640000" algn="bl" rotWithShape="0">
                    <a:schemeClr val="accent1"/>
                  </a:outerShdw>
                </a:effectLst>
              </a:rPr>
              <a:t> </a:t>
            </a:r>
          </a:p>
          <a:p>
            <a:pPr algn="ctr"/>
            <a:r>
              <a:rPr lang="en-GB" sz="2800" b="1" cap="none" spc="0" dirty="0" err="1">
                <a:ln w="12700">
                  <a:solidFill>
                    <a:schemeClr val="accent1"/>
                  </a:solidFill>
                  <a:prstDash val="solid"/>
                </a:ln>
                <a:solidFill>
                  <a:srgbClr val="000066"/>
                </a:solidFill>
                <a:effectLst>
                  <a:outerShdw dist="38100" dir="2640000" algn="bl" rotWithShape="0">
                    <a:schemeClr val="accent1"/>
                  </a:outerShdw>
                </a:effectLst>
              </a:rPr>
              <a:t>encontrado</a:t>
            </a:r>
            <a:endParaRPr lang="en-GB" sz="2800" b="1" cap="none" spc="0" dirty="0">
              <a:ln w="12700">
                <a:solidFill>
                  <a:schemeClr val="accent1"/>
                </a:solidFill>
                <a:prstDash val="solid"/>
              </a:ln>
              <a:solidFill>
                <a:srgbClr val="000066"/>
              </a:solidFill>
              <a:effectLst>
                <a:outerShdw dist="38100" dir="2640000" algn="bl" rotWithShape="0">
                  <a:schemeClr val="accent1"/>
                </a:outerShdw>
              </a:effectLst>
            </a:endParaRPr>
          </a:p>
          <a:p>
            <a:pPr algn="ctr"/>
            <a:r>
              <a:rPr lang="en-GB" sz="2800" b="1" cap="none" spc="0" dirty="0" err="1">
                <a:ln w="12700">
                  <a:solidFill>
                    <a:schemeClr val="accent1"/>
                  </a:solidFill>
                  <a:prstDash val="solid"/>
                </a:ln>
                <a:solidFill>
                  <a:srgbClr val="000066"/>
                </a:solidFill>
                <a:effectLst>
                  <a:outerShdw dist="38100" dir="2640000" algn="bl" rotWithShape="0">
                    <a:schemeClr val="accent1"/>
                  </a:outerShdw>
                </a:effectLst>
              </a:rPr>
              <a:t>vuestros</a:t>
            </a:r>
            <a:r>
              <a:rPr lang="en-GB" sz="2800" b="1" cap="none" spc="0" dirty="0">
                <a:ln w="12700">
                  <a:solidFill>
                    <a:schemeClr val="accent1"/>
                  </a:solidFill>
                  <a:prstDash val="solid"/>
                </a:ln>
                <a:solidFill>
                  <a:srgbClr val="000066"/>
                </a:solidFill>
                <a:effectLst>
                  <a:outerShdw dist="38100" dir="2640000" algn="bl" rotWithShape="0">
                    <a:schemeClr val="accent1"/>
                  </a:outerShdw>
                </a:effectLst>
              </a:rPr>
              <a:t> </a:t>
            </a:r>
            <a:r>
              <a:rPr lang="en-GB" sz="2800" b="1" cap="none" spc="0" dirty="0" err="1">
                <a:ln w="12700">
                  <a:solidFill>
                    <a:schemeClr val="accent1"/>
                  </a:solidFill>
                  <a:prstDash val="solid"/>
                </a:ln>
                <a:solidFill>
                  <a:srgbClr val="000066"/>
                </a:solidFill>
                <a:effectLst>
                  <a:outerShdw dist="38100" dir="2640000" algn="bl" rotWithShape="0">
                    <a:schemeClr val="accent1"/>
                  </a:outerShdw>
                </a:effectLst>
              </a:rPr>
              <a:t>alumnos</a:t>
            </a:r>
            <a:r>
              <a:rPr lang="en-GB" sz="2800" b="1" cap="none" spc="0" dirty="0">
                <a:ln w="12700">
                  <a:solidFill>
                    <a:schemeClr val="accent1"/>
                  </a:solidFill>
                  <a:prstDash val="solid"/>
                </a:ln>
                <a:solidFill>
                  <a:srgbClr val="000066"/>
                </a:solidFill>
                <a:effectLst>
                  <a:outerShdw dist="38100" dir="2640000" algn="bl" rotWithShape="0">
                    <a:schemeClr val="accent1"/>
                  </a:outerShdw>
                </a:effectLst>
              </a:rPr>
              <a:t>?</a:t>
            </a:r>
          </a:p>
        </p:txBody>
      </p:sp>
    </p:spTree>
    <p:extLst>
      <p:ext uri="{BB962C8B-B14F-4D97-AF65-F5344CB8AC3E}">
        <p14:creationId xmlns:p14="http://schemas.microsoft.com/office/powerpoint/2010/main" val="1593287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7" dur="500"/>
                                        <p:tgtEl>
                                          <p:spTgt spid="8">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randombar(horizontal)">
                                      <p:cBhvr>
                                        <p:cTn id="10" dur="500"/>
                                        <p:tgtEl>
                                          <p:spTgt spid="8">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3"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3D9A3-4078-FC43-CF80-BEE3119BED61}"/>
              </a:ext>
            </a:extLst>
          </p:cNvPr>
          <p:cNvSpPr>
            <a:spLocks noGrp="1"/>
          </p:cNvSpPr>
          <p:nvPr>
            <p:ph type="title"/>
          </p:nvPr>
        </p:nvSpPr>
        <p:spPr>
          <a:xfrm>
            <a:off x="796065" y="5972175"/>
            <a:ext cx="10515600" cy="1325563"/>
          </a:xfrm>
        </p:spPr>
        <p:txBody>
          <a:bodyPr>
            <a:normAutofit/>
          </a:bodyPr>
          <a:lstStyle/>
          <a:p>
            <a:r>
              <a:rPr lang="en-GB" sz="1200" dirty="0"/>
              <a:t>https://www.risingstars-uk.com/series/rising-stars-reading-planet/phonics-guide/core-elements-of-phonics</a:t>
            </a:r>
          </a:p>
        </p:txBody>
      </p:sp>
      <p:sp>
        <p:nvSpPr>
          <p:cNvPr id="3" name="Content Placeholder 2">
            <a:extLst>
              <a:ext uri="{FF2B5EF4-FFF2-40B4-BE49-F238E27FC236}">
                <a16:creationId xmlns:a16="http://schemas.microsoft.com/office/drawing/2014/main" id="{37881256-5EA3-B051-BA6F-B25EC2B4C68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5EEE1189-88D6-0411-5E1A-FFDB1E634EAF}"/>
              </a:ext>
            </a:extLst>
          </p:cNvPr>
          <p:cNvPicPr>
            <a:picLocks noChangeAspect="1"/>
          </p:cNvPicPr>
          <p:nvPr/>
        </p:nvPicPr>
        <p:blipFill>
          <a:blip r:embed="rId2"/>
          <a:stretch>
            <a:fillRect/>
          </a:stretch>
        </p:blipFill>
        <p:spPr>
          <a:xfrm>
            <a:off x="901401" y="391999"/>
            <a:ext cx="10431331" cy="5687219"/>
          </a:xfrm>
          <a:prstGeom prst="rect">
            <a:avLst/>
          </a:prstGeom>
        </p:spPr>
      </p:pic>
    </p:spTree>
    <p:extLst>
      <p:ext uri="{BB962C8B-B14F-4D97-AF65-F5344CB8AC3E}">
        <p14:creationId xmlns:p14="http://schemas.microsoft.com/office/powerpoint/2010/main" val="177469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BA3776-06F3-6081-6786-172F15740AEB}"/>
              </a:ext>
            </a:extLst>
          </p:cNvPr>
          <p:cNvPicPr>
            <a:picLocks noChangeAspect="1"/>
          </p:cNvPicPr>
          <p:nvPr/>
        </p:nvPicPr>
        <p:blipFill>
          <a:blip r:embed="rId3"/>
          <a:stretch>
            <a:fillRect/>
          </a:stretch>
        </p:blipFill>
        <p:spPr>
          <a:xfrm>
            <a:off x="864180" y="549360"/>
            <a:ext cx="2113380" cy="603900"/>
          </a:xfrm>
          <a:prstGeom prst="rect">
            <a:avLst/>
          </a:prstGeom>
          <a:noFill/>
          <a:ln>
            <a:noFill/>
          </a:ln>
        </p:spPr>
      </p:pic>
      <p:sp>
        <p:nvSpPr>
          <p:cNvPr id="4" name="Freeform: Shape 3">
            <a:extLst>
              <a:ext uri="{FF2B5EF4-FFF2-40B4-BE49-F238E27FC236}">
                <a16:creationId xmlns:a16="http://schemas.microsoft.com/office/drawing/2014/main" id="{F8AB06C1-4C0E-9BB8-DBD0-64BE64C8DF9D}"/>
              </a:ext>
            </a:extLst>
          </p:cNvPr>
          <p:cNvSpPr/>
          <p:nvPr/>
        </p:nvSpPr>
        <p:spPr>
          <a:xfrm>
            <a:off x="-21240" y="6701400"/>
            <a:ext cx="12288780" cy="181440"/>
          </a:xfrm>
          <a:custGeom>
            <a:avLst/>
            <a:gdLst/>
            <a:ahLst/>
            <a:cxnLst>
              <a:cxn ang="3cd4">
                <a:pos x="hc" y="t"/>
              </a:cxn>
              <a:cxn ang="cd2">
                <a:pos x="l" y="vc"/>
              </a:cxn>
              <a:cxn ang="cd4">
                <a:pos x="hc" y="b"/>
              </a:cxn>
              <a:cxn ang="0">
                <a:pos x="r" y="vc"/>
              </a:cxn>
            </a:cxnLst>
            <a:rect l="l" t="t" r="r" b="b"/>
            <a:pathLst>
              <a:path w="68272" h="1009">
                <a:moveTo>
                  <a:pt x="0" y="0"/>
                </a:moveTo>
                <a:lnTo>
                  <a:pt x="68272" y="0"/>
                </a:lnTo>
                <a:lnTo>
                  <a:pt x="68272" y="1009"/>
                </a:lnTo>
                <a:lnTo>
                  <a:pt x="0" y="1009"/>
                </a:lnTo>
                <a:close/>
              </a:path>
            </a:pathLst>
          </a:custGeom>
          <a:solidFill>
            <a:srgbClr val="3478BE"/>
          </a:solidFill>
          <a:ln>
            <a:noFill/>
            <a:prstDash val="solid"/>
          </a:ln>
          <a:effectLst>
            <a:outerShdw dir="16200000" algn="tl">
              <a:srgbClr val="000000">
                <a:alpha val="0"/>
              </a:srgbClr>
            </a:outerShdw>
          </a:effectLst>
        </p:spPr>
        <p:txBody>
          <a:bodyPr wrap="square" lIns="45000" tIns="22500" rIns="45000" bIns="22500" anchorCtr="0" compatLnSpc="0"/>
          <a:lstStyle/>
          <a:p>
            <a:pPr hangingPunct="0"/>
            <a:endParaRPr lang="gl-ES" sz="900">
              <a:latin typeface="Liberation Sans" pitchFamily="18"/>
              <a:ea typeface="Microsoft YaHei" pitchFamily="2"/>
              <a:cs typeface="Arial" pitchFamily="2"/>
            </a:endParaRPr>
          </a:p>
        </p:txBody>
      </p:sp>
      <p:pic>
        <p:nvPicPr>
          <p:cNvPr id="6" name="Picture 4" descr="Image preview">
            <a:extLst>
              <a:ext uri="{FF2B5EF4-FFF2-40B4-BE49-F238E27FC236}">
                <a16:creationId xmlns:a16="http://schemas.microsoft.com/office/drawing/2014/main" id="{1A574E68-F434-1B0C-F185-75ABD989A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4439" y="549360"/>
            <a:ext cx="2113381" cy="6075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C2B41F0-360C-1736-DDAC-0D444D5F9458}"/>
              </a:ext>
            </a:extLst>
          </p:cNvPr>
          <p:cNvPicPr>
            <a:picLocks noChangeAspect="1"/>
          </p:cNvPicPr>
          <p:nvPr/>
        </p:nvPicPr>
        <p:blipFill>
          <a:blip r:embed="rId5"/>
          <a:stretch>
            <a:fillRect/>
          </a:stretch>
        </p:blipFill>
        <p:spPr>
          <a:xfrm>
            <a:off x="492120" y="1153260"/>
            <a:ext cx="2857500"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2DCE7CBA-05F0-2F24-2636-49FC0874A6C9}"/>
              </a:ext>
            </a:extLst>
          </p:cNvPr>
          <p:cNvSpPr txBox="1"/>
          <p:nvPr/>
        </p:nvSpPr>
        <p:spPr>
          <a:xfrm>
            <a:off x="1166107" y="2841281"/>
            <a:ext cx="6145618" cy="3788858"/>
          </a:xfrm>
          <a:prstGeom prst="rect">
            <a:avLst/>
          </a:prstGeom>
          <a:noFill/>
        </p:spPr>
        <p:txBody>
          <a:bodyPr wrap="square">
            <a:spAutoFit/>
          </a:bodyPr>
          <a:lstStyle/>
          <a:p>
            <a:pPr algn="l">
              <a:lnSpc>
                <a:spcPct val="150000"/>
              </a:lnSpc>
              <a:buFont typeface="Arial" panose="020B0604020202020204" pitchFamily="34" charset="0"/>
              <a:buChar char="•"/>
            </a:pPr>
            <a:r>
              <a:rPr lang="en-GB" sz="1800" b="1" i="0" dirty="0">
                <a:solidFill>
                  <a:srgbClr val="000066"/>
                </a:solidFill>
                <a:effectLst/>
                <a:latin typeface="Google Sans"/>
              </a:rPr>
              <a:t>/f/ as in 'fish',</a:t>
            </a:r>
          </a:p>
          <a:p>
            <a:pPr algn="l">
              <a:lnSpc>
                <a:spcPct val="150000"/>
              </a:lnSpc>
              <a:buFont typeface="Arial" panose="020B0604020202020204" pitchFamily="34" charset="0"/>
              <a:buChar char="•"/>
            </a:pPr>
            <a:r>
              <a:rPr lang="en-GB" sz="1800" b="1" i="0" dirty="0">
                <a:solidFill>
                  <a:srgbClr val="000066"/>
                </a:solidFill>
                <a:effectLst/>
                <a:latin typeface="Google Sans"/>
              </a:rPr>
              <a:t>/l/ as in 'leg',</a:t>
            </a:r>
          </a:p>
          <a:p>
            <a:pPr algn="l">
              <a:lnSpc>
                <a:spcPct val="150000"/>
              </a:lnSpc>
              <a:buFont typeface="Arial" panose="020B0604020202020204" pitchFamily="34" charset="0"/>
              <a:buChar char="•"/>
            </a:pPr>
            <a:r>
              <a:rPr lang="en-GB" sz="1800" b="1" i="0" dirty="0">
                <a:solidFill>
                  <a:srgbClr val="000066"/>
                </a:solidFill>
                <a:effectLst/>
                <a:latin typeface="Google Sans"/>
              </a:rPr>
              <a:t>/m/ as in 'man',</a:t>
            </a:r>
          </a:p>
          <a:p>
            <a:pPr algn="l">
              <a:lnSpc>
                <a:spcPct val="150000"/>
              </a:lnSpc>
              <a:buFont typeface="Arial" panose="020B0604020202020204" pitchFamily="34" charset="0"/>
              <a:buChar char="•"/>
            </a:pPr>
            <a:r>
              <a:rPr lang="en-GB" sz="1800" b="1" i="0" dirty="0">
                <a:solidFill>
                  <a:srgbClr val="000066"/>
                </a:solidFill>
                <a:effectLst/>
                <a:latin typeface="Google Sans"/>
              </a:rPr>
              <a:t>/n/ as in 'nose',</a:t>
            </a:r>
          </a:p>
          <a:p>
            <a:pPr algn="l">
              <a:lnSpc>
                <a:spcPct val="150000"/>
              </a:lnSpc>
              <a:buFont typeface="Arial" panose="020B0604020202020204" pitchFamily="34" charset="0"/>
              <a:buChar char="•"/>
            </a:pPr>
            <a:r>
              <a:rPr lang="en-GB" sz="1800" b="1" i="0" dirty="0">
                <a:solidFill>
                  <a:srgbClr val="000066"/>
                </a:solidFill>
                <a:effectLst/>
                <a:latin typeface="Google Sans"/>
              </a:rPr>
              <a:t>/r/ as in 'rat',</a:t>
            </a:r>
          </a:p>
          <a:p>
            <a:pPr algn="l">
              <a:lnSpc>
                <a:spcPct val="150000"/>
              </a:lnSpc>
              <a:buFont typeface="Arial" panose="020B0604020202020204" pitchFamily="34" charset="0"/>
              <a:buChar char="•"/>
            </a:pPr>
            <a:r>
              <a:rPr lang="en-GB" sz="1800" b="1" i="0" dirty="0">
                <a:solidFill>
                  <a:srgbClr val="000066"/>
                </a:solidFill>
                <a:effectLst/>
                <a:latin typeface="Google Sans"/>
              </a:rPr>
              <a:t>/s/ as in 'sit',</a:t>
            </a:r>
          </a:p>
          <a:p>
            <a:pPr algn="l">
              <a:lnSpc>
                <a:spcPct val="150000"/>
              </a:lnSpc>
              <a:buFont typeface="Arial" panose="020B0604020202020204" pitchFamily="34" charset="0"/>
              <a:buChar char="•"/>
            </a:pPr>
            <a:r>
              <a:rPr lang="en-GB" sz="1800" b="1" i="0" dirty="0">
                <a:solidFill>
                  <a:srgbClr val="000066"/>
                </a:solidFill>
                <a:effectLst/>
                <a:latin typeface="Google Sans"/>
              </a:rPr>
              <a:t>/v/ as in 'van', and.</a:t>
            </a:r>
          </a:p>
          <a:p>
            <a:pPr algn="l">
              <a:lnSpc>
                <a:spcPct val="150000"/>
              </a:lnSpc>
              <a:buFont typeface="Arial" panose="020B0604020202020204" pitchFamily="34" charset="0"/>
              <a:buChar char="•"/>
            </a:pPr>
            <a:r>
              <a:rPr lang="en-GB" sz="1800" b="1" i="0" dirty="0">
                <a:solidFill>
                  <a:srgbClr val="000066"/>
                </a:solidFill>
                <a:effectLst/>
                <a:latin typeface="Google Sans"/>
              </a:rPr>
              <a:t>/z/ as in 'zip’</a:t>
            </a:r>
            <a:endParaRPr lang="en-GB" b="1" dirty="0">
              <a:solidFill>
                <a:srgbClr val="000066"/>
              </a:solidFill>
              <a:latin typeface="Google Sans"/>
            </a:endParaRPr>
          </a:p>
          <a:p>
            <a:pPr algn="l">
              <a:lnSpc>
                <a:spcPct val="150000"/>
              </a:lnSpc>
              <a:buFont typeface="Arial" panose="020B0604020202020204" pitchFamily="34" charset="0"/>
              <a:buChar char="•"/>
            </a:pPr>
            <a:r>
              <a:rPr lang="en-GB" sz="1800" b="1" i="0" dirty="0">
                <a:solidFill>
                  <a:srgbClr val="000066"/>
                </a:solidFill>
                <a:effectLst/>
                <a:latin typeface="Google Sans"/>
              </a:rPr>
              <a:t>and all vowel sounds</a:t>
            </a:r>
          </a:p>
        </p:txBody>
      </p:sp>
      <p:sp>
        <p:nvSpPr>
          <p:cNvPr id="11" name="Rectangle 10">
            <a:extLst>
              <a:ext uri="{FF2B5EF4-FFF2-40B4-BE49-F238E27FC236}">
                <a16:creationId xmlns:a16="http://schemas.microsoft.com/office/drawing/2014/main" id="{B49A4AFA-5691-3A08-BE49-23AB2AE83E43}"/>
              </a:ext>
            </a:extLst>
          </p:cNvPr>
          <p:cNvSpPr/>
          <p:nvPr/>
        </p:nvSpPr>
        <p:spPr>
          <a:xfrm>
            <a:off x="3460270" y="1396021"/>
            <a:ext cx="5658921" cy="923330"/>
          </a:xfrm>
          <a:prstGeom prst="rect">
            <a:avLst/>
          </a:prstGeom>
          <a:noFill/>
        </p:spPr>
        <p:txBody>
          <a:bodyPr wrap="none" lIns="91440" tIns="45720" rIns="91440" bIns="45720">
            <a:spAutoFit/>
          </a:bodyPr>
          <a:lstStyle/>
          <a:p>
            <a:pPr algn="ctr"/>
            <a:r>
              <a:rPr lang="en-GB" sz="5400" b="1" cap="none" spc="0" dirty="0">
                <a:ln w="12700">
                  <a:solidFill>
                    <a:schemeClr val="accent1"/>
                  </a:solidFill>
                  <a:prstDash val="solid"/>
                </a:ln>
                <a:solidFill>
                  <a:srgbClr val="000066"/>
                </a:solidFill>
                <a:effectLst>
                  <a:outerShdw dist="38100" dir="2640000" algn="bl" rotWithShape="0">
                    <a:schemeClr val="accent1"/>
                  </a:outerShdw>
                </a:effectLst>
              </a:rPr>
              <a:t>Continuous sounds</a:t>
            </a:r>
          </a:p>
        </p:txBody>
      </p:sp>
      <p:sp>
        <p:nvSpPr>
          <p:cNvPr id="3" name="Rectangle 2">
            <a:extLst>
              <a:ext uri="{FF2B5EF4-FFF2-40B4-BE49-F238E27FC236}">
                <a16:creationId xmlns:a16="http://schemas.microsoft.com/office/drawing/2014/main" id="{C71C329B-FCE2-74A3-BC30-2D2D1F6DC508}"/>
              </a:ext>
            </a:extLst>
          </p:cNvPr>
          <p:cNvSpPr/>
          <p:nvPr/>
        </p:nvSpPr>
        <p:spPr>
          <a:xfrm>
            <a:off x="3755128" y="2954234"/>
            <a:ext cx="8229176" cy="954107"/>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GB" sz="2800" b="1" i="0" cap="none" spc="0" dirty="0">
                <a:ln>
                  <a:solidFill>
                    <a:srgbClr val="000066"/>
                  </a:solidFill>
                </a:ln>
                <a:solidFill>
                  <a:schemeClr val="accent3"/>
                </a:solidFill>
                <a:effectLst/>
                <a:latin typeface="open-sans"/>
              </a:rPr>
              <a:t>Continuous sounds are easier to manipulate and hear </a:t>
            </a:r>
          </a:p>
          <a:p>
            <a:pPr algn="ctr"/>
            <a:r>
              <a:rPr lang="en-GB" sz="2800" b="1" i="0" cap="none" spc="0" dirty="0">
                <a:ln>
                  <a:solidFill>
                    <a:srgbClr val="000066"/>
                  </a:solidFill>
                </a:ln>
                <a:solidFill>
                  <a:schemeClr val="accent3"/>
                </a:solidFill>
                <a:effectLst/>
                <a:latin typeface="open-sans"/>
              </a:rPr>
              <a:t>than stop sounds (e.g., /t/, /q/, /p/ /b/)</a:t>
            </a:r>
            <a:endParaRPr lang="en-GB" sz="2800" b="1" cap="none" spc="0" dirty="0">
              <a:ln>
                <a:solidFill>
                  <a:srgbClr val="000066"/>
                </a:solidFill>
              </a:ln>
              <a:solidFill>
                <a:schemeClr val="accent3"/>
              </a:solidFill>
              <a:effectLst/>
            </a:endParaRPr>
          </a:p>
        </p:txBody>
      </p:sp>
      <p:pic>
        <p:nvPicPr>
          <p:cNvPr id="7" name="Picture 6">
            <a:extLst>
              <a:ext uri="{FF2B5EF4-FFF2-40B4-BE49-F238E27FC236}">
                <a16:creationId xmlns:a16="http://schemas.microsoft.com/office/drawing/2014/main" id="{27033038-9BC0-3106-0F15-8A9850FA876E}"/>
              </a:ext>
            </a:extLst>
          </p:cNvPr>
          <p:cNvPicPr>
            <a:picLocks noChangeAspect="1"/>
          </p:cNvPicPr>
          <p:nvPr/>
        </p:nvPicPr>
        <p:blipFill>
          <a:blip r:embed="rId6"/>
          <a:stretch>
            <a:fillRect/>
          </a:stretch>
        </p:blipFill>
        <p:spPr>
          <a:xfrm>
            <a:off x="5504259" y="4059509"/>
            <a:ext cx="3614932" cy="24099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7763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1000"/>
                                        <p:tgtEl>
                                          <p:spTgt spid="8">
                                            <p:txEl>
                                              <p:pRg st="1" end="1"/>
                                            </p:txEl>
                                          </p:spTgt>
                                        </p:tgtEl>
                                      </p:cBhvr>
                                    </p:animEffect>
                                    <p:anim calcmode="lin" valueType="num">
                                      <p:cBhvr>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1000"/>
                                        <p:tgtEl>
                                          <p:spTgt spid="8">
                                            <p:txEl>
                                              <p:pRg st="2" end="2"/>
                                            </p:txEl>
                                          </p:spTgt>
                                        </p:tgtEl>
                                      </p:cBhvr>
                                    </p:animEffect>
                                    <p:anim calcmode="lin" valueType="num">
                                      <p:cBhvr>
                                        <p:cTn id="18"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1000"/>
                                        <p:tgtEl>
                                          <p:spTgt spid="8">
                                            <p:txEl>
                                              <p:pRg st="3" end="3"/>
                                            </p:txEl>
                                          </p:spTgt>
                                        </p:tgtEl>
                                      </p:cBhvr>
                                    </p:animEffect>
                                    <p:anim calcmode="lin" valueType="num">
                                      <p:cBhvr>
                                        <p:cTn id="23"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1000"/>
                                        <p:tgtEl>
                                          <p:spTgt spid="8">
                                            <p:txEl>
                                              <p:pRg st="4" end="4"/>
                                            </p:txEl>
                                          </p:spTgt>
                                        </p:tgtEl>
                                      </p:cBhvr>
                                    </p:animEffect>
                                    <p:anim calcmode="lin" valueType="num">
                                      <p:cBhvr>
                                        <p:cTn id="28"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1000"/>
                                        <p:tgtEl>
                                          <p:spTgt spid="8">
                                            <p:txEl>
                                              <p:pRg st="5" end="5"/>
                                            </p:txEl>
                                          </p:spTgt>
                                        </p:tgtEl>
                                      </p:cBhvr>
                                    </p:animEffect>
                                    <p:anim calcmode="lin" valueType="num">
                                      <p:cBhvr>
                                        <p:cTn id="33"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8">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1000"/>
                                        <p:tgtEl>
                                          <p:spTgt spid="8">
                                            <p:txEl>
                                              <p:pRg st="7" end="7"/>
                                            </p:txEl>
                                          </p:spTgt>
                                        </p:tgtEl>
                                      </p:cBhvr>
                                    </p:animEffect>
                                    <p:anim calcmode="lin" valueType="num">
                                      <p:cBhvr>
                                        <p:cTn id="4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Effect transition="in" filter="fade">
                                      <p:cBhvr>
                                        <p:cTn id="47" dur="1000"/>
                                        <p:tgtEl>
                                          <p:spTgt spid="8">
                                            <p:txEl>
                                              <p:pRg st="8" end="8"/>
                                            </p:txEl>
                                          </p:spTgt>
                                        </p:tgtEl>
                                      </p:cBhvr>
                                    </p:animEffect>
                                    <p:anim calcmode="lin" valueType="num">
                                      <p:cBhvr>
                                        <p:cTn id="48"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barn(inVertical)">
                                      <p:cBhvr>
                                        <p:cTn id="5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1147</TotalTime>
  <Words>1616</Words>
  <Application>Microsoft Office PowerPoint</Application>
  <PresentationFormat>Widescreen</PresentationFormat>
  <Paragraphs>231</Paragraphs>
  <Slides>24</Slides>
  <Notes>23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Calibri Light</vt:lpstr>
      <vt:lpstr>Google Sans</vt:lpstr>
      <vt:lpstr>Liberation Sans</vt:lpstr>
      <vt:lpstr>open-sans</vt:lpstr>
      <vt:lpstr>Wingdings</vt:lpstr>
      <vt:lpstr>XuntaSans-Bold</vt:lpstr>
      <vt:lpstr>XuntaSans-Regular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https://www.risingstars-uk.com/series/rising-stars-reading-planet/phonics-guide/core-elements-of-phonics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Rasikova, Silvie (Spain)</dc:creator>
  <cp:lastModifiedBy>Rasikova, Silvie (Spain)</cp:lastModifiedBy>
  <cp:revision>25</cp:revision>
  <dcterms:created xsi:type="dcterms:W3CDTF">2024-04-29T15:53:27Z</dcterms:created>
  <dcterms:modified xsi:type="dcterms:W3CDTF">2024-05-08T13:37:04Z</dcterms:modified>
</cp:coreProperties>
</file>