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58" r:id="rId4"/>
    <p:sldId id="289" r:id="rId5"/>
    <p:sldId id="259" r:id="rId6"/>
    <p:sldId id="260" r:id="rId7"/>
    <p:sldId id="262" r:id="rId8"/>
    <p:sldId id="261" r:id="rId9"/>
    <p:sldId id="263" r:id="rId10"/>
    <p:sldId id="290" r:id="rId11"/>
    <p:sldId id="264" r:id="rId12"/>
    <p:sldId id="294" r:id="rId13"/>
    <p:sldId id="291" r:id="rId14"/>
    <p:sldId id="266" r:id="rId15"/>
    <p:sldId id="298" r:id="rId16"/>
    <p:sldId id="267" r:id="rId17"/>
    <p:sldId id="301" r:id="rId18"/>
    <p:sldId id="268" r:id="rId19"/>
    <p:sldId id="302" r:id="rId20"/>
    <p:sldId id="306" r:id="rId21"/>
    <p:sldId id="271" r:id="rId22"/>
    <p:sldId id="307" r:id="rId23"/>
    <p:sldId id="308" r:id="rId24"/>
    <p:sldId id="275" r:id="rId25"/>
    <p:sldId id="309" r:id="rId26"/>
    <p:sldId id="310" r:id="rId27"/>
    <p:sldId id="311" r:id="rId28"/>
    <p:sldId id="312" r:id="rId29"/>
    <p:sldId id="313" r:id="rId30"/>
    <p:sldId id="314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286" r:id="rId49"/>
    <p:sldId id="287" r:id="rId50"/>
    <p:sldId id="288" r:id="rId51"/>
    <p:sldId id="297" r:id="rId5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00"/>
    <a:srgbClr val="FF9933"/>
    <a:srgbClr val="3366FF"/>
    <a:srgbClr val="CC00FF"/>
    <a:srgbClr val="FFCCFF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E9F00BE8-F809-4E78-9566-024FD43FD1C1}" type="datetimeFigureOut">
              <a:rPr lang="es-ES"/>
              <a:pPr>
                <a:defRPr/>
              </a:pPr>
              <a:t>19/05/2010</a:t>
            </a:fld>
            <a:endParaRPr lang="es-E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1405C6F5-D10E-419E-A314-66A36FD825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0116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0ABF77AF-7D35-4DDC-973A-97BCA4D0F803}" type="datetimeFigureOut">
              <a:rPr lang="es-ES"/>
              <a:pPr>
                <a:defRPr/>
              </a:pPr>
              <a:t>19/05/2010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9764EC9C-4D74-4E5D-9A4F-2CD677647F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28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397D2B-1494-4637-946E-AAF2A0526ECE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D42FCE-E7F5-4A0A-9EC2-7D53C9289E24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10532-7F53-47C4-8DC2-4FA36727FC05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EB4941-76C2-4465-80C2-67F09014DD2E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6FC74A-4783-481B-8088-EEC51161F45A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B786E-D8AB-4950-92FE-32D430C50753}" type="datetime1">
              <a:rPr lang="es-ES"/>
              <a:pPr>
                <a:defRPr/>
              </a:pPr>
              <a:t>19/05/2010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E6844-86CF-4192-B3CD-EAB29461CD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37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3C46-98F0-4F7D-887D-7F57F6D29D97}" type="datetime1">
              <a:rPr lang="es-ES"/>
              <a:pPr>
                <a:defRPr/>
              </a:pPr>
              <a:t>19/05/2010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795B9-8FBA-454F-891F-62EA0B0450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47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747A6-C514-448D-8879-2F481C507A83}" type="datetime1">
              <a:rPr lang="es-ES"/>
              <a:pPr>
                <a:defRPr/>
              </a:pPr>
              <a:t>19/05/2010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EF7B-1C38-47E0-9A86-D05FE697A6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56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4DBE7-B340-4E3A-AAB2-9DADA6F69416}" type="datetime1">
              <a:rPr lang="es-ES"/>
              <a:pPr>
                <a:defRPr/>
              </a:pPr>
              <a:t>19/05/2010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DD567-0281-4642-920A-EEEDCE2800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74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4A801-D3D4-4ACA-8FD2-402DB9376A2A}" type="datetime1">
              <a:rPr lang="es-ES"/>
              <a:pPr>
                <a:defRPr/>
              </a:pPr>
              <a:t>19/05/2010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E3DE-75C1-469F-B781-78336A4933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87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1723-71DE-49B8-A685-3C4263E4CCBA}" type="datetime1">
              <a:rPr lang="es-ES"/>
              <a:pPr>
                <a:defRPr/>
              </a:pPr>
              <a:t>19/05/2010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2ABB-0C34-47D1-83E9-3036208EB8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4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8E406-C1BF-4324-B5A0-AE4A6C833BD9}" type="datetime1">
              <a:rPr lang="es-ES"/>
              <a:pPr>
                <a:defRPr/>
              </a:pPr>
              <a:t>19/05/2010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64CA7-353C-440E-9FFE-207A0EA9AA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62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AA68A-B73E-4701-9D7D-07E57AFF328D}" type="datetime1">
              <a:rPr lang="es-ES"/>
              <a:pPr>
                <a:defRPr/>
              </a:pPr>
              <a:t>19/05/2010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A13CF-64B7-44E9-8593-42006DA299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54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62395-A789-40AC-9B1C-833F78828B59}" type="datetime1">
              <a:rPr lang="es-ES"/>
              <a:pPr>
                <a:defRPr/>
              </a:pPr>
              <a:t>19/05/2010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DFBB-310B-4D5A-8B42-F68859C3E8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21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78B35-6086-4D84-8699-8A543026DB44}" type="datetime1">
              <a:rPr lang="es-ES"/>
              <a:pPr>
                <a:defRPr/>
              </a:pPr>
              <a:t>19/05/2010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E04C-4B9A-4750-8C0E-204872B41D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18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4DD0-CA86-40DD-8ABE-8F954AE984DA}" type="datetime1">
              <a:rPr lang="es-ES"/>
              <a:pPr>
                <a:defRPr/>
              </a:pPr>
              <a:t>19/05/2010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9230B-1BF6-422D-A203-A104C4434D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48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86ADB7-49F4-4B17-8CBC-8E3B1BEBA02E}" type="datetime1">
              <a:rPr lang="es-ES"/>
              <a:pPr>
                <a:defRPr/>
              </a:pPr>
              <a:t>19/05/2010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838922-D394-4271-9E8D-56A6653146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://juancarlosruizblog.files.wordpress.com/2008/04/logo14.jpg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1484313"/>
            <a:ext cx="1143000" cy="537368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/>
          </a:p>
        </p:txBody>
      </p:sp>
      <p:pic>
        <p:nvPicPr>
          <p:cNvPr id="2052" name="7 Imagen" descr="Gozzoli-LProcession-BR8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71500"/>
            <a:ext cx="6427787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628775"/>
            <a:ext cx="1143000" cy="704850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José Ángel Castaño Gracia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A92F9-5F51-461C-8F5A-22D62ABB5D9D}" type="slidenum">
              <a:rPr lang="es-ES"/>
              <a:pPr>
                <a:defRPr/>
              </a:pPr>
              <a:t>1</a:t>
            </a:fld>
            <a:endParaRPr lang="es-ES"/>
          </a:p>
        </p:txBody>
      </p:sp>
      <p:sp>
        <p:nvSpPr>
          <p:cNvPr id="2" name="16 Rectángulo"/>
          <p:cNvSpPr/>
          <p:nvPr/>
        </p:nvSpPr>
        <p:spPr>
          <a:xfrm>
            <a:off x="8001000" y="2060575"/>
            <a:ext cx="1143000" cy="704850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500313" y="5786438"/>
            <a:ext cx="6119812" cy="863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s-ES" sz="4000" dirty="0">
                <a:solidFill>
                  <a:schemeClr val="hlink"/>
                </a:solidFill>
              </a:rPr>
              <a:t>EL PODER POLÍTICO</a:t>
            </a:r>
          </a:p>
        </p:txBody>
      </p:sp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357188" y="6000750"/>
            <a:ext cx="19716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s-ES_tradnl" sz="3600" b="0">
                <a:solidFill>
                  <a:schemeClr val="hlink"/>
                </a:solidFill>
              </a:rPr>
              <a:t>Tema 6</a:t>
            </a:r>
            <a:endParaRPr lang="es-ES" sz="3600" b="0">
              <a:solidFill>
                <a:schemeClr val="hlink"/>
              </a:solidFill>
            </a:endParaRPr>
          </a:p>
        </p:txBody>
      </p:sp>
      <p:pic>
        <p:nvPicPr>
          <p:cNvPr id="2058" name="Picture 2" descr="C:\Users\jacgmur\Documents\My Dropbox\Public\diegotortos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72330" y="3000372"/>
            <a:ext cx="1858962" cy="1871663"/>
          </a:xfrm>
          <a:prstGeom prst="rect">
            <a:avLst/>
          </a:prstGeom>
          <a:solidFill>
            <a:srgbClr val="CCFFFF">
              <a:alpha val="49019"/>
            </a:srgbClr>
          </a:solidFill>
          <a:ln w="9525">
            <a:noFill/>
            <a:prstDash val="sysDot"/>
            <a:miter lim="800000"/>
            <a:headEnd/>
            <a:tailEnd/>
          </a:ln>
        </p:spPr>
      </p:pic>
      <p:sp>
        <p:nvSpPr>
          <p:cNvPr id="3" name="11 CuadroTexto"/>
          <p:cNvSpPr txBox="1">
            <a:spLocks noChangeArrowheads="1"/>
          </p:cNvSpPr>
          <p:nvPr/>
        </p:nvSpPr>
        <p:spPr bwMode="auto">
          <a:xfrm>
            <a:off x="1428750" y="0"/>
            <a:ext cx="4325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600">
                <a:latin typeface="Calibri" pitchFamily="34" charset="0"/>
              </a:rPr>
              <a:t>Filosofía y Ciudadanía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EL ESTADO</a:t>
            </a:r>
          </a:p>
        </p:txBody>
      </p:sp>
      <p:pic>
        <p:nvPicPr>
          <p:cNvPr id="11268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8101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José Ángel Castaño Gracia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  <p:sp>
        <p:nvSpPr>
          <p:cNvPr id="11270" name="23 CuadroTexto"/>
          <p:cNvSpPr txBox="1">
            <a:spLocks noChangeArrowheads="1"/>
          </p:cNvSpPr>
          <p:nvPr/>
        </p:nvSpPr>
        <p:spPr bwMode="auto">
          <a:xfrm>
            <a:off x="1547813" y="0"/>
            <a:ext cx="489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LEGITIMIDAD Y DOMINACIÓN II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E252B-0373-4309-8BBA-C9F6C1505BF1}" type="slidenum">
              <a:rPr lang="es-ES"/>
              <a:pPr>
                <a:defRPr/>
              </a:pPr>
              <a:t>10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42910" y="1000108"/>
            <a:ext cx="3143272" cy="13234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charset="0"/>
              </a:rPr>
              <a:t>Este poder tiene que ser aceptado por toda la sociedad y previamente reconocido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071934" y="1000108"/>
            <a:ext cx="3357586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charset="0"/>
              </a:rPr>
              <a:t>La aceptación de este derecho por parte de los demás se denomina “LEGITIMACIÓN”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071934" y="2571744"/>
            <a:ext cx="3429024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charset="0"/>
              </a:rPr>
              <a:t>De acuerdo con Max Weber, podemos diferenciar tres tipos de dominación:</a:t>
            </a:r>
          </a:p>
        </p:txBody>
      </p:sp>
      <p:pic>
        <p:nvPicPr>
          <p:cNvPr id="11281" name="Picture 2" descr="http://www.urbanhonking.com/usingglobalmedia/leviath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214688"/>
            <a:ext cx="370205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4429124" y="4214818"/>
            <a:ext cx="2571768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 CARISMÁTICA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4429124" y="4786322"/>
            <a:ext cx="2571768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bg2">
                    <a:lumMod val="90000"/>
                  </a:schemeClr>
                </a:solidFill>
                <a:latin typeface="Arial" charset="0"/>
              </a:rPr>
              <a:t> TRADICIONAL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4429124" y="5275376"/>
            <a:ext cx="2571768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</a:rPr>
              <a:t> RACIONAL-LEGAL</a:t>
            </a:r>
          </a:p>
        </p:txBody>
      </p:sp>
      <p:sp>
        <p:nvSpPr>
          <p:cNvPr id="2" name="16 Rectángulo"/>
          <p:cNvSpPr/>
          <p:nvPr/>
        </p:nvSpPr>
        <p:spPr>
          <a:xfrm>
            <a:off x="8001000" y="1916113"/>
            <a:ext cx="1143000" cy="704850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EL ESTADO</a:t>
            </a:r>
          </a:p>
        </p:txBody>
      </p:sp>
      <p:pic>
        <p:nvPicPr>
          <p:cNvPr id="12292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8101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José Ángel Castaño Gracia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  <p:sp>
        <p:nvSpPr>
          <p:cNvPr id="12294" name="23 CuadroTexto"/>
          <p:cNvSpPr txBox="1">
            <a:spLocks noChangeArrowheads="1"/>
          </p:cNvSpPr>
          <p:nvPr/>
        </p:nvSpPr>
        <p:spPr bwMode="auto">
          <a:xfrm>
            <a:off x="1547813" y="0"/>
            <a:ext cx="4992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LEGITIMIDAD Y DOMINACIÓN III</a:t>
            </a:r>
          </a:p>
        </p:txBody>
      </p:sp>
      <p:graphicFrame>
        <p:nvGraphicFramePr>
          <p:cNvPr id="10" name="Group 97"/>
          <p:cNvGraphicFramePr>
            <a:graphicFrameLocks/>
          </p:cNvGraphicFramePr>
          <p:nvPr/>
        </p:nvGraphicFramePr>
        <p:xfrm>
          <a:off x="357188" y="549275"/>
          <a:ext cx="7358061" cy="5964238"/>
        </p:xfrm>
        <a:graphic>
          <a:graphicData uri="http://schemas.openxmlformats.org/drawingml/2006/table">
            <a:tbl>
              <a:tblPr/>
              <a:tblGrid>
                <a:gridCol w="2452687"/>
                <a:gridCol w="2452687"/>
                <a:gridCol w="2452687"/>
              </a:tblGrid>
              <a:tr h="914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Tipos de dominación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Clases de legitimidad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Formas de organización administrativa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476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</a:rPr>
                        <a:t>CARISMÁTICA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Características y  cualidades personales del líder o jefe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Poca estructura e inestable, sostenida por seguidores o partidarios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8362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TRADICIONAL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 garantía del poder se encuentra en las costumbres y en la tradición 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Personas dependientes o remuneradas por el legislador, con cierta independencia y autonomía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658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RACIONAL-LEGAL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 poder se justifica mediante procedimientos legales que especifican cómo puede ser instituido 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Burocracia como un sistema en el que la autoridad formal se encuentra en la cúspide de la organización jerárquica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B111E-5EA4-4968-85AC-85416BCDD256}" type="slidenum">
              <a:rPr lang="es-ES"/>
              <a:pPr>
                <a:defRPr/>
              </a:pPr>
              <a:t>11</a:t>
            </a:fld>
            <a:endParaRPr lang="es-ES"/>
          </a:p>
        </p:txBody>
      </p:sp>
      <p:sp>
        <p:nvSpPr>
          <p:cNvPr id="2" name="16 Rectángulo"/>
          <p:cNvSpPr/>
          <p:nvPr/>
        </p:nvSpPr>
        <p:spPr>
          <a:xfrm>
            <a:off x="8001000" y="1916113"/>
            <a:ext cx="1143000" cy="704850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es-ES" sz="2800">
                <a:solidFill>
                  <a:srgbClr val="FFFFFF"/>
                </a:solidFill>
              </a:rPr>
              <a:t>PODER Y LEGITIMACIÓN</a:t>
            </a:r>
          </a:p>
        </p:txBody>
      </p:sp>
      <p:pic>
        <p:nvPicPr>
          <p:cNvPr id="13316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José Ángel Castaño Gracia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  <p:sp>
        <p:nvSpPr>
          <p:cNvPr id="13318" name="23 CuadroTexto"/>
          <p:cNvSpPr txBox="1">
            <a:spLocks noChangeArrowheads="1"/>
          </p:cNvSpPr>
          <p:nvPr/>
        </p:nvSpPr>
        <p:spPr bwMode="auto">
          <a:xfrm>
            <a:off x="1984375" y="0"/>
            <a:ext cx="4821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EL PODER Y SU LEGITIMACIÓN I</a:t>
            </a:r>
          </a:p>
        </p:txBody>
      </p:sp>
      <p:sp>
        <p:nvSpPr>
          <p:cNvPr id="11" name="10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D033C0C-0ECD-4185-B3AD-646FBB0DD16B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6590" name="Text Box 30"/>
          <p:cNvSpPr txBox="1">
            <a:spLocks noChangeArrowheads="1"/>
          </p:cNvSpPr>
          <p:nvPr/>
        </p:nvSpPr>
        <p:spPr bwMode="auto">
          <a:xfrm>
            <a:off x="827088" y="1268413"/>
            <a:ext cx="6553200" cy="547687"/>
          </a:xfrm>
          <a:prstGeom prst="rect">
            <a:avLst/>
          </a:prstGeom>
          <a:noFill/>
          <a:ln w="2857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800">
                <a:solidFill>
                  <a:srgbClr val="6600CC"/>
                </a:solidFill>
              </a:rPr>
              <a:t>El hombre es un </a:t>
            </a:r>
            <a:r>
              <a:rPr lang="es-ES" sz="2800" i="1" u="sng">
                <a:solidFill>
                  <a:srgbClr val="6600CC"/>
                </a:solidFill>
              </a:rPr>
              <a:t>animal político</a:t>
            </a:r>
            <a:endParaRPr lang="es-ES" sz="2800" u="sng">
              <a:solidFill>
                <a:srgbClr val="6600CC"/>
              </a:solidFill>
            </a:endParaRPr>
          </a:p>
        </p:txBody>
      </p:sp>
      <p:sp>
        <p:nvSpPr>
          <p:cNvPr id="66591" name="Text Box 31"/>
          <p:cNvSpPr txBox="1">
            <a:spLocks noChangeArrowheads="1"/>
          </p:cNvSpPr>
          <p:nvPr/>
        </p:nvSpPr>
        <p:spPr bwMode="auto">
          <a:xfrm>
            <a:off x="4356100" y="2060575"/>
            <a:ext cx="3240088" cy="19177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400">
                <a:solidFill>
                  <a:schemeClr val="bg1"/>
                </a:solidFill>
              </a:rPr>
              <a:t>El hombre es un ser lleno de carencias que sólo la sociedad puede cubrir</a:t>
            </a:r>
          </a:p>
        </p:txBody>
      </p:sp>
      <p:sp>
        <p:nvSpPr>
          <p:cNvPr id="66592" name="Text Box 32"/>
          <p:cNvSpPr txBox="1">
            <a:spLocks noChangeArrowheads="1"/>
          </p:cNvSpPr>
          <p:nvPr/>
        </p:nvSpPr>
        <p:spPr bwMode="auto">
          <a:xfrm>
            <a:off x="539750" y="2060575"/>
            <a:ext cx="3240088" cy="19177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400">
                <a:solidFill>
                  <a:schemeClr val="bg1"/>
                </a:solidFill>
              </a:rPr>
              <a:t>La pertenencia a la </a:t>
            </a:r>
            <a:r>
              <a:rPr lang="es-ES" sz="2400" i="1">
                <a:solidFill>
                  <a:schemeClr val="bg1"/>
                </a:solidFill>
              </a:rPr>
              <a:t>polis</a:t>
            </a:r>
            <a:r>
              <a:rPr lang="es-ES" sz="2400">
                <a:solidFill>
                  <a:schemeClr val="bg1"/>
                </a:solidFill>
              </a:rPr>
              <a:t> es una característica esencial del ser humano</a:t>
            </a:r>
          </a:p>
        </p:txBody>
      </p:sp>
      <p:sp>
        <p:nvSpPr>
          <p:cNvPr id="66593" name="Text Box 33"/>
          <p:cNvSpPr txBox="1">
            <a:spLocks noChangeArrowheads="1"/>
          </p:cNvSpPr>
          <p:nvPr/>
        </p:nvSpPr>
        <p:spPr bwMode="auto">
          <a:xfrm>
            <a:off x="395288" y="5084763"/>
            <a:ext cx="7272337" cy="485775"/>
          </a:xfrm>
          <a:prstGeom prst="rect">
            <a:avLst/>
          </a:prstGeom>
          <a:noFill/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2400">
                <a:solidFill>
                  <a:srgbClr val="6600CC"/>
                </a:solidFill>
              </a:rPr>
              <a:t>El ser humano es </a:t>
            </a:r>
            <a:r>
              <a:rPr lang="es-ES" sz="2400" u="sng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social por naturaleza</a:t>
            </a:r>
          </a:p>
        </p:txBody>
      </p:sp>
      <p:sp>
        <p:nvSpPr>
          <p:cNvPr id="66594" name="Text Box 34"/>
          <p:cNvSpPr txBox="1">
            <a:spLocks noChangeArrowheads="1"/>
          </p:cNvSpPr>
          <p:nvPr/>
        </p:nvSpPr>
        <p:spPr bwMode="auto">
          <a:xfrm>
            <a:off x="539750" y="4148138"/>
            <a:ext cx="3887788" cy="711200"/>
          </a:xfrm>
          <a:prstGeom prst="rect">
            <a:avLst/>
          </a:prstGeom>
          <a:solidFill>
            <a:srgbClr val="6600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s-ES" sz="2000">
                <a:solidFill>
                  <a:schemeClr val="bg1"/>
                </a:solidFill>
              </a:rPr>
              <a:t> Sólo el hombre es capaz de vivir en sociedad</a:t>
            </a:r>
          </a:p>
        </p:txBody>
      </p:sp>
      <p:sp>
        <p:nvSpPr>
          <p:cNvPr id="66595" name="Text Box 35"/>
          <p:cNvSpPr txBox="1">
            <a:spLocks noChangeArrowheads="1"/>
          </p:cNvSpPr>
          <p:nvPr/>
        </p:nvSpPr>
        <p:spPr bwMode="auto">
          <a:xfrm>
            <a:off x="5508625" y="4051300"/>
            <a:ext cx="21336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s-ES" sz="2400">
                <a:solidFill>
                  <a:srgbClr val="6600CC"/>
                </a:solidFill>
              </a:rPr>
              <a:t> Ética</a:t>
            </a:r>
          </a:p>
        </p:txBody>
      </p:sp>
      <p:sp>
        <p:nvSpPr>
          <p:cNvPr id="66596" name="Text Box 36"/>
          <p:cNvSpPr txBox="1">
            <a:spLocks noChangeArrowheads="1"/>
          </p:cNvSpPr>
          <p:nvPr/>
        </p:nvSpPr>
        <p:spPr bwMode="auto">
          <a:xfrm>
            <a:off x="5508625" y="4508500"/>
            <a:ext cx="2133600" cy="466725"/>
          </a:xfrm>
          <a:prstGeom prst="rect">
            <a:avLst/>
          </a:prstGeom>
          <a:solidFill>
            <a:srgbClr val="FFCC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s-ES" sz="2400">
                <a:solidFill>
                  <a:srgbClr val="6600CC"/>
                </a:solidFill>
              </a:rPr>
              <a:t> Lenguaje</a:t>
            </a:r>
          </a:p>
        </p:txBody>
      </p:sp>
      <p:sp>
        <p:nvSpPr>
          <p:cNvPr id="66597" name="Text Box 37"/>
          <p:cNvSpPr txBox="1">
            <a:spLocks noChangeArrowheads="1"/>
          </p:cNvSpPr>
          <p:nvPr/>
        </p:nvSpPr>
        <p:spPr bwMode="auto">
          <a:xfrm>
            <a:off x="4427538" y="4148138"/>
            <a:ext cx="10080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1600">
                <a:solidFill>
                  <a:srgbClr val="6600CC"/>
                </a:solidFill>
              </a:rPr>
              <a:t>porque tiene</a:t>
            </a:r>
          </a:p>
        </p:txBody>
      </p:sp>
      <p:sp>
        <p:nvSpPr>
          <p:cNvPr id="66598" name="Text Box 38"/>
          <p:cNvSpPr txBox="1">
            <a:spLocks noChangeArrowheads="1"/>
          </p:cNvSpPr>
          <p:nvPr/>
        </p:nvSpPr>
        <p:spPr bwMode="auto">
          <a:xfrm>
            <a:off x="1116013" y="5732463"/>
            <a:ext cx="1511300" cy="45402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000">
                <a:solidFill>
                  <a:schemeClr val="tx2"/>
                </a:solidFill>
              </a:rPr>
              <a:t>PLATÓN</a:t>
            </a:r>
          </a:p>
        </p:txBody>
      </p:sp>
      <p:sp>
        <p:nvSpPr>
          <p:cNvPr id="66599" name="Text Box 39"/>
          <p:cNvSpPr txBox="1">
            <a:spLocks noChangeArrowheads="1"/>
          </p:cNvSpPr>
          <p:nvPr/>
        </p:nvSpPr>
        <p:spPr bwMode="auto">
          <a:xfrm>
            <a:off x="4643438" y="5732463"/>
            <a:ext cx="2414587" cy="45402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000">
                <a:solidFill>
                  <a:schemeClr val="folHlink"/>
                </a:solidFill>
              </a:rPr>
              <a:t>ARISTÓTELES</a:t>
            </a:r>
          </a:p>
        </p:txBody>
      </p:sp>
      <p:sp>
        <p:nvSpPr>
          <p:cNvPr id="66602" name="Text Box 42"/>
          <p:cNvSpPr txBox="1">
            <a:spLocks noChangeArrowheads="1"/>
          </p:cNvSpPr>
          <p:nvPr/>
        </p:nvSpPr>
        <p:spPr bwMode="auto">
          <a:xfrm>
            <a:off x="827088" y="620713"/>
            <a:ext cx="6553200" cy="519112"/>
          </a:xfrm>
          <a:prstGeom prst="rect">
            <a:avLst/>
          </a:prstGeom>
          <a:solidFill>
            <a:srgbClr val="FE8D8A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s-ES" sz="2800">
                <a:solidFill>
                  <a:schemeClr val="bg1"/>
                </a:solidFill>
              </a:rPr>
              <a:t>TEORÍA CLÁSICA: GRECIA</a:t>
            </a:r>
          </a:p>
        </p:txBody>
      </p:sp>
      <p:sp>
        <p:nvSpPr>
          <p:cNvPr id="2" name="16 Rectángulo"/>
          <p:cNvSpPr/>
          <p:nvPr/>
        </p:nvSpPr>
        <p:spPr>
          <a:xfrm>
            <a:off x="8001000" y="1916113"/>
            <a:ext cx="1143000" cy="704850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0" grpId="0" animBg="1"/>
      <p:bldP spid="66590" grpId="1" animBg="1"/>
      <p:bldP spid="66591" grpId="0" animBg="1"/>
      <p:bldP spid="66592" grpId="0" animBg="1"/>
      <p:bldP spid="66593" grpId="0" animBg="1"/>
      <p:bldP spid="66593" grpId="1" animBg="1"/>
      <p:bldP spid="66594" grpId="0" animBg="1"/>
      <p:bldP spid="66595" grpId="0" animBg="1"/>
      <p:bldP spid="66596" grpId="0" animBg="1"/>
      <p:bldP spid="66597" grpId="0"/>
      <p:bldP spid="66598" grpId="0" animBg="1"/>
      <p:bldP spid="66599" grpId="0" animBg="1"/>
      <p:bldP spid="666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es-ES" sz="2800">
                <a:solidFill>
                  <a:srgbClr val="FFFFFF"/>
                </a:solidFill>
              </a:rPr>
              <a:t>PODER Y LEGITIMACIÓN</a:t>
            </a:r>
          </a:p>
        </p:txBody>
      </p:sp>
      <p:pic>
        <p:nvPicPr>
          <p:cNvPr id="14340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8101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José Ángel Castaño Gracia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  <p:sp>
        <p:nvSpPr>
          <p:cNvPr id="14342" name="23 CuadroTexto"/>
          <p:cNvSpPr txBox="1">
            <a:spLocks noChangeArrowheads="1"/>
          </p:cNvSpPr>
          <p:nvPr/>
        </p:nvSpPr>
        <p:spPr bwMode="auto">
          <a:xfrm>
            <a:off x="3276600" y="0"/>
            <a:ext cx="2120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ARISTÓTELES</a:t>
            </a:r>
          </a:p>
        </p:txBody>
      </p:sp>
      <p:sp>
        <p:nvSpPr>
          <p:cNvPr id="11" name="10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93DADF-5363-4964-A370-680D6F46BBF0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62571" name="Group 107"/>
          <p:cNvGraphicFramePr>
            <a:graphicFrameLocks noGrp="1"/>
          </p:cNvGraphicFramePr>
          <p:nvPr/>
        </p:nvGraphicFramePr>
        <p:xfrm>
          <a:off x="179388" y="476250"/>
          <a:ext cx="7632700" cy="5905500"/>
        </p:xfrm>
        <a:graphic>
          <a:graphicData uri="http://schemas.openxmlformats.org/drawingml/2006/table">
            <a:tbl>
              <a:tblPr/>
              <a:tblGrid>
                <a:gridCol w="1852612"/>
                <a:gridCol w="3403600"/>
                <a:gridCol w="2376488"/>
              </a:tblGrid>
              <a:tr h="2187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Número de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gobernantes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Régimen político legítimo: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se gobierna en interés de todos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Régimen político corrupto: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se gobierna en interés de algunos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031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Uno solo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Monarquía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«gobierno de una sola persona»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Tiranía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</a:tr>
              <a:tr h="1343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Un pequeño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grupo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Aristocracia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«gobierno de los mejores, de los más virtuosos»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Oligarquía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1343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Una mayoría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social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Democracia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constitucional «democracia» significa «gobierno del pueblo»)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Demagogia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  <p:sp>
        <p:nvSpPr>
          <p:cNvPr id="2" name="16 Rectángulo"/>
          <p:cNvSpPr/>
          <p:nvPr/>
        </p:nvSpPr>
        <p:spPr>
          <a:xfrm>
            <a:off x="8001000" y="1916113"/>
            <a:ext cx="1143000" cy="704850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es-ES" sz="2800">
                <a:solidFill>
                  <a:srgbClr val="FFFFFF"/>
                </a:solidFill>
              </a:rPr>
              <a:t>PODER Y LEGITIMACIÓN</a:t>
            </a:r>
          </a:p>
        </p:txBody>
      </p:sp>
      <p:pic>
        <p:nvPicPr>
          <p:cNvPr id="15364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44291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José Ángel Castaño Gracia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  <p:sp>
        <p:nvSpPr>
          <p:cNvPr id="15366" name="23 CuadroTexto"/>
          <p:cNvSpPr txBox="1">
            <a:spLocks noChangeArrowheads="1"/>
          </p:cNvSpPr>
          <p:nvPr/>
        </p:nvSpPr>
        <p:spPr bwMode="auto">
          <a:xfrm>
            <a:off x="2114550" y="0"/>
            <a:ext cx="4973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TEORÍAS DEL CONTRATO SOCIAL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6EC51-B05E-4851-A9C9-8214A71439B7}" type="slidenum">
              <a:rPr lang="es-ES"/>
              <a:pPr>
                <a:defRPr/>
              </a:pPr>
              <a:t>14</a:t>
            </a:fld>
            <a:endParaRPr lang="es-ES"/>
          </a:p>
        </p:txBody>
      </p:sp>
      <p:sp>
        <p:nvSpPr>
          <p:cNvPr id="15368" name="Rectangle 11"/>
          <p:cNvSpPr>
            <a:spLocks/>
          </p:cNvSpPr>
          <p:nvPr/>
        </p:nvSpPr>
        <p:spPr bwMode="auto">
          <a:xfrm>
            <a:off x="457200" y="549275"/>
            <a:ext cx="7138988" cy="431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s-ES" sz="2800">
                <a:solidFill>
                  <a:srgbClr val="253526"/>
                </a:solidFill>
              </a:rPr>
              <a:t>FILOSOF</a:t>
            </a:r>
            <a:r>
              <a:rPr lang="es-ES" sz="2800">
                <a:solidFill>
                  <a:srgbClr val="253526"/>
                </a:solidFill>
                <a:latin typeface="Calibri" pitchFamily="34" charset="0"/>
              </a:rPr>
              <a:t>Í</a:t>
            </a:r>
            <a:r>
              <a:rPr lang="es-ES" sz="2800">
                <a:solidFill>
                  <a:srgbClr val="253526"/>
                </a:solidFill>
              </a:rPr>
              <a:t>A MODERNA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133600" y="1143000"/>
            <a:ext cx="4267200" cy="5476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800" i="1">
                <a:solidFill>
                  <a:schemeClr val="accent2"/>
                </a:solidFill>
              </a:rPr>
              <a:t>CONTRACTUALISMO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932363" y="5013325"/>
            <a:ext cx="2693987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400">
                <a:solidFill>
                  <a:schemeClr val="bg1"/>
                </a:solidFill>
              </a:rPr>
              <a:t>ESTADO CIVIL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95288" y="1905000"/>
            <a:ext cx="7200900" cy="10064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000">
                <a:solidFill>
                  <a:schemeClr val="bg1"/>
                </a:solidFill>
              </a:rPr>
              <a:t>Atribuye el origen del Estado a un </a:t>
            </a:r>
            <a:r>
              <a:rPr lang="es-ES" sz="2000" u="sng">
                <a:solidFill>
                  <a:schemeClr val="bg1"/>
                </a:solidFill>
              </a:rPr>
              <a:t>pacto, acuerdo o contrato</a:t>
            </a:r>
            <a:r>
              <a:rPr lang="es-ES" sz="2000">
                <a:solidFill>
                  <a:schemeClr val="bg1"/>
                </a:solidFill>
              </a:rPr>
              <a:t> expreso o tácito entre los miembros de una comunidad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906713" y="46101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chemeClr val="accent1"/>
                </a:solidFill>
              </a:rPr>
              <a:t>Distinguen entre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52400" y="5029200"/>
            <a:ext cx="4541838" cy="457200"/>
          </a:xfrm>
          <a:prstGeom prst="rect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400">
                <a:solidFill>
                  <a:schemeClr val="bg1"/>
                </a:solidFill>
              </a:rPr>
              <a:t>ESTADO DE NATURALEZA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684213" y="3068638"/>
            <a:ext cx="2179637" cy="101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s-ES" sz="2000">
                <a:solidFill>
                  <a:schemeClr val="tx2"/>
                </a:solidFill>
              </a:rPr>
              <a:t>Renuncia a los derechos naturales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4140200" y="3068638"/>
            <a:ext cx="3384550" cy="101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s-ES" sz="2000">
                <a:solidFill>
                  <a:schemeClr val="tx2"/>
                </a:solidFill>
              </a:rPr>
              <a:t> Para constituirse en sujeto de derechos civiles</a:t>
            </a:r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>
            <a:off x="3132138" y="3213100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468313" y="4076700"/>
            <a:ext cx="194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000">
                <a:solidFill>
                  <a:schemeClr val="accent2"/>
                </a:solidFill>
              </a:rPr>
              <a:t>Th. HOBBES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3059113" y="40767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000">
                <a:solidFill>
                  <a:schemeClr val="accent2"/>
                </a:solidFill>
              </a:rPr>
              <a:t>J. LOCKE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5192713" y="40767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000">
                <a:solidFill>
                  <a:schemeClr val="accent2"/>
                </a:solidFill>
              </a:rPr>
              <a:t>J. J. ROUSSEAU</a:t>
            </a:r>
          </a:p>
        </p:txBody>
      </p:sp>
      <p:sp>
        <p:nvSpPr>
          <p:cNvPr id="14359" name="AutoShape 23"/>
          <p:cNvSpPr>
            <a:spLocks/>
          </p:cNvSpPr>
          <p:nvPr/>
        </p:nvSpPr>
        <p:spPr bwMode="auto">
          <a:xfrm rot="5400000">
            <a:off x="3773488" y="914400"/>
            <a:ext cx="228600" cy="7273925"/>
          </a:xfrm>
          <a:prstGeom prst="rightBrace">
            <a:avLst>
              <a:gd name="adj1" fmla="val 26516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250825" y="5661025"/>
            <a:ext cx="36734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chemeClr val="tx2"/>
                </a:solidFill>
              </a:rPr>
              <a:t>Hipotético contexto previo a la celebración del pacto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4140200" y="5661025"/>
            <a:ext cx="3525838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FF9900"/>
                </a:solidFill>
              </a:rPr>
              <a:t>Situación subsiguiente a la celebración del pacto</a:t>
            </a:r>
          </a:p>
        </p:txBody>
      </p:sp>
      <p:sp>
        <p:nvSpPr>
          <p:cNvPr id="2" name="16 Rectángulo"/>
          <p:cNvSpPr/>
          <p:nvPr/>
        </p:nvSpPr>
        <p:spPr>
          <a:xfrm>
            <a:off x="8001000" y="1916113"/>
            <a:ext cx="1143000" cy="704850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  <p:bldP spid="14348" grpId="1" animBg="1"/>
      <p:bldP spid="14349" grpId="0" animBg="1"/>
      <p:bldP spid="14350" grpId="0" animBg="1"/>
      <p:bldP spid="14351" grpId="0"/>
      <p:bldP spid="14352" grpId="0" animBg="1"/>
      <p:bldP spid="14353" grpId="0" animBg="1"/>
      <p:bldP spid="14354" grpId="0" animBg="1"/>
      <p:bldP spid="14355" grpId="0" animBg="1"/>
      <p:bldP spid="14356" grpId="0"/>
      <p:bldP spid="14357" grpId="0"/>
      <p:bldP spid="14358" grpId="0"/>
      <p:bldP spid="14359" grpId="0" animBg="1"/>
      <p:bldP spid="14360" grpId="0" animBg="1"/>
      <p:bldP spid="143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es-ES" sz="2800">
                <a:solidFill>
                  <a:srgbClr val="FFFFFF"/>
                </a:solidFill>
              </a:rPr>
              <a:t>PODER Y LEGINIMACIÓN</a:t>
            </a:r>
          </a:p>
        </p:txBody>
      </p:sp>
      <p:pic>
        <p:nvPicPr>
          <p:cNvPr id="16388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8101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José Ángel Castaño Gracia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  <p:sp>
        <p:nvSpPr>
          <p:cNvPr id="16390" name="23 CuadroTexto"/>
          <p:cNvSpPr txBox="1">
            <a:spLocks noChangeArrowheads="1"/>
          </p:cNvSpPr>
          <p:nvPr/>
        </p:nvSpPr>
        <p:spPr bwMode="auto">
          <a:xfrm>
            <a:off x="1258888" y="0"/>
            <a:ext cx="6300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THOMAS HOBBES (modelo individualista)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47F26B2-42D2-44CB-AD82-97838B183665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16 Rectángulo"/>
          <p:cNvSpPr/>
          <p:nvPr/>
        </p:nvSpPr>
        <p:spPr>
          <a:xfrm>
            <a:off x="8001000" y="1916113"/>
            <a:ext cx="1143000" cy="704850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39750" y="620713"/>
            <a:ext cx="3240088" cy="730250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000">
                <a:solidFill>
                  <a:srgbClr val="800080"/>
                </a:solidFill>
              </a:rPr>
              <a:t>El hombre es un lobo para el hombre</a:t>
            </a:r>
            <a:endParaRPr lang="es-ES" sz="2000" u="sng">
              <a:solidFill>
                <a:srgbClr val="800080"/>
              </a:solidFill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755650" y="1412875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000" b="0" i="1">
                <a:solidFill>
                  <a:srgbClr val="800080"/>
                </a:solidFill>
              </a:rPr>
              <a:t>Homo homini lupus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851275" y="549275"/>
            <a:ext cx="3673475" cy="822325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s-ES" sz="2400">
                <a:solidFill>
                  <a:schemeClr val="bg1"/>
                </a:solidFill>
              </a:rPr>
              <a:t>ESTADO DE NATURALEZA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539750" y="1844675"/>
            <a:ext cx="3744913" cy="366713"/>
          </a:xfrm>
          <a:prstGeom prst="rect">
            <a:avLst/>
          </a:prstGeom>
          <a:solidFill>
            <a:srgbClr val="D600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s-ES">
                <a:solidFill>
                  <a:schemeClr val="bg1"/>
                </a:solidFill>
              </a:rPr>
              <a:t> Naturaleza individualista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4643438" y="1557338"/>
            <a:ext cx="2736850" cy="64135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s-ES">
                <a:solidFill>
                  <a:srgbClr val="6600CC"/>
                </a:solidFill>
              </a:rPr>
              <a:t> Estado de guerra todos contra todos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611188" y="2205038"/>
            <a:ext cx="6913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s-ES" sz="1600" i="1">
                <a:solidFill>
                  <a:srgbClr val="800080"/>
                </a:solidFill>
              </a:rPr>
              <a:t>“Vida solitaria, pobre, embrutecedora, sucia y corta”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395288" y="5516563"/>
            <a:ext cx="3243262" cy="822325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s-ES" sz="2400">
                <a:solidFill>
                  <a:schemeClr val="bg1"/>
                </a:solidFill>
              </a:rPr>
              <a:t>ESTADO       CIVIL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539750" y="2636838"/>
            <a:ext cx="3600450" cy="6413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s-ES">
                <a:solidFill>
                  <a:schemeClr val="bg1"/>
                </a:solidFill>
              </a:rPr>
              <a:t>La situación se vuelve insostenible</a:t>
            </a: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4211638" y="2636838"/>
            <a:ext cx="3455987" cy="6413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s-ES">
                <a:solidFill>
                  <a:srgbClr val="660033"/>
                </a:solidFill>
              </a:rPr>
              <a:t> Necesidad de que haya justicia y orden</a:t>
            </a: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539750" y="3429000"/>
            <a:ext cx="4103688" cy="6413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s-ES">
                <a:solidFill>
                  <a:schemeClr val="bg1"/>
                </a:solidFill>
              </a:rPr>
              <a:t>Es necesario que haya un PODER SUPERIOR ABSOLUTO</a:t>
            </a: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539750" y="4508500"/>
            <a:ext cx="1800225" cy="730250"/>
          </a:xfrm>
          <a:prstGeom prst="rect">
            <a:avLst/>
          </a:prstGeom>
          <a:solidFill>
            <a:schemeClr val="tx2"/>
          </a:soli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sz="2000">
                <a:solidFill>
                  <a:srgbClr val="FFCC00"/>
                </a:solidFill>
              </a:rPr>
              <a:t>CONTRATO SOCIAL</a:t>
            </a:r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5292725" y="3500438"/>
            <a:ext cx="2232025" cy="547687"/>
          </a:xfrm>
          <a:prstGeom prst="rect">
            <a:avLst/>
          </a:prstGeom>
          <a:solidFill>
            <a:srgbClr val="FFCC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sz="2800">
                <a:solidFill>
                  <a:schemeClr val="accent1"/>
                </a:solidFill>
              </a:rPr>
              <a:t>ESTADO</a:t>
            </a:r>
          </a:p>
        </p:txBody>
      </p:sp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3059113" y="4149725"/>
            <a:ext cx="4608512" cy="650875"/>
          </a:xfrm>
          <a:prstGeom prst="rect">
            <a:avLst/>
          </a:prstGeom>
          <a:solidFill>
            <a:srgbClr val="FFCC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s-ES">
                <a:solidFill>
                  <a:schemeClr val="accent1"/>
                </a:solidFill>
              </a:rPr>
              <a:t> Los </a:t>
            </a:r>
            <a:r>
              <a:rPr lang="es-ES" u="sng">
                <a:solidFill>
                  <a:schemeClr val="accent1"/>
                </a:solidFill>
              </a:rPr>
              <a:t>individuos</a:t>
            </a:r>
            <a:r>
              <a:rPr lang="es-ES">
                <a:solidFill>
                  <a:schemeClr val="accent1"/>
                </a:solidFill>
              </a:rPr>
              <a:t> renuncian voluntariamente a sus derechos</a:t>
            </a:r>
          </a:p>
        </p:txBody>
      </p:sp>
      <p:sp>
        <p:nvSpPr>
          <p:cNvPr id="71704" name="Text Box 24"/>
          <p:cNvSpPr txBox="1">
            <a:spLocks noChangeArrowheads="1"/>
          </p:cNvSpPr>
          <p:nvPr/>
        </p:nvSpPr>
        <p:spPr bwMode="auto">
          <a:xfrm>
            <a:off x="3059113" y="4797425"/>
            <a:ext cx="4608512" cy="650875"/>
          </a:xfrm>
          <a:prstGeom prst="rect">
            <a:avLst/>
          </a:prstGeom>
          <a:solidFill>
            <a:srgbClr val="FFCC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s-ES">
                <a:solidFill>
                  <a:schemeClr val="accent1"/>
                </a:solidFill>
              </a:rPr>
              <a:t> El </a:t>
            </a:r>
            <a:r>
              <a:rPr lang="es-ES" u="sng">
                <a:solidFill>
                  <a:schemeClr val="accent1"/>
                </a:solidFill>
              </a:rPr>
              <a:t>Estado </a:t>
            </a:r>
            <a:r>
              <a:rPr lang="es-ES">
                <a:solidFill>
                  <a:schemeClr val="accent1"/>
                </a:solidFill>
              </a:rPr>
              <a:t>garantiza la paz, el orden y la seguridad</a:t>
            </a:r>
          </a:p>
        </p:txBody>
      </p:sp>
      <p:cxnSp>
        <p:nvCxnSpPr>
          <p:cNvPr id="71705" name="AutoShape 25"/>
          <p:cNvCxnSpPr>
            <a:cxnSpLocks noChangeShapeType="1"/>
            <a:stCxn id="71699" idx="3"/>
            <a:endCxn id="71702" idx="1"/>
          </p:cNvCxnSpPr>
          <p:nvPr/>
        </p:nvCxnSpPr>
        <p:spPr bwMode="auto">
          <a:xfrm>
            <a:off x="4643438" y="3749675"/>
            <a:ext cx="635000" cy="25400"/>
          </a:xfrm>
          <a:prstGeom prst="curvedConnector3">
            <a:avLst>
              <a:gd name="adj1" fmla="val 51000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06" name="AutoShape 26"/>
          <p:cNvCxnSpPr>
            <a:cxnSpLocks noChangeShapeType="1"/>
            <a:stCxn id="71700" idx="3"/>
            <a:endCxn id="71703" idx="1"/>
          </p:cNvCxnSpPr>
          <p:nvPr/>
        </p:nvCxnSpPr>
        <p:spPr bwMode="auto">
          <a:xfrm flipV="1">
            <a:off x="2354263" y="4475163"/>
            <a:ext cx="704850" cy="398462"/>
          </a:xfrm>
          <a:prstGeom prst="bentConnector3">
            <a:avLst>
              <a:gd name="adj1" fmla="val 48875"/>
            </a:avLst>
          </a:prstGeom>
          <a:noFill/>
          <a:ln w="28575">
            <a:solidFill>
              <a:schemeClr val="accent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07" name="AutoShape 27"/>
          <p:cNvCxnSpPr>
            <a:cxnSpLocks noChangeShapeType="1"/>
            <a:stCxn id="71700" idx="3"/>
            <a:endCxn id="71704" idx="1"/>
          </p:cNvCxnSpPr>
          <p:nvPr/>
        </p:nvCxnSpPr>
        <p:spPr bwMode="auto">
          <a:xfrm>
            <a:off x="2354263" y="4873625"/>
            <a:ext cx="704850" cy="249238"/>
          </a:xfrm>
          <a:prstGeom prst="bentConnector3">
            <a:avLst>
              <a:gd name="adj1" fmla="val 48875"/>
            </a:avLst>
          </a:prstGeom>
          <a:noFill/>
          <a:ln w="28575">
            <a:solidFill>
              <a:schemeClr val="accent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 animBg="1"/>
      <p:bldP spid="71690" grpId="0"/>
      <p:bldP spid="71691" grpId="0" animBg="1"/>
      <p:bldP spid="71692" grpId="0" animBg="1"/>
      <p:bldP spid="71693" grpId="0" animBg="1"/>
      <p:bldP spid="71694" grpId="0"/>
      <p:bldP spid="71696" grpId="0" animBg="1"/>
      <p:bldP spid="71697" grpId="0" animBg="1"/>
      <p:bldP spid="71698" grpId="0" animBg="1"/>
      <p:bldP spid="71699" grpId="0" animBg="1"/>
      <p:bldP spid="71700" grpId="0" animBg="1"/>
      <p:bldP spid="71702" grpId="0" animBg="1"/>
      <p:bldP spid="71703" grpId="0" animBg="1"/>
      <p:bldP spid="717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8101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200" b="0" dirty="0">
                <a:solidFill>
                  <a:schemeClr val="tx2"/>
                </a:solidFill>
              </a:rPr>
              <a:t> 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17413" name="12 Rectángulo"/>
          <p:cNvSpPr>
            <a:spLocks noChangeArrowheads="1"/>
          </p:cNvSpPr>
          <p:nvPr/>
        </p:nvSpPr>
        <p:spPr bwMode="auto">
          <a:xfrm>
            <a:off x="250825" y="3141663"/>
            <a:ext cx="20510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s-ES" sz="1600">
                <a:latin typeface="Arial" pitchFamily="34" charset="0"/>
              </a:rPr>
              <a:t>Thomas Hobbes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s-ES" sz="1600">
                <a:latin typeface="Arial" pitchFamily="34" charset="0"/>
              </a:rPr>
              <a:t>(1588-1679)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2046288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04025" y="6492875"/>
            <a:ext cx="2133600" cy="365125"/>
          </a:xfrm>
        </p:spPr>
        <p:txBody>
          <a:bodyPr/>
          <a:lstStyle/>
          <a:p>
            <a:pPr>
              <a:defRPr/>
            </a:pPr>
            <a:fld id="{B8B4EE78-0965-4F36-89AF-5B792FE7CBF3}" type="slidenum">
              <a:rPr lang="es-ES"/>
              <a:pPr>
                <a:defRPr/>
              </a:pPr>
              <a:t>16</a:t>
            </a:fld>
            <a:endParaRPr lang="es-E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95288" y="3789363"/>
            <a:ext cx="3024187" cy="22256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000">
                <a:solidFill>
                  <a:schemeClr val="bg1"/>
                </a:solidFill>
              </a:rPr>
              <a:t>El </a:t>
            </a:r>
            <a:r>
              <a:rPr lang="es-ES" sz="2000" u="sng">
                <a:solidFill>
                  <a:schemeClr val="bg1"/>
                </a:solidFill>
              </a:rPr>
              <a:t>SOBERANO</a:t>
            </a:r>
            <a:r>
              <a:rPr lang="es-ES" sz="2000">
                <a:solidFill>
                  <a:schemeClr val="bg1"/>
                </a:solidFill>
              </a:rPr>
              <a:t> es quien posee la autoridad suprema e independiente para gobernar y organizar la vida política y social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843213" y="836613"/>
            <a:ext cx="4321175" cy="1920875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000">
                <a:solidFill>
                  <a:schemeClr val="bg1"/>
                </a:solidFill>
              </a:rPr>
              <a:t>Los miembros de una sociedad dan su consentimiento para someterse a un solo hombre con el fin de lograr la paz: aparece el </a:t>
            </a:r>
            <a:r>
              <a:rPr lang="es-ES" sz="2000" u="sng">
                <a:solidFill>
                  <a:schemeClr val="bg1"/>
                </a:solidFill>
              </a:rPr>
              <a:t>ESTADO CIVIL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572000" y="4149725"/>
            <a:ext cx="3033713" cy="701675"/>
          </a:xfrm>
          <a:prstGeom prst="rect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000">
                <a:solidFill>
                  <a:schemeClr val="bg1"/>
                </a:solidFill>
              </a:rPr>
              <a:t>Los </a:t>
            </a:r>
            <a:r>
              <a:rPr lang="es-ES" sz="2000" u="sng">
                <a:solidFill>
                  <a:schemeClr val="bg1"/>
                </a:solidFill>
              </a:rPr>
              <a:t>SÚBDITOS</a:t>
            </a:r>
            <a:r>
              <a:rPr lang="es-ES" sz="2000">
                <a:solidFill>
                  <a:schemeClr val="bg1"/>
                </a:solidFill>
              </a:rPr>
              <a:t> son el resto del estado</a:t>
            </a: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3635375" y="4365625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219700" y="5805488"/>
            <a:ext cx="233203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000" b="0" i="1">
                <a:solidFill>
                  <a:srgbClr val="6600CC"/>
                </a:solidFill>
              </a:rPr>
              <a:t>Leviatán (1651)</a:t>
            </a:r>
          </a:p>
        </p:txBody>
      </p:sp>
      <p:sp>
        <p:nvSpPr>
          <p:cNvPr id="2" name="16 Rectángulo"/>
          <p:cNvSpPr/>
          <p:nvPr/>
        </p:nvSpPr>
        <p:spPr>
          <a:xfrm>
            <a:off x="8001000" y="1916113"/>
            <a:ext cx="1143000" cy="704850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 dirty="0">
                <a:solidFill>
                  <a:schemeClr val="tx2"/>
                </a:solidFill>
              </a:rPr>
              <a:t> 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 dirty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 dirty="0">
              <a:solidFill>
                <a:srgbClr val="FFFFFF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001000" y="2276475"/>
            <a:ext cx="1143000" cy="458152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es-ES" sz="2800">
                <a:solidFill>
                  <a:srgbClr val="FFFFFF"/>
                </a:solidFill>
              </a:rPr>
              <a:t>PODER Y LEGINIMACIÓN</a:t>
            </a:r>
          </a:p>
        </p:txBody>
      </p:sp>
      <p:sp>
        <p:nvSpPr>
          <p:cNvPr id="17423" name="23 CuadroTexto"/>
          <p:cNvSpPr txBox="1">
            <a:spLocks noChangeArrowheads="1"/>
          </p:cNvSpPr>
          <p:nvPr/>
        </p:nvSpPr>
        <p:spPr bwMode="auto">
          <a:xfrm>
            <a:off x="1258888" y="0"/>
            <a:ext cx="6300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THOMAS HOBBES (modelo individualista)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  <p:bldP spid="15372" grpId="0" animBg="1"/>
      <p:bldP spid="15373" grpId="0" animBg="1"/>
      <p:bldP spid="15374" grpId="0" animBg="1"/>
      <p:bldP spid="153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es-ES" sz="2800">
                <a:solidFill>
                  <a:srgbClr val="FFFFFF"/>
                </a:solidFill>
              </a:rPr>
              <a:t>PODER Y LEGINIMACIÓN</a:t>
            </a:r>
          </a:p>
        </p:txBody>
      </p:sp>
      <p:pic>
        <p:nvPicPr>
          <p:cNvPr id="18436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José Ángel Castaño Gracia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  <p:sp>
        <p:nvSpPr>
          <p:cNvPr id="18438" name="23 CuadroTexto"/>
          <p:cNvSpPr txBox="1">
            <a:spLocks noChangeArrowheads="1"/>
          </p:cNvSpPr>
          <p:nvPr/>
        </p:nvSpPr>
        <p:spPr bwMode="auto">
          <a:xfrm>
            <a:off x="1258888" y="0"/>
            <a:ext cx="491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JOHN LOCKE (modelo libertario)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38D9BF-C7D6-4256-8101-F39C0E8E6D91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16 Rectángulo"/>
          <p:cNvSpPr/>
          <p:nvPr/>
        </p:nvSpPr>
        <p:spPr>
          <a:xfrm>
            <a:off x="8001000" y="1916113"/>
            <a:ext cx="1143000" cy="704850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5580063" y="908050"/>
            <a:ext cx="2160587" cy="92551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s-ES">
                <a:solidFill>
                  <a:srgbClr val="800000"/>
                </a:solidFill>
              </a:rPr>
              <a:t>en ausencia de una autoridad común</a:t>
            </a:r>
            <a:endParaRPr lang="es-ES" sz="2000">
              <a:solidFill>
                <a:schemeClr val="bg1"/>
              </a:solidFill>
            </a:endParaRPr>
          </a:p>
        </p:txBody>
      </p:sp>
      <p:sp>
        <p:nvSpPr>
          <p:cNvPr id="76827" name="Text Box 27"/>
          <p:cNvSpPr txBox="1">
            <a:spLocks noChangeArrowheads="1"/>
          </p:cNvSpPr>
          <p:nvPr/>
        </p:nvSpPr>
        <p:spPr bwMode="auto">
          <a:xfrm>
            <a:off x="3059113" y="981075"/>
            <a:ext cx="2376487" cy="730250"/>
          </a:xfrm>
          <a:prstGeom prst="rect">
            <a:avLst/>
          </a:prstGeom>
          <a:solidFill>
            <a:srgbClr val="FF9933"/>
          </a:solidFill>
          <a:ln w="2857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sz="2000">
                <a:solidFill>
                  <a:srgbClr val="800000"/>
                </a:solidFill>
              </a:rPr>
              <a:t>ESTADO DE NATURALEZA</a:t>
            </a:r>
          </a:p>
        </p:txBody>
      </p:sp>
      <p:sp>
        <p:nvSpPr>
          <p:cNvPr id="76828" name="Text Box 28"/>
          <p:cNvSpPr txBox="1">
            <a:spLocks noChangeArrowheads="1"/>
          </p:cNvSpPr>
          <p:nvPr/>
        </p:nvSpPr>
        <p:spPr bwMode="auto">
          <a:xfrm>
            <a:off x="468313" y="2420938"/>
            <a:ext cx="2160587" cy="64135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s-ES">
                <a:solidFill>
                  <a:schemeClr val="bg1"/>
                </a:solidFill>
              </a:rPr>
              <a:t>Regula el Estado Natural</a:t>
            </a:r>
          </a:p>
        </p:txBody>
      </p:sp>
      <p:sp>
        <p:nvSpPr>
          <p:cNvPr id="76829" name="Text Box 29"/>
          <p:cNvSpPr txBox="1">
            <a:spLocks noChangeArrowheads="1"/>
          </p:cNvSpPr>
          <p:nvPr/>
        </p:nvSpPr>
        <p:spPr bwMode="auto">
          <a:xfrm>
            <a:off x="1187450" y="3860800"/>
            <a:ext cx="6119813" cy="701675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s-ES">
                <a:solidFill>
                  <a:schemeClr val="bg1"/>
                </a:solidFill>
              </a:rPr>
              <a:t>Proclama la existencia de unos </a:t>
            </a:r>
            <a:r>
              <a:rPr lang="es-ES" sz="2000">
                <a:solidFill>
                  <a:schemeClr val="bg1"/>
                </a:solidFill>
              </a:rPr>
              <a:t>DERECHOS NATURALES</a:t>
            </a:r>
            <a:r>
              <a:rPr lang="es-ES">
                <a:solidFill>
                  <a:schemeClr val="bg1"/>
                </a:solidFill>
              </a:rPr>
              <a:t> y sus deberes correspondientes</a:t>
            </a:r>
          </a:p>
        </p:txBody>
      </p:sp>
      <p:sp>
        <p:nvSpPr>
          <p:cNvPr id="76830" name="Text Box 30"/>
          <p:cNvSpPr txBox="1">
            <a:spLocks noChangeArrowheads="1"/>
          </p:cNvSpPr>
          <p:nvPr/>
        </p:nvSpPr>
        <p:spPr bwMode="auto">
          <a:xfrm>
            <a:off x="5940425" y="2132013"/>
            <a:ext cx="1871663" cy="1465262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s-ES">
                <a:solidFill>
                  <a:schemeClr val="bg1"/>
                </a:solidFill>
              </a:rPr>
              <a:t>Promulgada por la razón humana como reflejo de Dios</a:t>
            </a:r>
          </a:p>
        </p:txBody>
      </p:sp>
      <p:sp>
        <p:nvSpPr>
          <p:cNvPr id="76831" name="AutoShape 31"/>
          <p:cNvSpPr>
            <a:spLocks noChangeArrowheads="1"/>
          </p:cNvSpPr>
          <p:nvPr/>
        </p:nvSpPr>
        <p:spPr bwMode="auto">
          <a:xfrm>
            <a:off x="2700338" y="1844675"/>
            <a:ext cx="3200400" cy="1905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480 w 21600"/>
              <a:gd name="T13" fmla="*/ 6480 h 21600"/>
              <a:gd name="T14" fmla="*/ 15120 w 21600"/>
              <a:gd name="T15" fmla="*/ 151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80" y="6480"/>
                </a:moveTo>
                <a:lnTo>
                  <a:pt x="8582" y="6480"/>
                </a:lnTo>
                <a:lnTo>
                  <a:pt x="8582" y="1755"/>
                </a:lnTo>
                <a:lnTo>
                  <a:pt x="8100" y="1755"/>
                </a:lnTo>
                <a:lnTo>
                  <a:pt x="10800" y="0"/>
                </a:lnTo>
                <a:lnTo>
                  <a:pt x="13500" y="1755"/>
                </a:lnTo>
                <a:lnTo>
                  <a:pt x="13018" y="1755"/>
                </a:lnTo>
                <a:lnTo>
                  <a:pt x="13018" y="6480"/>
                </a:lnTo>
                <a:lnTo>
                  <a:pt x="15120" y="6480"/>
                </a:lnTo>
                <a:lnTo>
                  <a:pt x="15120" y="8582"/>
                </a:lnTo>
                <a:lnTo>
                  <a:pt x="19845" y="8582"/>
                </a:lnTo>
                <a:lnTo>
                  <a:pt x="19845" y="8100"/>
                </a:lnTo>
                <a:lnTo>
                  <a:pt x="21600" y="10800"/>
                </a:lnTo>
                <a:lnTo>
                  <a:pt x="19845" y="13500"/>
                </a:lnTo>
                <a:lnTo>
                  <a:pt x="19845" y="13018"/>
                </a:lnTo>
                <a:lnTo>
                  <a:pt x="15120" y="13018"/>
                </a:lnTo>
                <a:lnTo>
                  <a:pt x="15120" y="15120"/>
                </a:lnTo>
                <a:lnTo>
                  <a:pt x="13018" y="15120"/>
                </a:lnTo>
                <a:lnTo>
                  <a:pt x="13018" y="19845"/>
                </a:lnTo>
                <a:lnTo>
                  <a:pt x="13500" y="19845"/>
                </a:lnTo>
                <a:lnTo>
                  <a:pt x="10800" y="21600"/>
                </a:lnTo>
                <a:lnTo>
                  <a:pt x="8100" y="19845"/>
                </a:lnTo>
                <a:lnTo>
                  <a:pt x="8582" y="19845"/>
                </a:lnTo>
                <a:lnTo>
                  <a:pt x="8582" y="15120"/>
                </a:lnTo>
                <a:lnTo>
                  <a:pt x="6480" y="15120"/>
                </a:lnTo>
                <a:lnTo>
                  <a:pt x="6480" y="13018"/>
                </a:lnTo>
                <a:lnTo>
                  <a:pt x="1755" y="13018"/>
                </a:lnTo>
                <a:lnTo>
                  <a:pt x="1755" y="13500"/>
                </a:lnTo>
                <a:lnTo>
                  <a:pt x="0" y="10800"/>
                </a:lnTo>
                <a:lnTo>
                  <a:pt x="1755" y="8100"/>
                </a:lnTo>
                <a:lnTo>
                  <a:pt x="1755" y="8582"/>
                </a:lnTo>
                <a:lnTo>
                  <a:pt x="6480" y="8582"/>
                </a:lnTo>
                <a:close/>
              </a:path>
            </a:pathLst>
          </a:custGeom>
          <a:solidFill>
            <a:srgbClr val="663300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s-ES" sz="2000">
                <a:solidFill>
                  <a:srgbClr val="FFFF66"/>
                </a:solidFill>
              </a:rPr>
              <a:t>LEY NATURAL</a:t>
            </a:r>
          </a:p>
        </p:txBody>
      </p:sp>
      <p:sp>
        <p:nvSpPr>
          <p:cNvPr id="76832" name="Text Box 32"/>
          <p:cNvSpPr txBox="1">
            <a:spLocks noChangeArrowheads="1"/>
          </p:cNvSpPr>
          <p:nvPr/>
        </p:nvSpPr>
        <p:spPr bwMode="auto">
          <a:xfrm>
            <a:off x="395288" y="836613"/>
            <a:ext cx="2592387" cy="12001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s-ES">
                <a:solidFill>
                  <a:srgbClr val="800000"/>
                </a:solidFill>
              </a:rPr>
              <a:t>Se caracteriza por la LIBERTAD e IGUALDAD de todos los hombres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76833" name="Text Box 33"/>
          <p:cNvSpPr txBox="1">
            <a:spLocks noChangeArrowheads="1"/>
          </p:cNvSpPr>
          <p:nvPr/>
        </p:nvSpPr>
        <p:spPr bwMode="auto">
          <a:xfrm>
            <a:off x="395288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660033"/>
                </a:solidFill>
              </a:rPr>
              <a:t>Derecho a la vida</a:t>
            </a:r>
          </a:p>
        </p:txBody>
      </p:sp>
      <p:sp>
        <p:nvSpPr>
          <p:cNvPr id="76834" name="Text Box 34"/>
          <p:cNvSpPr txBox="1">
            <a:spLocks noChangeArrowheads="1"/>
          </p:cNvSpPr>
          <p:nvPr/>
        </p:nvSpPr>
        <p:spPr bwMode="auto">
          <a:xfrm>
            <a:off x="5651500" y="5157788"/>
            <a:ext cx="2046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660033"/>
                </a:solidFill>
              </a:rPr>
              <a:t>a la propiedad</a:t>
            </a:r>
          </a:p>
        </p:txBody>
      </p:sp>
      <p:sp>
        <p:nvSpPr>
          <p:cNvPr id="76835" name="Text Box 35"/>
          <p:cNvSpPr txBox="1">
            <a:spLocks noChangeArrowheads="1"/>
          </p:cNvSpPr>
          <p:nvPr/>
        </p:nvSpPr>
        <p:spPr bwMode="auto">
          <a:xfrm>
            <a:off x="2843213" y="5084763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660033"/>
                </a:solidFill>
              </a:rPr>
              <a:t>a la salud</a:t>
            </a:r>
          </a:p>
        </p:txBody>
      </p:sp>
      <p:sp>
        <p:nvSpPr>
          <p:cNvPr id="76836" name="Text Box 36"/>
          <p:cNvSpPr txBox="1">
            <a:spLocks noChangeArrowheads="1"/>
          </p:cNvSpPr>
          <p:nvPr/>
        </p:nvSpPr>
        <p:spPr bwMode="auto">
          <a:xfrm>
            <a:off x="4284663" y="47244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660033"/>
                </a:solidFill>
              </a:rPr>
              <a:t>a la libertad</a:t>
            </a:r>
          </a:p>
        </p:txBody>
      </p:sp>
      <p:sp>
        <p:nvSpPr>
          <p:cNvPr id="76837" name="Text Box 37"/>
          <p:cNvSpPr txBox="1">
            <a:spLocks noChangeArrowheads="1"/>
          </p:cNvSpPr>
          <p:nvPr/>
        </p:nvSpPr>
        <p:spPr bwMode="auto">
          <a:xfrm>
            <a:off x="323850" y="5949950"/>
            <a:ext cx="7362825" cy="379413"/>
          </a:xfrm>
          <a:prstGeom prst="rect">
            <a:avLst/>
          </a:prstGeom>
          <a:solidFill>
            <a:srgbClr val="008000"/>
          </a:soli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u="sng">
                <a:solidFill>
                  <a:schemeClr val="bg1"/>
                </a:solidFill>
              </a:rPr>
              <a:t>Peligro</a:t>
            </a:r>
            <a:r>
              <a:rPr lang="es-ES">
                <a:solidFill>
                  <a:schemeClr val="bg1"/>
                </a:solidFill>
              </a:rPr>
              <a:t>: recurrir a la violencia vulnerando la ley natural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7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98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497"/>
                            </p:stCondLst>
                            <p:childTnLst>
                              <p:par>
                                <p:cTn id="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6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6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6" grpId="0" animBg="1"/>
      <p:bldP spid="76827" grpId="0" animBg="1"/>
      <p:bldP spid="76828" grpId="0" animBg="1"/>
      <p:bldP spid="76829" grpId="0" animBg="1"/>
      <p:bldP spid="76830" grpId="0" animBg="1"/>
      <p:bldP spid="76831" grpId="0" animBg="1"/>
      <p:bldP spid="76832" grpId="0" animBg="1"/>
      <p:bldP spid="76833" grpId="0"/>
      <p:bldP spid="76834" grpId="0"/>
      <p:bldP spid="76835" grpId="0"/>
      <p:bldP spid="76836" grpId="0"/>
      <p:bldP spid="768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es-ES" sz="2800">
                <a:solidFill>
                  <a:srgbClr val="FFFFFF"/>
                </a:solidFill>
              </a:rPr>
              <a:t>PODER Y LEGINIMACIÓN</a:t>
            </a:r>
          </a:p>
        </p:txBody>
      </p:sp>
      <p:pic>
        <p:nvPicPr>
          <p:cNvPr id="19460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19462" name="12 Rectángulo"/>
          <p:cNvSpPr>
            <a:spLocks noChangeArrowheads="1"/>
          </p:cNvSpPr>
          <p:nvPr/>
        </p:nvSpPr>
        <p:spPr bwMode="auto">
          <a:xfrm>
            <a:off x="2411413" y="1196975"/>
            <a:ext cx="1335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s-ES" sz="1600">
                <a:latin typeface="Arial" pitchFamily="34" charset="0"/>
              </a:rPr>
              <a:t>John Locke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s-ES" sz="1600">
                <a:latin typeface="Arial" pitchFamily="34" charset="0"/>
              </a:rPr>
              <a:t>(1632-1704)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1647825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03499-DAEE-40DE-8611-D7D30CAB4CB6}" type="slidenum">
              <a:rPr lang="es-ES"/>
              <a:pPr>
                <a:defRPr/>
              </a:pPr>
              <a:t>18</a:t>
            </a:fld>
            <a:endParaRPr lang="es-ES"/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4859338" y="3068638"/>
            <a:ext cx="2847975" cy="485775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sz="2400">
                <a:solidFill>
                  <a:schemeClr val="bg1"/>
                </a:solidFill>
              </a:rPr>
              <a:t>ESTADO CIVIL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395288" y="4940300"/>
            <a:ext cx="3455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1600" b="0">
                <a:solidFill>
                  <a:srgbClr val="006600"/>
                </a:solidFill>
              </a:rPr>
              <a:t>(frente a Hobbes y Rousseau)</a:t>
            </a:r>
          </a:p>
        </p:txBody>
      </p:sp>
      <p:sp>
        <p:nvSpPr>
          <p:cNvPr id="16409" name="AutoShape 25"/>
          <p:cNvSpPr>
            <a:spLocks noChangeArrowheads="1"/>
          </p:cNvSpPr>
          <p:nvPr/>
        </p:nvSpPr>
        <p:spPr bwMode="auto">
          <a:xfrm>
            <a:off x="395288" y="2281238"/>
            <a:ext cx="5207000" cy="650875"/>
          </a:xfrm>
          <a:prstGeom prst="rightArrowCallout">
            <a:avLst>
              <a:gd name="adj1" fmla="val 24880"/>
              <a:gd name="adj2" fmla="val 32926"/>
              <a:gd name="adj3" fmla="val 138963"/>
              <a:gd name="adj4" fmla="val 66505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b="0">
                <a:solidFill>
                  <a:schemeClr val="bg1"/>
                </a:solidFill>
              </a:rPr>
              <a:t>Para evitar ese peligro, los hombres se organizan:</a:t>
            </a:r>
          </a:p>
        </p:txBody>
      </p: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5722938" y="2420938"/>
            <a:ext cx="1905000" cy="587375"/>
          </a:xfrm>
          <a:prstGeom prst="downArrowCallout">
            <a:avLst>
              <a:gd name="adj1" fmla="val 81081"/>
              <a:gd name="adj2" fmla="val 81081"/>
              <a:gd name="adj3" fmla="val 16667"/>
              <a:gd name="adj4" fmla="val 66667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000">
                <a:solidFill>
                  <a:srgbClr val="008000"/>
                </a:solidFill>
              </a:rPr>
              <a:t>CONTRATO</a:t>
            </a:r>
          </a:p>
        </p:txBody>
      </p:sp>
      <p:sp>
        <p:nvSpPr>
          <p:cNvPr id="16411" name="AutoShape 27"/>
          <p:cNvSpPr>
            <a:spLocks noChangeArrowheads="1"/>
          </p:cNvSpPr>
          <p:nvPr/>
        </p:nvSpPr>
        <p:spPr bwMode="auto">
          <a:xfrm>
            <a:off x="395288" y="3500438"/>
            <a:ext cx="5281612" cy="650875"/>
          </a:xfrm>
          <a:prstGeom prst="rightArrowCallout">
            <a:avLst>
              <a:gd name="adj1" fmla="val 24880"/>
              <a:gd name="adj2" fmla="val 32926"/>
              <a:gd name="adj3" fmla="val 140954"/>
              <a:gd name="adj4" fmla="val 66505"/>
            </a:avLst>
          </a:prstGeom>
          <a:solidFill>
            <a:srgbClr val="4C6D4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b="0">
                <a:solidFill>
                  <a:schemeClr val="bg1"/>
                </a:solidFill>
              </a:rPr>
              <a:t>Los ciudadanos realizan un acto de confianza</a:t>
            </a:r>
          </a:p>
        </p:txBody>
      </p:sp>
      <p:sp>
        <p:nvSpPr>
          <p:cNvPr id="16412" name="AutoShape 28"/>
          <p:cNvSpPr>
            <a:spLocks noChangeArrowheads="1"/>
          </p:cNvSpPr>
          <p:nvPr/>
        </p:nvSpPr>
        <p:spPr bwMode="auto">
          <a:xfrm>
            <a:off x="5795963" y="3644900"/>
            <a:ext cx="1905000" cy="587375"/>
          </a:xfrm>
          <a:prstGeom prst="downArrowCallout">
            <a:avLst>
              <a:gd name="adj1" fmla="val 81081"/>
              <a:gd name="adj2" fmla="val 81081"/>
              <a:gd name="adj3" fmla="val 16667"/>
              <a:gd name="adj4" fmla="val 6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000"/>
              <a:t>GOBIERNO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395288" y="4292600"/>
            <a:ext cx="3384550" cy="654050"/>
          </a:xfrm>
          <a:prstGeom prst="rect">
            <a:avLst/>
          </a:prstGeom>
          <a:solidFill>
            <a:schemeClr val="bg2"/>
          </a:soli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/>
              <a:t>Siguen conservando sus derechos naturales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395288" y="5300663"/>
            <a:ext cx="3384550" cy="654050"/>
          </a:xfrm>
          <a:prstGeom prst="rect">
            <a:avLst/>
          </a:prstGeom>
          <a:solidFill>
            <a:schemeClr val="bg2"/>
          </a:soli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/>
              <a:t>La soberanía reside en los individuos</a:t>
            </a: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3922713" y="5084763"/>
            <a:ext cx="3321050" cy="379412"/>
          </a:xfrm>
          <a:prstGeom prst="rect">
            <a:avLst/>
          </a:prstGeom>
          <a:solidFill>
            <a:srgbClr val="CCFF99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/>
              <a:t>Es un poder revocable</a:t>
            </a: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300038" y="2992438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sz="2000" i="1">
                <a:solidFill>
                  <a:srgbClr val="2C402D"/>
                </a:solidFill>
              </a:rPr>
              <a:t>liberalismo</a:t>
            </a: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3924300" y="4364038"/>
            <a:ext cx="3708400" cy="64135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/>
              <a:t>Encargado de garantizar el ejercicio de esos derechos</a:t>
            </a: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3922713" y="5589588"/>
            <a:ext cx="3708400" cy="64135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/>
              <a:t>Tienen como límite las leyes emanadas del pueblo</a:t>
            </a:r>
          </a:p>
        </p:txBody>
      </p:sp>
      <p:sp>
        <p:nvSpPr>
          <p:cNvPr id="2" name="16 Rectángulo"/>
          <p:cNvSpPr/>
          <p:nvPr/>
        </p:nvSpPr>
        <p:spPr>
          <a:xfrm>
            <a:off x="8001000" y="1916113"/>
            <a:ext cx="1143000" cy="704850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 dirty="0">
                <a:solidFill>
                  <a:schemeClr val="tx2"/>
                </a:solidFill>
              </a:rPr>
              <a:t> 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 dirty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 dirty="0">
              <a:solidFill>
                <a:srgbClr val="FFFFFF"/>
              </a:solidFill>
            </a:endParaRP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4211638" y="1125538"/>
            <a:ext cx="3024187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000" b="0" i="1">
                <a:solidFill>
                  <a:srgbClr val="6600CC"/>
                </a:solidFill>
              </a:rPr>
              <a:t>Dos ensayos sobre el gobierno civil 1690</a:t>
            </a:r>
          </a:p>
        </p:txBody>
      </p:sp>
      <p:sp>
        <p:nvSpPr>
          <p:cNvPr id="19479" name="23 CuadroTexto"/>
          <p:cNvSpPr txBox="1">
            <a:spLocks noChangeArrowheads="1"/>
          </p:cNvSpPr>
          <p:nvPr/>
        </p:nvSpPr>
        <p:spPr bwMode="auto">
          <a:xfrm>
            <a:off x="1258888" y="0"/>
            <a:ext cx="491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JOHN LOCKE (modelo libertario)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7" grpId="0" animBg="1"/>
      <p:bldP spid="16408" grpId="0"/>
      <p:bldP spid="16409" grpId="0" animBg="1"/>
      <p:bldP spid="16410" grpId="0" animBg="1"/>
      <p:bldP spid="16411" grpId="0" animBg="1"/>
      <p:bldP spid="16412" grpId="0" animBg="1"/>
      <p:bldP spid="16414" grpId="0" animBg="1"/>
      <p:bldP spid="16415" grpId="0" animBg="1"/>
      <p:bldP spid="16416" grpId="0" animBg="1"/>
      <p:bldP spid="16418" grpId="0"/>
      <p:bldP spid="16419" grpId="0" animBg="1"/>
      <p:bldP spid="16420" grpId="0" animBg="1"/>
      <p:bldP spid="164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EL ESTADO</a:t>
            </a:r>
          </a:p>
        </p:txBody>
      </p:sp>
      <p:pic>
        <p:nvPicPr>
          <p:cNvPr id="20484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8101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9" name="8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E7DC9D-4231-4292-B608-F33B5B978574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00063" y="785813"/>
            <a:ext cx="2590800" cy="822325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s-ES" sz="2400">
                <a:solidFill>
                  <a:srgbClr val="FFCCFF"/>
                </a:solidFill>
              </a:rPr>
              <a:t>ESTADO DE NATURALEZA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86125" y="785813"/>
            <a:ext cx="4286250" cy="1323975"/>
          </a:xfrm>
          <a:prstGeom prst="rect">
            <a:avLst/>
          </a:prstGeom>
          <a:solidFill>
            <a:srgbClr val="FFCCFF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s-ES" sz="2000">
                <a:solidFill>
                  <a:srgbClr val="800080"/>
                </a:solidFill>
              </a:rPr>
              <a:t>El hombre primitivo era bondadoso y llevaba una vida pacífica, libre y solitaria</a:t>
            </a:r>
            <a:endParaRPr lang="es-ES" sz="2000" i="1">
              <a:solidFill>
                <a:srgbClr val="80008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42938" y="1643063"/>
            <a:ext cx="2357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sz="1600" i="1">
                <a:solidFill>
                  <a:srgbClr val="660066"/>
                </a:solidFill>
              </a:rPr>
              <a:t>el buen salvaje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00063" y="2428875"/>
            <a:ext cx="7072312" cy="708025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</a:rPr>
              <a:t>Las dificultades de subsistencia le llevaron a reunirse en sociedad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00063" y="4357688"/>
            <a:ext cx="3000375" cy="461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s-ES" sz="2400">
                <a:solidFill>
                  <a:srgbClr val="C00000"/>
                </a:solidFill>
              </a:rPr>
              <a:t>ESTADO CIVIL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00063" y="3357563"/>
            <a:ext cx="7072312" cy="461962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Es en sociedad donde han surgido todos los males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Verdana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929063" y="4143375"/>
            <a:ext cx="3643312" cy="101600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</a:rPr>
              <a:t>El reconocimiento de la propiedad introduce la desigualdad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00063" y="5286375"/>
            <a:ext cx="7072312" cy="830263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 transformación del poder legítimo en poder arbitrario provocan la corrupción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Verdana" pitchFamily="34" charset="0"/>
            </a:endParaRPr>
          </a:p>
        </p:txBody>
      </p:sp>
      <p:sp>
        <p:nvSpPr>
          <p:cNvPr id="20495" name="23 CuadroTexto"/>
          <p:cNvSpPr txBox="1">
            <a:spLocks noChangeArrowheads="1"/>
          </p:cNvSpPr>
          <p:nvPr/>
        </p:nvSpPr>
        <p:spPr bwMode="auto">
          <a:xfrm>
            <a:off x="357188" y="0"/>
            <a:ext cx="7545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JEAN JACQUES ROUSSEAU  (modelo universalista)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es-ES" sz="2800" dirty="0">
                <a:solidFill>
                  <a:srgbClr val="FFFFFF"/>
                </a:solidFill>
              </a:rPr>
              <a:t>PODER Y LEGINIMACIÓN</a:t>
            </a:r>
          </a:p>
        </p:txBody>
      </p:sp>
      <p:sp>
        <p:nvSpPr>
          <p:cNvPr id="20" name="16 Rectángulo"/>
          <p:cNvSpPr/>
          <p:nvPr/>
        </p:nvSpPr>
        <p:spPr>
          <a:xfrm>
            <a:off x="8001000" y="1916113"/>
            <a:ext cx="1143000" cy="704850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 dirty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/>
          </a:p>
        </p:txBody>
      </p:sp>
      <p:pic>
        <p:nvPicPr>
          <p:cNvPr id="3076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11 CuadroTexto"/>
          <p:cNvSpPr txBox="1">
            <a:spLocks noChangeArrowheads="1"/>
          </p:cNvSpPr>
          <p:nvPr/>
        </p:nvSpPr>
        <p:spPr bwMode="auto">
          <a:xfrm>
            <a:off x="468313" y="0"/>
            <a:ext cx="7423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600">
                <a:latin typeface="Calibri" pitchFamily="34" charset="0"/>
              </a:rPr>
              <a:t>CUESTIONES INTRODUCTORIAS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José Ángel Castaño Gracia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71563" y="1000125"/>
            <a:ext cx="5500687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Monotype Sorts" pitchFamily="2" charset="2"/>
              <a:buAutoNum type="arabicPeriod"/>
              <a:defRPr/>
            </a:pPr>
            <a:r>
              <a:rPr lang="es-ES" sz="2000" b="0" dirty="0">
                <a:latin typeface="Arial" charset="0"/>
              </a:rPr>
              <a:t>¿Sabrías diferenciar entre democracia y totalitarismo?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Monotype Sorts" pitchFamily="2" charset="2"/>
              <a:buAutoNum type="arabicPeriod"/>
              <a:defRPr/>
            </a:pPr>
            <a:r>
              <a:rPr lang="es-ES" sz="2000" b="0" dirty="0">
                <a:latin typeface="Arial" charset="0"/>
              </a:rPr>
              <a:t>¿Entre “izquierdas”, “derechas” y “centro”?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Monotype Sorts" pitchFamily="2" charset="2"/>
              <a:buAutoNum type="arabicPeriod"/>
              <a:defRPr/>
            </a:pPr>
            <a:r>
              <a:rPr lang="es-ES" sz="2000" b="0" dirty="0">
                <a:latin typeface="Arial" charset="0"/>
              </a:rPr>
              <a:t>Relaciona con al derecha o con la izquierda los siguientes conceptos: libertad, Estado, igualdad, solidaridad, planificación, discriminación, impuestos, público, privado.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Monotype Sorts" pitchFamily="2" charset="2"/>
              <a:buAutoNum type="arabicPeriod"/>
              <a:defRPr/>
            </a:pPr>
            <a:r>
              <a:rPr lang="es-ES" sz="2000" b="0" dirty="0">
                <a:latin typeface="Arial" charset="0"/>
              </a:rPr>
              <a:t>¿Entre sociedad, Estado y nación o patria?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Monotype Sorts" pitchFamily="2" charset="2"/>
              <a:buAutoNum type="arabicPeriod"/>
              <a:defRPr/>
            </a:pPr>
            <a:r>
              <a:rPr lang="es-ES" sz="2000" b="0" dirty="0">
                <a:latin typeface="Arial" charset="0"/>
              </a:rPr>
              <a:t>¿Entre liberalismo, socialismo, comunismo, fascismo y anarquismo?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Monotype Sorts" pitchFamily="2" charset="2"/>
              <a:buAutoNum type="arabicPeriod"/>
              <a:defRPr/>
            </a:pPr>
            <a:r>
              <a:rPr lang="es-ES" sz="2000" b="0" dirty="0">
                <a:latin typeface="Arial" charset="0"/>
              </a:rPr>
              <a:t>¿Cuál es según tu opinión la mejor manera de organizar la vida colectiva? 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Monotype Sorts" pitchFamily="2" charset="2"/>
              <a:buAutoNum type="arabicPeriod"/>
              <a:defRPr/>
            </a:pPr>
            <a:r>
              <a:rPr lang="es-ES" sz="2000" b="0" dirty="0">
                <a:latin typeface="Arial" charset="0"/>
              </a:rPr>
              <a:t>¿Debe mandar alguien en la sociedad? ¿Quiénes y por qué?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Monotype Sorts" pitchFamily="2" charset="2"/>
              <a:buAutoNum type="arabicPeriod"/>
              <a:defRPr/>
            </a:pPr>
            <a:r>
              <a:rPr lang="es-ES" sz="2000" b="0" dirty="0">
                <a:latin typeface="Arial" charset="0"/>
              </a:rPr>
              <a:t>¿Es la democracia el mejor sistema de organización política? ¿Cuáles son sus aspectos positivos y cuáles los negativos?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0" dirty="0">
              <a:latin typeface="+mn-lt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DA665-7A92-471F-A434-7D180E3925A4}" type="slidenum">
              <a:rPr lang="es-ES"/>
              <a:pPr>
                <a:defRPr/>
              </a:pPr>
              <a:t>2</a:t>
            </a:fld>
            <a:endParaRPr lang="es-ES"/>
          </a:p>
        </p:txBody>
      </p:sp>
      <p:sp>
        <p:nvSpPr>
          <p:cNvPr id="2" name="16 Rectángulo"/>
          <p:cNvSpPr/>
          <p:nvPr/>
        </p:nvSpPr>
        <p:spPr>
          <a:xfrm>
            <a:off x="8001000" y="1916113"/>
            <a:ext cx="1143000" cy="704850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es-ES" sz="2800" dirty="0">
                <a:solidFill>
                  <a:srgbClr val="FFFFFF"/>
                </a:solidFill>
              </a:rPr>
              <a:t>PODER Y LEGINIMACIÓN</a:t>
            </a:r>
          </a:p>
        </p:txBody>
      </p:sp>
      <p:pic>
        <p:nvPicPr>
          <p:cNvPr id="21508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0767C-D3BF-4270-8559-E9C311B611CD}" type="slidenum">
              <a:rPr lang="es-ES"/>
              <a:pPr>
                <a:defRPr/>
              </a:pPr>
              <a:t>20</a:t>
            </a:fld>
            <a:endParaRPr lang="es-ES"/>
          </a:p>
        </p:txBody>
      </p:sp>
      <p:sp>
        <p:nvSpPr>
          <p:cNvPr id="2" name="16 Rectángulo"/>
          <p:cNvSpPr/>
          <p:nvPr/>
        </p:nvSpPr>
        <p:spPr>
          <a:xfrm>
            <a:off x="8001000" y="1916113"/>
            <a:ext cx="1143000" cy="704850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 dirty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 dirty="0">
              <a:solidFill>
                <a:srgbClr val="FFFFFF"/>
              </a:solidFill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428625" y="4357688"/>
            <a:ext cx="7143750" cy="923925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s-ES">
                <a:solidFill>
                  <a:srgbClr val="990000"/>
                </a:solidFill>
              </a:rPr>
              <a:t>No se trata de volver a aquel estado idílico (que sólo es un supuesto) sino de reformar la sociedad sobre nuevas bases 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286125" y="2500313"/>
            <a:ext cx="4071938" cy="4572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sz="2400">
                <a:solidFill>
                  <a:srgbClr val="FF9933"/>
                </a:solidFill>
              </a:rPr>
              <a:t>CONTRATO SOCIAL</a:t>
            </a:r>
          </a:p>
        </p:txBody>
      </p:sp>
      <p:pic>
        <p:nvPicPr>
          <p:cNvPr id="82946" name="Picture 2" descr="http://calo6574.files.wordpress.com/2009/12/roussea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714356"/>
            <a:ext cx="2386037" cy="3033676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515" name="26 Rectángulo"/>
          <p:cNvSpPr>
            <a:spLocks noChangeArrowheads="1"/>
          </p:cNvSpPr>
          <p:nvPr/>
        </p:nvSpPr>
        <p:spPr bwMode="auto">
          <a:xfrm>
            <a:off x="2857500" y="785813"/>
            <a:ext cx="27146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s-ES" sz="1600">
                <a:latin typeface="Arial" pitchFamily="34" charset="0"/>
              </a:rPr>
              <a:t>Jean Jacques Rousseau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s-ES" sz="1600">
                <a:latin typeface="Arial" pitchFamily="34" charset="0"/>
              </a:rPr>
              <a:t>(1712-1778)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571875" y="1357313"/>
            <a:ext cx="3571875" cy="10160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000">
                <a:solidFill>
                  <a:srgbClr val="990000"/>
                </a:solidFill>
              </a:rPr>
              <a:t>Ante esta situación propone la constitución de un nuevo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143250" y="3071813"/>
            <a:ext cx="4429125" cy="120015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s-ES">
                <a:solidFill>
                  <a:srgbClr val="990000"/>
                </a:solidFill>
              </a:rPr>
              <a:t>Propone la constitución de un nuevo modelo social que recoja los aspectos positivos del estado primitivo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28625" y="5357813"/>
            <a:ext cx="7143750" cy="646112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s-ES">
                <a:solidFill>
                  <a:srgbClr val="990000"/>
                </a:solidFill>
              </a:rPr>
              <a:t>Estado como expresión de la voluntad general cuyo fin es el bien común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1928813" y="6000750"/>
            <a:ext cx="5638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i="1">
                <a:solidFill>
                  <a:srgbClr val="FF0000"/>
                </a:solidFill>
              </a:rPr>
              <a:t>Contrato social (1762), Emilio (1762)</a:t>
            </a:r>
          </a:p>
        </p:txBody>
      </p:sp>
      <p:sp>
        <p:nvSpPr>
          <p:cNvPr id="21520" name="23 CuadroTexto"/>
          <p:cNvSpPr txBox="1">
            <a:spLocks noChangeArrowheads="1"/>
          </p:cNvSpPr>
          <p:nvPr/>
        </p:nvSpPr>
        <p:spPr bwMode="auto">
          <a:xfrm>
            <a:off x="0" y="0"/>
            <a:ext cx="9040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JEAN JACQUES ROUSSEAU  (modelo universalista)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EL ESTADO</a:t>
            </a:r>
          </a:p>
        </p:txBody>
      </p:sp>
      <p:pic>
        <p:nvPicPr>
          <p:cNvPr id="22532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8101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  <a:endParaRPr lang="es-ES" sz="1200" b="0" dirty="0"/>
          </a:p>
        </p:txBody>
      </p:sp>
      <p:graphicFrame>
        <p:nvGraphicFramePr>
          <p:cNvPr id="10" name="Group 131"/>
          <p:cNvGraphicFramePr>
            <a:graphicFrameLocks/>
          </p:cNvGraphicFramePr>
          <p:nvPr/>
        </p:nvGraphicFramePr>
        <p:xfrm>
          <a:off x="214313" y="500063"/>
          <a:ext cx="7572375" cy="6072188"/>
        </p:xfrm>
        <a:graphic>
          <a:graphicData uri="http://schemas.openxmlformats.org/drawingml/2006/table">
            <a:tbl>
              <a:tblPr/>
              <a:tblGrid>
                <a:gridCol w="1285874"/>
                <a:gridCol w="1928813"/>
                <a:gridCol w="2286001"/>
                <a:gridCol w="2071687"/>
              </a:tblGrid>
              <a:tr h="1183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endParaRPr kumimoji="1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Modelo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individualista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kumimoji="1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Th.</a:t>
                      </a:r>
                      <a:r>
                        <a:rPr kumimoji="1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1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Hobbes</a:t>
                      </a:r>
                      <a:r>
                        <a:rPr kumimoji="1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Modelo libertario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(J. </a:t>
                      </a:r>
                      <a:r>
                        <a:rPr kumimoji="1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Locke</a:t>
                      </a:r>
                      <a:r>
                        <a:rPr kumimoji="1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endParaRPr kumimoji="1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Modelo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universalista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(J. J. Rousseau)</a:t>
                      </a:r>
                      <a:endParaRPr kumimoji="1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8010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Situación inicial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endParaRPr kumimoji="1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Guerra de todos contra todos. Libertad y derechos limitados.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Cada uno es libre y goza de los frutos de su trabajo. Derechos naturales a la vida, libertad y propiedad.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Igualdad natural.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Problemas 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subsistencia.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 hay derechos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previos al contrato. 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437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Contrato inicial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Entre todos los individuos a favor del Soberano.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Doble contrato: entre todos los individuos para crear el Estado y entre los individuos y los gobernantes. 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Entre todos los ciudadanos a favor de la comunidad. 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437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Fines del Estado resultante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Estado como garante de la paz, del orden y de la seguridad.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Estado como agencia protectora que evite que cada individuo tome la justicia por su mano. 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Estado: expresión de la voluntad general cuyo fin es el bien común. 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3CC90-DE19-4377-8468-F513BB088717}" type="slidenum">
              <a:rPr lang="es-ES"/>
              <a:pPr>
                <a:defRPr/>
              </a:pPr>
              <a:t>21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es-ES" sz="2800" dirty="0">
                <a:solidFill>
                  <a:srgbClr val="FFFFFF"/>
                </a:solidFill>
              </a:rPr>
              <a:t>PODER Y LEGINIMACIÓN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	EL ESTADO LIBERAL </a:t>
            </a:r>
          </a:p>
        </p:txBody>
      </p:sp>
      <p:pic>
        <p:nvPicPr>
          <p:cNvPr id="23556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23558" name="23 CuadroTexto"/>
          <p:cNvSpPr txBox="1">
            <a:spLocks noChangeArrowheads="1"/>
          </p:cNvSpPr>
          <p:nvPr/>
        </p:nvSpPr>
        <p:spPr bwMode="auto">
          <a:xfrm>
            <a:off x="928688" y="0"/>
            <a:ext cx="6338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400">
                <a:latin typeface="Calibri" pitchFamily="34" charset="0"/>
              </a:rPr>
              <a:t>EL ESTADO LIBERAL COMO ESTADO DE DERECHO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28F05-B836-456A-A3B7-5F83B9477E34}" type="slidenum">
              <a:rPr lang="es-ES"/>
              <a:pPr>
                <a:defRPr/>
              </a:pPr>
              <a:t>22</a:t>
            </a:fld>
            <a:endParaRPr lang="es-ES"/>
          </a:p>
        </p:txBody>
      </p:sp>
      <p:sp>
        <p:nvSpPr>
          <p:cNvPr id="16" name="16 Rectángulo"/>
          <p:cNvSpPr/>
          <p:nvPr/>
        </p:nvSpPr>
        <p:spPr>
          <a:xfrm>
            <a:off x="8001000" y="1916113"/>
            <a:ext cx="1143000" cy="704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 dirty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 dirty="0">
              <a:solidFill>
                <a:srgbClr val="FFFFFF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00063" y="785813"/>
            <a:ext cx="3000375" cy="175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 La primera forma que adoptó el Estado moderno fue la MONARQUÍA ABSOLUTISTA del Antiguo Régimen: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071938" y="785813"/>
            <a:ext cx="3429000" cy="9239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s-E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monarca representa la voluntad soberana y su palabra es la ley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500063" y="2786063"/>
            <a:ext cx="4143375" cy="12001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s-ES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Las revoluciones de carácter liberal (desde el siglo XVII) dan lugar a una nueva mentalidad: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571500" y="4214813"/>
            <a:ext cx="3143250" cy="17541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s-E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Todos los miembros de la sociedad (incluido el monarca) han de someterse a la ley emanada de la soberanía popular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500563" y="5143500"/>
            <a:ext cx="2928937" cy="923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 abre paso el concepto de </a:t>
            </a:r>
            <a:r>
              <a:rPr lang="es-ES" u="sng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imperio de la ley</a:t>
            </a:r>
          </a:p>
        </p:txBody>
      </p:sp>
      <p:pic>
        <p:nvPicPr>
          <p:cNvPr id="101378" name="Picture 2" descr="http://upload.wikimedia.org/wikipedia/commons/5/58/LouisX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857375"/>
            <a:ext cx="2214562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Rectángulo"/>
          <p:cNvSpPr>
            <a:spLocks noChangeArrowheads="1"/>
          </p:cNvSpPr>
          <p:nvPr/>
        </p:nvSpPr>
        <p:spPr bwMode="auto">
          <a:xfrm>
            <a:off x="6143625" y="4786313"/>
            <a:ext cx="8572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s-ES" sz="1200">
                <a:solidFill>
                  <a:schemeClr val="bg1"/>
                </a:solidFill>
                <a:latin typeface="Arial" pitchFamily="34" charset="0"/>
              </a:rPr>
              <a:t>Luis XIV</a:t>
            </a:r>
          </a:p>
        </p:txBody>
      </p:sp>
      <p:cxnSp>
        <p:nvCxnSpPr>
          <p:cNvPr id="25" name="24 Conector curvado"/>
          <p:cNvCxnSpPr>
            <a:stCxn id="18" idx="3"/>
            <a:endCxn id="19" idx="1"/>
          </p:cNvCxnSpPr>
          <p:nvPr/>
        </p:nvCxnSpPr>
        <p:spPr>
          <a:xfrm flipV="1">
            <a:off x="3500438" y="1247775"/>
            <a:ext cx="571500" cy="415925"/>
          </a:xfrm>
          <a:prstGeom prst="curvedConnector3">
            <a:avLst>
              <a:gd name="adj1" fmla="val 50000"/>
            </a:avLst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curvado"/>
          <p:cNvCxnSpPr>
            <a:stCxn id="19" idx="2"/>
            <a:endCxn id="20" idx="0"/>
          </p:cNvCxnSpPr>
          <p:nvPr/>
        </p:nvCxnSpPr>
        <p:spPr>
          <a:xfrm rot="5400000">
            <a:off x="3640931" y="640557"/>
            <a:ext cx="1076325" cy="3214688"/>
          </a:xfrm>
          <a:prstGeom prst="curvedConnector3">
            <a:avLst>
              <a:gd name="adj1" fmla="val 71544"/>
            </a:avLst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curvado"/>
          <p:cNvCxnSpPr>
            <a:stCxn id="20" idx="1"/>
            <a:endCxn id="21" idx="1"/>
          </p:cNvCxnSpPr>
          <p:nvPr/>
        </p:nvCxnSpPr>
        <p:spPr>
          <a:xfrm rot="10800000" flipH="1" flipV="1">
            <a:off x="500063" y="3386138"/>
            <a:ext cx="71437" cy="1706562"/>
          </a:xfrm>
          <a:prstGeom prst="curvedConnector3">
            <a:avLst>
              <a:gd name="adj1" fmla="val -319998"/>
            </a:avLst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curvado"/>
          <p:cNvCxnSpPr>
            <a:stCxn id="21" idx="3"/>
            <a:endCxn id="22" idx="1"/>
          </p:cNvCxnSpPr>
          <p:nvPr/>
        </p:nvCxnSpPr>
        <p:spPr>
          <a:xfrm>
            <a:off x="3714750" y="5092700"/>
            <a:ext cx="785813" cy="512763"/>
          </a:xfrm>
          <a:prstGeom prst="curvedConnector3">
            <a:avLst>
              <a:gd name="adj1" fmla="val 50000"/>
            </a:avLst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EL ESTADO LIBERAL</a:t>
            </a:r>
          </a:p>
        </p:txBody>
      </p:sp>
      <p:pic>
        <p:nvPicPr>
          <p:cNvPr id="24580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24582" name="23 CuadroTexto"/>
          <p:cNvSpPr txBox="1">
            <a:spLocks noChangeArrowheads="1"/>
          </p:cNvSpPr>
          <p:nvPr/>
        </p:nvSpPr>
        <p:spPr bwMode="auto">
          <a:xfrm>
            <a:off x="928688" y="0"/>
            <a:ext cx="6338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400">
                <a:latin typeface="Calibri" pitchFamily="34" charset="0"/>
              </a:rPr>
              <a:t>EL ESTADO LIBERAL COMO ESTADO DE DERECHO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995B7-A14B-483E-81AD-E141068253C9}" type="slidenum">
              <a:rPr lang="es-ES"/>
              <a:pPr>
                <a:defRPr/>
              </a:pPr>
              <a:t>23</a:t>
            </a:fld>
            <a:endParaRPr lang="es-ES"/>
          </a:p>
        </p:txBody>
      </p:sp>
      <p:sp>
        <p:nvSpPr>
          <p:cNvPr id="16" name="16 Rectángulo"/>
          <p:cNvSpPr/>
          <p:nvPr/>
        </p:nvSpPr>
        <p:spPr>
          <a:xfrm>
            <a:off x="8001000" y="1916113"/>
            <a:ext cx="1143000" cy="704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 dirty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 dirty="0">
              <a:solidFill>
                <a:srgbClr val="FFFFFF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00063" y="5214938"/>
            <a:ext cx="7000875" cy="9239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“Lo que no puede decidir el pueblo sobre sí mismo y sus componentes, tampoco puede decidirlo el soberano sobre el pueblo”</a:t>
            </a:r>
            <a:endParaRPr lang="es-ES" i="1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714875" y="1571625"/>
            <a:ext cx="2786063" cy="33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paz perpetua, 1795 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2857500" y="2143125"/>
            <a:ext cx="4643438" cy="646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1. Principio de la libertad de cada miembro de la sociedad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2857500" y="3143250"/>
            <a:ext cx="4643438" cy="923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2. Principio de la dependencia de todos respecto a una única legislación común 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642938" y="4429125"/>
            <a:ext cx="6858000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3. Principio de la igualdad de todos los súbditos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500063" y="642938"/>
            <a:ext cx="7000875" cy="9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 KANT planteó los principios sobre los que debe basarse el sistema jurídico que corresponde a un estado moderno</a:t>
            </a:r>
          </a:p>
        </p:txBody>
      </p:sp>
      <p:pic>
        <p:nvPicPr>
          <p:cNvPr id="102403" name="Picture 3" descr="http://www.bdp.org.ar/facultad/catedras/cp/tpolitica2/imagenes/K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2199118" cy="26495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32 CuadroTexto"/>
          <p:cNvSpPr txBox="1"/>
          <p:nvPr/>
        </p:nvSpPr>
        <p:spPr>
          <a:xfrm>
            <a:off x="3571875" y="2714625"/>
            <a:ext cx="3357563" cy="338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(en cuanto hombre)   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3571875" y="4000500"/>
            <a:ext cx="3357563" cy="338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(en cuanto súbditos)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3571875" y="4786313"/>
            <a:ext cx="3357563" cy="33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(en cuanto ciudadanos) </a:t>
            </a:r>
          </a:p>
        </p:txBody>
      </p:sp>
      <p:sp>
        <p:nvSpPr>
          <p:cNvPr id="24595" name="26 Rectángulo"/>
          <p:cNvSpPr>
            <a:spLocks noChangeArrowheads="1"/>
          </p:cNvSpPr>
          <p:nvPr/>
        </p:nvSpPr>
        <p:spPr bwMode="auto">
          <a:xfrm>
            <a:off x="2000250" y="1643063"/>
            <a:ext cx="22145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s-ES" sz="1600">
                <a:latin typeface="Arial" pitchFamily="34" charset="0"/>
              </a:rPr>
              <a:t>Inmanuel Kant (1724-1804)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EL ESTADO LIBERAL</a:t>
            </a:r>
          </a:p>
        </p:txBody>
      </p:sp>
      <p:pic>
        <p:nvPicPr>
          <p:cNvPr id="25604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8101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25606" name="23 CuadroTexto"/>
          <p:cNvSpPr txBox="1">
            <a:spLocks noChangeArrowheads="1"/>
          </p:cNvSpPr>
          <p:nvPr/>
        </p:nvSpPr>
        <p:spPr bwMode="auto">
          <a:xfrm>
            <a:off x="2268538" y="0"/>
            <a:ext cx="3941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400">
                <a:latin typeface="Calibri" pitchFamily="34" charset="0"/>
              </a:rPr>
              <a:t>LA TRADICIÓN LIBERAL I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BEDC7-0D07-4A53-8B20-666DD25F472D}" type="slidenum">
              <a:rPr lang="es-ES"/>
              <a:pPr>
                <a:defRPr/>
              </a:pPr>
              <a:t>24</a:t>
            </a:fld>
            <a:endParaRPr lang="es-ES"/>
          </a:p>
        </p:txBody>
      </p:sp>
      <p:sp>
        <p:nvSpPr>
          <p:cNvPr id="16" name="16 Rectángulo"/>
          <p:cNvSpPr/>
          <p:nvPr/>
        </p:nvSpPr>
        <p:spPr>
          <a:xfrm>
            <a:off x="8001000" y="1916113"/>
            <a:ext cx="1143000" cy="704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 dirty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 dirty="0">
              <a:solidFill>
                <a:srgbClr val="FFFFFF"/>
              </a:solidFill>
            </a:endParaRP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539750" y="1557338"/>
            <a:ext cx="3495675" cy="1490662"/>
          </a:xfrm>
          <a:prstGeom prst="rect">
            <a:avLst/>
          </a:prstGeom>
          <a:solidFill>
            <a:srgbClr val="FF99FF"/>
          </a:solidFill>
          <a:ln w="25400" algn="ctr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chemeClr val="folHlink"/>
                </a:solidFill>
              </a:rPr>
              <a:t>El punto de partida del liberalismo es la creencia de que </a:t>
            </a:r>
            <a:r>
              <a:rPr lang="es-ES" u="sng">
                <a:solidFill>
                  <a:schemeClr val="folHlink"/>
                </a:solidFill>
              </a:rPr>
              <a:t>EL INDIVIDUO</a:t>
            </a:r>
            <a:r>
              <a:rPr lang="es-ES">
                <a:solidFill>
                  <a:schemeClr val="folHlink"/>
                </a:solidFill>
              </a:rPr>
              <a:t> constituye el núcleo de la actuación política </a:t>
            </a:r>
          </a:p>
        </p:txBody>
      </p:sp>
      <p:sp>
        <p:nvSpPr>
          <p:cNvPr id="22" name="21 CuadroTexto"/>
          <p:cNvSpPr txBox="1">
            <a:spLocks noChangeArrowheads="1"/>
          </p:cNvSpPr>
          <p:nvPr/>
        </p:nvSpPr>
        <p:spPr bwMode="auto">
          <a:xfrm>
            <a:off x="4427538" y="1484313"/>
            <a:ext cx="3184525" cy="1490662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FF6600"/>
                </a:solidFill>
              </a:rPr>
              <a:t>Ha de garantizar su libertad de actuación estableciendo un marco legal que proteja sus derechos</a:t>
            </a:r>
          </a:p>
        </p:txBody>
      </p:sp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611188" y="3573463"/>
            <a:ext cx="3168650" cy="666750"/>
          </a:xfrm>
          <a:prstGeom prst="rect">
            <a:avLst/>
          </a:prstGeom>
          <a:solidFill>
            <a:srgbClr val="FF00FF"/>
          </a:solidFill>
          <a:ln w="25400" algn="ctr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FFCCFF"/>
                </a:solidFill>
              </a:rPr>
              <a:t>Puede perseguir sus intereses particulares</a:t>
            </a:r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755650" y="4724400"/>
            <a:ext cx="3429000" cy="1216025"/>
          </a:xfrm>
          <a:prstGeom prst="rect">
            <a:avLst/>
          </a:prstGeom>
          <a:solidFill>
            <a:srgbClr val="FF6699"/>
          </a:solidFill>
          <a:ln w="25400" algn="ctr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chemeClr val="folHlink"/>
                </a:solidFill>
              </a:rPr>
              <a:t>De acuerdo con las reglas de la competencia económica y del libre intercambio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500563" y="3860800"/>
            <a:ext cx="3143250" cy="12160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>
                <a:solidFill>
                  <a:schemeClr val="folHlink"/>
                </a:solidFill>
                <a:latin typeface="Verdana" pitchFamily="34" charset="0"/>
              </a:rPr>
              <a:t>Sin que se tengan que ver coartadas las libertades por el poder público</a:t>
            </a:r>
          </a:p>
        </p:txBody>
      </p:sp>
      <p:sp>
        <p:nvSpPr>
          <p:cNvPr id="2" name="20 CuadroTexto"/>
          <p:cNvSpPr txBox="1">
            <a:spLocks noChangeArrowheads="1"/>
          </p:cNvSpPr>
          <p:nvPr/>
        </p:nvSpPr>
        <p:spPr bwMode="auto">
          <a:xfrm>
            <a:off x="1331913" y="908050"/>
            <a:ext cx="2376487" cy="422275"/>
          </a:xfrm>
          <a:prstGeom prst="rect">
            <a:avLst/>
          </a:prstGeom>
          <a:solidFill>
            <a:schemeClr val="folHlink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000">
                <a:solidFill>
                  <a:srgbClr val="FFCCFF"/>
                </a:solidFill>
              </a:rPr>
              <a:t>EL INDIVIDUO</a:t>
            </a:r>
          </a:p>
        </p:txBody>
      </p:sp>
      <p:sp>
        <p:nvSpPr>
          <p:cNvPr id="3" name="21 CuadroTexto"/>
          <p:cNvSpPr txBox="1"/>
          <p:nvPr/>
        </p:nvSpPr>
        <p:spPr>
          <a:xfrm>
            <a:off x="5076825" y="908050"/>
            <a:ext cx="1822450" cy="4222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000">
                <a:solidFill>
                  <a:srgbClr val="FFFFFF"/>
                </a:solidFill>
                <a:latin typeface="Verdana" pitchFamily="34" charset="0"/>
              </a:rPr>
              <a:t>EL ESTADO</a:t>
            </a:r>
          </a:p>
        </p:txBody>
      </p:sp>
      <p:cxnSp>
        <p:nvCxnSpPr>
          <p:cNvPr id="25622" name="AutoShape 22"/>
          <p:cNvCxnSpPr>
            <a:cxnSpLocks noChangeShapeType="1"/>
            <a:stCxn id="21" idx="1"/>
            <a:endCxn id="23" idx="0"/>
          </p:cNvCxnSpPr>
          <p:nvPr/>
        </p:nvCxnSpPr>
        <p:spPr bwMode="auto">
          <a:xfrm rot="10800000" flipH="1" flipV="1">
            <a:off x="527050" y="2303463"/>
            <a:ext cx="1668463" cy="1257300"/>
          </a:xfrm>
          <a:prstGeom prst="curvedConnector4">
            <a:avLst>
              <a:gd name="adj1" fmla="val -12940"/>
              <a:gd name="adj2" fmla="val 80051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3" name="AutoShape 23"/>
          <p:cNvCxnSpPr>
            <a:cxnSpLocks noChangeShapeType="1"/>
            <a:stCxn id="23" idx="2"/>
            <a:endCxn id="24" idx="1"/>
          </p:cNvCxnSpPr>
          <p:nvPr/>
        </p:nvCxnSpPr>
        <p:spPr bwMode="auto">
          <a:xfrm rot="5400000">
            <a:off x="929482" y="4066381"/>
            <a:ext cx="1079500" cy="1452563"/>
          </a:xfrm>
          <a:prstGeom prst="curvedConnector4">
            <a:avLst>
              <a:gd name="adj1" fmla="val 21176"/>
              <a:gd name="adj2" fmla="val 114861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4" name="AutoShape 24"/>
          <p:cNvCxnSpPr>
            <a:cxnSpLocks noChangeShapeType="1"/>
            <a:stCxn id="24" idx="2"/>
            <a:endCxn id="25" idx="2"/>
          </p:cNvCxnSpPr>
          <p:nvPr/>
        </p:nvCxnSpPr>
        <p:spPr bwMode="auto">
          <a:xfrm rot="5400000" flipH="1" flipV="1">
            <a:off x="3839369" y="3720306"/>
            <a:ext cx="863600" cy="3602038"/>
          </a:xfrm>
          <a:prstGeom prst="curvedConnector3">
            <a:avLst>
              <a:gd name="adj1" fmla="val -25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5" name="AutoShape 25"/>
          <p:cNvCxnSpPr>
            <a:cxnSpLocks noChangeShapeType="1"/>
            <a:stCxn id="22" idx="2"/>
            <a:endCxn id="25" idx="0"/>
          </p:cNvCxnSpPr>
          <p:nvPr/>
        </p:nvCxnSpPr>
        <p:spPr bwMode="auto">
          <a:xfrm rot="16200000" flipH="1">
            <a:off x="5615781" y="3391694"/>
            <a:ext cx="860425" cy="52388"/>
          </a:xfrm>
          <a:prstGeom prst="curvedConnector3">
            <a:avLst>
              <a:gd name="adj1" fmla="val 49815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EL ESTADO LIBERAL</a:t>
            </a:r>
          </a:p>
        </p:txBody>
      </p:sp>
      <p:pic>
        <p:nvPicPr>
          <p:cNvPr id="26628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8101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26630" name="23 CuadroTexto"/>
          <p:cNvSpPr txBox="1">
            <a:spLocks noChangeArrowheads="1"/>
          </p:cNvSpPr>
          <p:nvPr/>
        </p:nvSpPr>
        <p:spPr bwMode="auto">
          <a:xfrm>
            <a:off x="2268538" y="0"/>
            <a:ext cx="402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400">
                <a:latin typeface="Arial" pitchFamily="34" charset="0"/>
                <a:cs typeface="Arial" pitchFamily="34" charset="0"/>
              </a:rPr>
              <a:t>LA TRADICIÓN LIBERAL II</a:t>
            </a:r>
          </a:p>
        </p:txBody>
      </p:sp>
      <p:sp>
        <p:nvSpPr>
          <p:cNvPr id="12" name="11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1FEBB9B-0716-4B89-8D6C-C9D6203C8A58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" name="16 Rectángulo"/>
          <p:cNvSpPr/>
          <p:nvPr/>
        </p:nvSpPr>
        <p:spPr>
          <a:xfrm>
            <a:off x="8001000" y="1916113"/>
            <a:ext cx="1143000" cy="704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 dirty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 dirty="0">
              <a:solidFill>
                <a:srgbClr val="FFFFFF"/>
              </a:solidFill>
            </a:endParaRPr>
          </a:p>
        </p:txBody>
      </p:sp>
      <p:sp>
        <p:nvSpPr>
          <p:cNvPr id="26" name="25 CuadroTexto"/>
          <p:cNvSpPr txBox="1">
            <a:spLocks noChangeArrowheads="1"/>
          </p:cNvSpPr>
          <p:nvPr/>
        </p:nvSpPr>
        <p:spPr bwMode="auto">
          <a:xfrm>
            <a:off x="4500563" y="1700213"/>
            <a:ext cx="2951162" cy="941387"/>
          </a:xfrm>
          <a:prstGeom prst="rect">
            <a:avLst/>
          </a:prstGeom>
          <a:solidFill>
            <a:srgbClr val="33CCCC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FFFFFF"/>
                </a:solidFill>
              </a:rPr>
              <a:t>SINO como el arte de equilibrar los diferentes intereses</a:t>
            </a:r>
          </a:p>
        </p:txBody>
      </p:sp>
      <p:sp>
        <p:nvSpPr>
          <p:cNvPr id="27" name="26 CuadroTexto"/>
          <p:cNvSpPr txBox="1">
            <a:spLocks noChangeArrowheads="1"/>
          </p:cNvSpPr>
          <p:nvPr/>
        </p:nvSpPr>
        <p:spPr bwMode="auto">
          <a:xfrm>
            <a:off x="611188" y="2852738"/>
            <a:ext cx="3024187" cy="666750"/>
          </a:xfrm>
          <a:prstGeom prst="rect">
            <a:avLst/>
          </a:prstGeom>
          <a:solidFill>
            <a:srgbClr val="00990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FFFFFF"/>
                </a:solidFill>
              </a:rPr>
              <a:t>Funciones básicas del ESTADO LIBERAL:</a:t>
            </a:r>
          </a:p>
        </p:txBody>
      </p:sp>
      <p:sp>
        <p:nvSpPr>
          <p:cNvPr id="28" name="27 CuadroTexto"/>
          <p:cNvSpPr txBox="1">
            <a:spLocks noChangeArrowheads="1"/>
          </p:cNvSpPr>
          <p:nvPr/>
        </p:nvSpPr>
        <p:spPr bwMode="auto">
          <a:xfrm>
            <a:off x="2195513" y="3860800"/>
            <a:ext cx="5416550" cy="666750"/>
          </a:xfrm>
          <a:prstGeom prst="rect">
            <a:avLst/>
          </a:prstGeom>
          <a:solidFill>
            <a:srgbClr val="00CC0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FFFFFF"/>
                </a:solidFill>
              </a:rPr>
              <a:t>- Proteger la vida de sus miembros manteniendo la seguridad</a:t>
            </a:r>
          </a:p>
        </p:txBody>
      </p:sp>
      <p:sp>
        <p:nvSpPr>
          <p:cNvPr id="29" name="28 CuadroTexto"/>
          <p:cNvSpPr txBox="1">
            <a:spLocks noChangeArrowheads="1"/>
          </p:cNvSpPr>
          <p:nvPr/>
        </p:nvSpPr>
        <p:spPr bwMode="auto">
          <a:xfrm>
            <a:off x="2195513" y="4652963"/>
            <a:ext cx="5416550" cy="666750"/>
          </a:xfrm>
          <a:prstGeom prst="rect">
            <a:avLst/>
          </a:prstGeom>
          <a:solidFill>
            <a:srgbClr val="66990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FFFFFF"/>
                </a:solidFill>
              </a:rPr>
              <a:t>- Reducir el miedo y la incertidumbre fomentando la paz civil</a:t>
            </a:r>
          </a:p>
        </p:txBody>
      </p:sp>
      <p:sp>
        <p:nvSpPr>
          <p:cNvPr id="30" name="29 CuadroTexto"/>
          <p:cNvSpPr txBox="1">
            <a:spLocks noChangeArrowheads="1"/>
          </p:cNvSpPr>
          <p:nvPr/>
        </p:nvSpPr>
        <p:spPr bwMode="auto">
          <a:xfrm>
            <a:off x="2195513" y="5445125"/>
            <a:ext cx="5416550" cy="666750"/>
          </a:xfrm>
          <a:prstGeom prst="rect">
            <a:avLst/>
          </a:prstGeom>
          <a:solidFill>
            <a:srgbClr val="339966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FFFFFF"/>
                </a:solidFill>
              </a:rPr>
              <a:t>- Asegurar el derecho de propiedad y facilitar el comercio</a:t>
            </a:r>
          </a:p>
        </p:txBody>
      </p:sp>
      <p:sp>
        <p:nvSpPr>
          <p:cNvPr id="2" name="25 CuadroTexto"/>
          <p:cNvSpPr txBox="1">
            <a:spLocks noChangeArrowheads="1"/>
          </p:cNvSpPr>
          <p:nvPr/>
        </p:nvSpPr>
        <p:spPr bwMode="auto">
          <a:xfrm>
            <a:off x="2700338" y="765175"/>
            <a:ext cx="2087562" cy="727075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s-ES" sz="2000">
                <a:solidFill>
                  <a:srgbClr val="FFFFFF"/>
                </a:solidFill>
              </a:rPr>
              <a:t>LA POLÍTICA se concibe</a:t>
            </a:r>
          </a:p>
        </p:txBody>
      </p:sp>
      <p:sp>
        <p:nvSpPr>
          <p:cNvPr id="3" name="25 CuadroTexto"/>
          <p:cNvSpPr txBox="1">
            <a:spLocks noChangeArrowheads="1"/>
          </p:cNvSpPr>
          <p:nvPr/>
        </p:nvSpPr>
        <p:spPr bwMode="auto">
          <a:xfrm>
            <a:off x="539750" y="1844675"/>
            <a:ext cx="3024188" cy="666750"/>
          </a:xfrm>
          <a:prstGeom prst="rect">
            <a:avLst/>
          </a:prstGeom>
          <a:solidFill>
            <a:srgbClr val="3399FF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FFFFFF"/>
                </a:solidFill>
              </a:rPr>
              <a:t>NO como la búsqueda del bien común</a:t>
            </a:r>
          </a:p>
        </p:txBody>
      </p:sp>
      <p:cxnSp>
        <p:nvCxnSpPr>
          <p:cNvPr id="66581" name="AutoShape 21"/>
          <p:cNvCxnSpPr>
            <a:cxnSpLocks noChangeShapeType="1"/>
            <a:stCxn id="27" idx="1"/>
            <a:endCxn id="28" idx="1"/>
          </p:cNvCxnSpPr>
          <p:nvPr/>
        </p:nvCxnSpPr>
        <p:spPr bwMode="auto">
          <a:xfrm rot="10800000" flipH="1" flipV="1">
            <a:off x="598488" y="3186113"/>
            <a:ext cx="1584325" cy="1008062"/>
          </a:xfrm>
          <a:prstGeom prst="bentConnector3">
            <a:avLst>
              <a:gd name="adj1" fmla="val -5014"/>
            </a:avLst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82" name="AutoShape 22"/>
          <p:cNvCxnSpPr>
            <a:cxnSpLocks noChangeShapeType="1"/>
          </p:cNvCxnSpPr>
          <p:nvPr/>
        </p:nvCxnSpPr>
        <p:spPr bwMode="auto">
          <a:xfrm rot="10800000" flipV="1">
            <a:off x="2052638" y="1128713"/>
            <a:ext cx="635000" cy="703262"/>
          </a:xfrm>
          <a:prstGeom prst="bentConnector2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83" name="AutoShape 23"/>
          <p:cNvCxnSpPr>
            <a:cxnSpLocks noChangeShapeType="1"/>
            <a:endCxn id="26" idx="0"/>
          </p:cNvCxnSpPr>
          <p:nvPr/>
        </p:nvCxnSpPr>
        <p:spPr bwMode="auto">
          <a:xfrm>
            <a:off x="4800600" y="1128713"/>
            <a:ext cx="1176338" cy="558800"/>
          </a:xfrm>
          <a:prstGeom prst="bentConnector2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84" name="AutoShape 24"/>
          <p:cNvCxnSpPr>
            <a:cxnSpLocks noChangeShapeType="1"/>
            <a:stCxn id="27" idx="1"/>
            <a:endCxn id="29" idx="1"/>
          </p:cNvCxnSpPr>
          <p:nvPr/>
        </p:nvCxnSpPr>
        <p:spPr bwMode="auto">
          <a:xfrm rot="10800000" flipH="1" flipV="1">
            <a:off x="598488" y="3186113"/>
            <a:ext cx="1584325" cy="1800225"/>
          </a:xfrm>
          <a:prstGeom prst="bentConnector3">
            <a:avLst>
              <a:gd name="adj1" fmla="val -5014"/>
            </a:avLst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85" name="AutoShape 25"/>
          <p:cNvCxnSpPr>
            <a:cxnSpLocks noChangeShapeType="1"/>
            <a:stCxn id="27" idx="1"/>
            <a:endCxn id="30" idx="1"/>
          </p:cNvCxnSpPr>
          <p:nvPr/>
        </p:nvCxnSpPr>
        <p:spPr bwMode="auto">
          <a:xfrm rot="10800000" flipH="1" flipV="1">
            <a:off x="598488" y="3186113"/>
            <a:ext cx="1584325" cy="2592387"/>
          </a:xfrm>
          <a:prstGeom prst="bentConnector3">
            <a:avLst>
              <a:gd name="adj1" fmla="val -5014"/>
            </a:avLst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071688"/>
            <a:ext cx="1143000" cy="4786312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EL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ESTADO LIBERAL</a:t>
            </a:r>
          </a:p>
        </p:txBody>
      </p:sp>
      <p:pic>
        <p:nvPicPr>
          <p:cNvPr id="27652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8101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257300"/>
            <a:ext cx="1143000" cy="969963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27654" name="23 CuadroTexto"/>
          <p:cNvSpPr txBox="1">
            <a:spLocks noChangeArrowheads="1"/>
          </p:cNvSpPr>
          <p:nvPr/>
        </p:nvSpPr>
        <p:spPr bwMode="auto">
          <a:xfrm>
            <a:off x="2114550" y="0"/>
            <a:ext cx="435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LA HERENCIA REPUBLICANA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6821DA-24F8-46D4-95EC-151E5E806501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00063" y="857250"/>
            <a:ext cx="7215187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FFFFFF"/>
                </a:solidFill>
              </a:rPr>
              <a:t>El liberalismo entiende que, para alcanzar estos objetivos, el Estado ha de ser CONSTITUCIONAL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500063" y="1714500"/>
            <a:ext cx="5286375" cy="1200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FFFFFF"/>
                </a:solidFill>
              </a:rPr>
              <a:t>En Estado donde existe un sistema de reglas fundamentales que limitan los poderes estatales con el fin de evitar los abusos de los gobernantes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500063" y="3214688"/>
            <a:ext cx="7143750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C00000"/>
                </a:solidFill>
              </a:rPr>
              <a:t>El liberalismo es heredero de la tradición republicana, que nació en las experiencias democráticas de</a:t>
            </a:r>
          </a:p>
        </p:txBody>
      </p:sp>
      <p:pic>
        <p:nvPicPr>
          <p:cNvPr id="70658" name="Picture 2" descr="http://vicentvercher.files.wordpress.com/2008/12/constitucio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643063"/>
            <a:ext cx="1387475" cy="135731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http://blogs.hoymujer.com/blogfiles/restamueble/11897222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429125"/>
            <a:ext cx="31432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1285875" y="4000500"/>
            <a:ext cx="1500188" cy="40005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s-ES" sz="2000"/>
              <a:t>GRECIA</a:t>
            </a: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5214938" y="4000500"/>
            <a:ext cx="1235075" cy="40005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s-ES" sz="2000"/>
              <a:t>ROMA</a:t>
            </a:r>
          </a:p>
        </p:txBody>
      </p:sp>
      <p:pic>
        <p:nvPicPr>
          <p:cNvPr id="15" name="Picture 17" descr="ago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429125"/>
            <a:ext cx="281463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071688"/>
            <a:ext cx="1143000" cy="4786312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EL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ESTADO LIBERAL</a:t>
            </a:r>
          </a:p>
        </p:txBody>
      </p:sp>
      <p:pic>
        <p:nvPicPr>
          <p:cNvPr id="28676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257300"/>
            <a:ext cx="1143000" cy="969963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28678" name="23 CuadroTexto"/>
          <p:cNvSpPr txBox="1">
            <a:spLocks noChangeArrowheads="1"/>
          </p:cNvSpPr>
          <p:nvPr/>
        </p:nvSpPr>
        <p:spPr bwMode="auto">
          <a:xfrm>
            <a:off x="2114550" y="0"/>
            <a:ext cx="435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LA HERENCIA REPUBLICANA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482F60-31AF-4D02-8241-536681612C26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00063" y="857250"/>
            <a:ext cx="7215187" cy="9239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lt1"/>
                </a:solidFill>
                <a:ea typeface="Verdana" pitchFamily="34" charset="0"/>
                <a:cs typeface="Verdana" pitchFamily="34" charset="0"/>
              </a:rPr>
              <a:t>Según esta tradición, los ciudadanos han de ser iguales ante la ley y han de tener la posibilidad de defenderse contra cualquier abuso de poder</a:t>
            </a: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500063" y="2214563"/>
            <a:ext cx="2928937" cy="1477962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FFFFFF"/>
                </a:solidFill>
              </a:rPr>
              <a:t>Para evitar los abusos de poder, la tradición republicana puso en práctica varios elementos</a:t>
            </a: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3708400" y="2786063"/>
            <a:ext cx="3971925" cy="392112"/>
          </a:xfrm>
          <a:prstGeom prst="rect">
            <a:avLst/>
          </a:prstGeom>
          <a:noFill/>
          <a:ln w="25400" algn="ctr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3366FF"/>
                </a:solidFill>
              </a:rPr>
              <a:t>- La separación de poderes</a:t>
            </a:r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3708400" y="2357438"/>
            <a:ext cx="3971925" cy="392112"/>
          </a:xfrm>
          <a:prstGeom prst="rect">
            <a:avLst/>
          </a:prstGeom>
          <a:noFill/>
          <a:ln w="25400" algn="ctr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3366FF"/>
                </a:solidFill>
              </a:rPr>
              <a:t>- El constitucionalismo</a:t>
            </a: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3708400" y="3214688"/>
            <a:ext cx="3971925" cy="392112"/>
          </a:xfrm>
          <a:prstGeom prst="rect">
            <a:avLst/>
          </a:prstGeom>
          <a:noFill/>
          <a:ln w="25400" algn="ctr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3366FF"/>
                </a:solidFill>
              </a:rPr>
              <a:t>- La participación ciudadana</a:t>
            </a:r>
          </a:p>
        </p:txBody>
      </p:sp>
      <p:sp>
        <p:nvSpPr>
          <p:cNvPr id="22" name="21 CuadroTexto"/>
          <p:cNvSpPr txBox="1">
            <a:spLocks noChangeArrowheads="1"/>
          </p:cNvSpPr>
          <p:nvPr/>
        </p:nvSpPr>
        <p:spPr bwMode="auto">
          <a:xfrm>
            <a:off x="571500" y="4071938"/>
            <a:ext cx="2714625" cy="646112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FFFFFF"/>
                </a:solidFill>
              </a:rPr>
              <a:t>El ESTADO LIBERAL DE DERECHO</a:t>
            </a:r>
          </a:p>
        </p:txBody>
      </p:sp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3286125" y="4214813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/>
              <a:t>dio paso a </a:t>
            </a:r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4929188" y="3929063"/>
            <a:ext cx="2786062" cy="92392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lt1"/>
                </a:solidFill>
                <a:ea typeface="Verdana" pitchFamily="34" charset="0"/>
                <a:cs typeface="Verdana" pitchFamily="34" charset="0"/>
              </a:rPr>
              <a:t>El ESTADO LIBERAL  y DEMOCRÁTICO DE DERECHO</a:t>
            </a:r>
          </a:p>
        </p:txBody>
      </p: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1285875" y="5429250"/>
            <a:ext cx="3822700" cy="369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Sistema representativo</a:t>
            </a:r>
          </a:p>
        </p:txBody>
      </p:sp>
      <p:sp>
        <p:nvSpPr>
          <p:cNvPr id="26" name="25 CuadroTexto"/>
          <p:cNvSpPr txBox="1">
            <a:spLocks noChangeArrowheads="1"/>
          </p:cNvSpPr>
          <p:nvPr/>
        </p:nvSpPr>
        <p:spPr bwMode="auto">
          <a:xfrm>
            <a:off x="1285875" y="5000625"/>
            <a:ext cx="3822700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Con sufragio universal</a:t>
            </a:r>
          </a:p>
        </p:txBody>
      </p:sp>
      <p:sp>
        <p:nvSpPr>
          <p:cNvPr id="27" name="26 CuadroTexto"/>
          <p:cNvSpPr txBox="1">
            <a:spLocks noChangeArrowheads="1"/>
          </p:cNvSpPr>
          <p:nvPr/>
        </p:nvSpPr>
        <p:spPr bwMode="auto">
          <a:xfrm>
            <a:off x="1285875" y="5857875"/>
            <a:ext cx="3822700" cy="369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Regla de las mayorías</a:t>
            </a:r>
          </a:p>
        </p:txBody>
      </p:sp>
      <p:cxnSp>
        <p:nvCxnSpPr>
          <p:cNvPr id="29" name="28 Conector angular"/>
          <p:cNvCxnSpPr>
            <a:cxnSpLocks noChangeShapeType="1"/>
            <a:stCxn id="16" idx="0"/>
            <a:endCxn id="19" idx="0"/>
          </p:cNvCxnSpPr>
          <p:nvPr/>
        </p:nvCxnSpPr>
        <p:spPr bwMode="auto">
          <a:xfrm rot="5400000" flipV="1">
            <a:off x="3764756" y="415132"/>
            <a:ext cx="130175" cy="3729038"/>
          </a:xfrm>
          <a:prstGeom prst="bentConnector3">
            <a:avLst>
              <a:gd name="adj1" fmla="val -175611"/>
            </a:avLst>
          </a:prstGeom>
          <a:noFill/>
          <a:ln w="28575" algn="ctr">
            <a:solidFill>
              <a:srgbClr val="3366FF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32 Conector angular"/>
          <p:cNvCxnSpPr>
            <a:cxnSpLocks noChangeShapeType="1"/>
            <a:stCxn id="16" idx="2"/>
            <a:endCxn id="20" idx="2"/>
          </p:cNvCxnSpPr>
          <p:nvPr/>
        </p:nvCxnSpPr>
        <p:spPr bwMode="auto">
          <a:xfrm rot="5400000" flipH="1" flipV="1">
            <a:off x="3793331" y="1791494"/>
            <a:ext cx="73025" cy="3729038"/>
          </a:xfrm>
          <a:prstGeom prst="bentConnector3">
            <a:avLst>
              <a:gd name="adj1" fmla="val -310870"/>
            </a:avLst>
          </a:prstGeom>
          <a:noFill/>
          <a:ln w="28575" algn="ctr">
            <a:solidFill>
              <a:srgbClr val="3366FF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42 Conector angular"/>
          <p:cNvCxnSpPr>
            <a:stCxn id="24" idx="2"/>
            <a:endCxn id="26" idx="3"/>
          </p:cNvCxnSpPr>
          <p:nvPr/>
        </p:nvCxnSpPr>
        <p:spPr>
          <a:xfrm rot="5400000">
            <a:off x="5549900" y="4411663"/>
            <a:ext cx="331787" cy="1214438"/>
          </a:xfrm>
          <a:prstGeom prst="bentConnector2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2 Conector angular"/>
          <p:cNvCxnSpPr>
            <a:stCxn id="24" idx="2"/>
            <a:endCxn id="25" idx="3"/>
          </p:cNvCxnSpPr>
          <p:nvPr/>
        </p:nvCxnSpPr>
        <p:spPr>
          <a:xfrm rot="5400000">
            <a:off x="5335588" y="4625975"/>
            <a:ext cx="760412" cy="1214438"/>
          </a:xfrm>
          <a:prstGeom prst="bentConnector2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2 Conector angular"/>
          <p:cNvCxnSpPr>
            <a:stCxn id="24" idx="2"/>
            <a:endCxn id="27" idx="3"/>
          </p:cNvCxnSpPr>
          <p:nvPr/>
        </p:nvCxnSpPr>
        <p:spPr>
          <a:xfrm rot="5400000">
            <a:off x="5121275" y="4840288"/>
            <a:ext cx="1189037" cy="1214438"/>
          </a:xfrm>
          <a:prstGeom prst="bentConnector2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>
            <a:stCxn id="16" idx="3"/>
            <a:endCxn id="18" idx="1"/>
          </p:cNvCxnSpPr>
          <p:nvPr/>
        </p:nvCxnSpPr>
        <p:spPr>
          <a:xfrm>
            <a:off x="3429000" y="2954338"/>
            <a:ext cx="266700" cy="28575"/>
          </a:xfrm>
          <a:prstGeom prst="straightConnector1">
            <a:avLst/>
          </a:prstGeom>
          <a:ln w="28575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071688"/>
            <a:ext cx="1143000" cy="4786312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EL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ESTADO LIBERAL</a:t>
            </a:r>
          </a:p>
        </p:txBody>
      </p:sp>
      <p:pic>
        <p:nvPicPr>
          <p:cNvPr id="29700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257300"/>
            <a:ext cx="1143000" cy="969963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29702" name="23 CuadroTexto"/>
          <p:cNvSpPr txBox="1">
            <a:spLocks noChangeArrowheads="1"/>
          </p:cNvSpPr>
          <p:nvPr/>
        </p:nvSpPr>
        <p:spPr bwMode="auto">
          <a:xfrm>
            <a:off x="2114550" y="0"/>
            <a:ext cx="3000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LA SOCIEDAD CIVIL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BF33B8B-8C8D-49EE-AFE6-A3092129A236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00063" y="857250"/>
            <a:ext cx="7215187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La aparición del Estado como un organismo autónomo dentro de la sociedad moderna ha provocado la necesidad de distinguir</a:t>
            </a:r>
          </a:p>
        </p:txBody>
      </p:sp>
      <p:sp>
        <p:nvSpPr>
          <p:cNvPr id="28" name="27 CuadroTexto"/>
          <p:cNvSpPr txBox="1">
            <a:spLocks noChangeArrowheads="1"/>
          </p:cNvSpPr>
          <p:nvPr/>
        </p:nvSpPr>
        <p:spPr bwMode="auto">
          <a:xfrm>
            <a:off x="785786" y="2000240"/>
            <a:ext cx="2000264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LO PÚBLICO ESTATAL</a:t>
            </a:r>
          </a:p>
        </p:txBody>
      </p:sp>
      <p:sp>
        <p:nvSpPr>
          <p:cNvPr id="30" name="29 CuadroTexto"/>
          <p:cNvSpPr txBox="1">
            <a:spLocks noChangeArrowheads="1"/>
          </p:cNvSpPr>
          <p:nvPr/>
        </p:nvSpPr>
        <p:spPr bwMode="auto">
          <a:xfrm>
            <a:off x="5286380" y="2000240"/>
            <a:ext cx="207170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LO PÚBLICO NO ESTATAL</a:t>
            </a:r>
          </a:p>
        </p:txBody>
      </p:sp>
      <p:sp>
        <p:nvSpPr>
          <p:cNvPr id="31" name="30 CuadroTexto"/>
          <p:cNvSpPr txBox="1">
            <a:spLocks noChangeArrowheads="1"/>
          </p:cNvSpPr>
          <p:nvPr/>
        </p:nvSpPr>
        <p:spPr bwMode="auto">
          <a:xfrm>
            <a:off x="3429000" y="2857500"/>
            <a:ext cx="4286250" cy="1477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Ámbito de la sociedad civil como conjunto de instituciones y mecanismos de coordinación social no dependientes del sistema administrativo estatal</a:t>
            </a:r>
          </a:p>
        </p:txBody>
      </p:sp>
      <p:sp>
        <p:nvSpPr>
          <p:cNvPr id="32" name="31 CuadroTexto"/>
          <p:cNvSpPr txBox="1">
            <a:spLocks noChangeArrowheads="1"/>
          </p:cNvSpPr>
          <p:nvPr/>
        </p:nvSpPr>
        <p:spPr bwMode="auto">
          <a:xfrm>
            <a:off x="714375" y="3357563"/>
            <a:ext cx="2143125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espacio de lo político</a:t>
            </a:r>
          </a:p>
        </p:txBody>
      </p:sp>
      <p:sp>
        <p:nvSpPr>
          <p:cNvPr id="34" name="33 CuadroTexto"/>
          <p:cNvSpPr txBox="1">
            <a:spLocks noChangeArrowheads="1"/>
          </p:cNvSpPr>
          <p:nvPr/>
        </p:nvSpPr>
        <p:spPr bwMode="auto">
          <a:xfrm>
            <a:off x="5357818" y="5529220"/>
            <a:ext cx="2214578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LA SOCIEDAD</a:t>
            </a:r>
          </a:p>
        </p:txBody>
      </p:sp>
      <p:sp>
        <p:nvSpPr>
          <p:cNvPr id="35" name="34 CuadroTexto"/>
          <p:cNvSpPr txBox="1">
            <a:spLocks noChangeArrowheads="1"/>
          </p:cNvSpPr>
          <p:nvPr/>
        </p:nvSpPr>
        <p:spPr bwMode="auto">
          <a:xfrm>
            <a:off x="3429000" y="4500563"/>
            <a:ext cx="428625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 esfera despolitizada de las personas y sus actividades</a:t>
            </a:r>
          </a:p>
        </p:txBody>
      </p:sp>
      <p:sp>
        <p:nvSpPr>
          <p:cNvPr id="36" name="35 CuadroTexto"/>
          <p:cNvSpPr txBox="1">
            <a:spLocks noChangeArrowheads="1"/>
          </p:cNvSpPr>
          <p:nvPr/>
        </p:nvSpPr>
        <p:spPr bwMode="auto">
          <a:xfrm>
            <a:off x="642910" y="5529220"/>
            <a:ext cx="207170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EL ESTADO</a:t>
            </a:r>
          </a:p>
        </p:txBody>
      </p:sp>
      <p:sp>
        <p:nvSpPr>
          <p:cNvPr id="37" name="36 Flecha izquierda y derecha"/>
          <p:cNvSpPr/>
          <p:nvPr/>
        </p:nvSpPr>
        <p:spPr>
          <a:xfrm>
            <a:off x="2928938" y="2071688"/>
            <a:ext cx="2286000" cy="500062"/>
          </a:xfrm>
          <a:prstGeom prst="left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9" name="38 Flecha izquierda y derecha"/>
          <p:cNvSpPr/>
          <p:nvPr/>
        </p:nvSpPr>
        <p:spPr>
          <a:xfrm>
            <a:off x="2928938" y="5500688"/>
            <a:ext cx="2286000" cy="500062"/>
          </a:xfrm>
          <a:prstGeom prst="left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  <p:bldP spid="32" grpId="0" animBg="1"/>
      <p:bldP spid="35" grpId="0" animBg="1"/>
      <p:bldP spid="37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071688"/>
            <a:ext cx="1143000" cy="4786312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EL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ESTADO LIBERAL</a:t>
            </a:r>
          </a:p>
        </p:txBody>
      </p:sp>
      <p:pic>
        <p:nvPicPr>
          <p:cNvPr id="30724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257300"/>
            <a:ext cx="1143000" cy="969963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30726" name="23 CuadroTexto"/>
          <p:cNvSpPr txBox="1">
            <a:spLocks noChangeArrowheads="1"/>
          </p:cNvSpPr>
          <p:nvPr/>
        </p:nvSpPr>
        <p:spPr bwMode="auto">
          <a:xfrm>
            <a:off x="357188" y="0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LA SOCIEDAD CIVIL COMO SOCIEDAD COMERCIAL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D23DDB-1E0A-4D71-962D-0C39A4A59269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71500" y="785813"/>
            <a:ext cx="3357563" cy="9239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La economía se ha convertido en el núcleo y motor de la vida social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571480"/>
            <a:ext cx="2000265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30" name="26 Rectángulo"/>
          <p:cNvSpPr>
            <a:spLocks noChangeArrowheads="1"/>
          </p:cNvSpPr>
          <p:nvPr/>
        </p:nvSpPr>
        <p:spPr bwMode="auto">
          <a:xfrm>
            <a:off x="4214813" y="714375"/>
            <a:ext cx="1571625" cy="4857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s-ES" sz="1600">
                <a:latin typeface="Arial" pitchFamily="34" charset="0"/>
              </a:rPr>
              <a:t>Adam Smith (1723-1790)</a:t>
            </a: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1143000" y="1785938"/>
            <a:ext cx="2071688" cy="461962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s-ES" sz="2400">
                <a:solidFill>
                  <a:srgbClr val="FFFFFF"/>
                </a:solidFill>
              </a:rPr>
              <a:t>El ESTADO</a:t>
            </a: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500063" y="2357438"/>
            <a:ext cx="3500437" cy="923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66FF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3366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Surge del conflicto de intereses entre los miembros de la sociedad</a:t>
            </a:r>
          </a:p>
        </p:txBody>
      </p:sp>
      <p:sp>
        <p:nvSpPr>
          <p:cNvPr id="22" name="21 CuadroTexto"/>
          <p:cNvSpPr txBox="1">
            <a:spLocks noChangeArrowheads="1"/>
          </p:cNvSpPr>
          <p:nvPr/>
        </p:nvSpPr>
        <p:spPr bwMode="auto">
          <a:xfrm>
            <a:off x="500063" y="3357563"/>
            <a:ext cx="3500437" cy="12001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3366FF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 fin básico es asegurar el crecimiento económico del que depende la riqueza de las naciones</a:t>
            </a:r>
          </a:p>
        </p:txBody>
      </p:sp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500063" y="4643438"/>
            <a:ext cx="3500437" cy="17541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3366FF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Debe limitar su actuación a facilitar la producción, hacer respetar las leyes y el orden, proteger la propiedad, la defensa exterior, </a:t>
            </a:r>
            <a:r>
              <a:rPr lang="es-ES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etc</a:t>
            </a:r>
            <a:endParaRPr lang="es-E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4584700" y="3214688"/>
            <a:ext cx="2701925" cy="461962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s-ES" sz="2400">
                <a:solidFill>
                  <a:srgbClr val="FFFFFF"/>
                </a:solidFill>
              </a:rPr>
              <a:t>LA SOCIEDAD</a:t>
            </a:r>
          </a:p>
        </p:txBody>
      </p: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4214813" y="3786188"/>
            <a:ext cx="3670300" cy="941387"/>
          </a:xfrm>
          <a:prstGeom prst="rect">
            <a:avLst/>
          </a:prstGeom>
          <a:solidFill>
            <a:srgbClr val="92D050"/>
          </a:solidFill>
          <a:ln>
            <a:solidFill>
              <a:srgbClr val="339966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Se compone de individuos movidos por su propio interés</a:t>
            </a:r>
          </a:p>
        </p:txBody>
      </p:sp>
      <p:sp>
        <p:nvSpPr>
          <p:cNvPr id="26" name="25 CuadroTexto"/>
          <p:cNvSpPr txBox="1">
            <a:spLocks noChangeArrowheads="1"/>
          </p:cNvSpPr>
          <p:nvPr/>
        </p:nvSpPr>
        <p:spPr bwMode="auto">
          <a:xfrm>
            <a:off x="4214813" y="5214938"/>
            <a:ext cx="3670300" cy="12160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339966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Si el mercado consigue llegar a funcionar correctamente se alcanza el mutuo beneficio</a:t>
            </a:r>
          </a:p>
        </p:txBody>
      </p:sp>
      <p:sp>
        <p:nvSpPr>
          <p:cNvPr id="27" name="26 CuadroTexto"/>
          <p:cNvSpPr txBox="1">
            <a:spLocks noChangeArrowheads="1"/>
          </p:cNvSpPr>
          <p:nvPr/>
        </p:nvSpPr>
        <p:spPr bwMode="auto">
          <a:xfrm>
            <a:off x="4214813" y="4786313"/>
            <a:ext cx="3670300" cy="392112"/>
          </a:xfrm>
          <a:prstGeom prst="rect">
            <a:avLst/>
          </a:prstGeom>
          <a:solidFill>
            <a:srgbClr val="00B050"/>
          </a:solidFill>
          <a:ln>
            <a:solidFill>
              <a:srgbClr val="339966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Aparición del mercado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4000500" y="2714625"/>
            <a:ext cx="3929063" cy="33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riqueza de las naciones, 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1776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ORGANIZACIÓN  SOCIAL</a:t>
            </a:r>
          </a:p>
        </p:txBody>
      </p:sp>
      <p:pic>
        <p:nvPicPr>
          <p:cNvPr id="4100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14375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11 CuadroTexto"/>
          <p:cNvSpPr txBox="1">
            <a:spLocks noChangeArrowheads="1"/>
          </p:cNvSpPr>
          <p:nvPr/>
        </p:nvSpPr>
        <p:spPr bwMode="auto">
          <a:xfrm>
            <a:off x="1714500" y="142875"/>
            <a:ext cx="537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LA SOCIEDAD Y SU ORGANIZACIÓN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José Ángel Castaño Gracia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928688"/>
            <a:ext cx="490696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539722" y="3219447"/>
            <a:ext cx="3429023" cy="584774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0" dirty="0">
                <a:latin typeface="Arial" charset="0"/>
              </a:rPr>
              <a:t>Toda sociedad implica una forma de organización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500563" y="5643563"/>
            <a:ext cx="3067050" cy="757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b="0" dirty="0">
                <a:solidFill>
                  <a:schemeClr val="tx2"/>
                </a:solidFill>
                <a:latin typeface="Arial" charset="0"/>
              </a:rPr>
              <a:t> estas formas han ido aumentando su complejidad con el paso del tiempo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68313" y="4008438"/>
            <a:ext cx="3382962" cy="1069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0" dirty="0">
                <a:latin typeface="Arial" charset="0"/>
              </a:rPr>
              <a:t>un conjunto de pautas de conducta que definen cómo deben ser las relaciones entre sus miembros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642937" y="5260972"/>
            <a:ext cx="306707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0" dirty="0">
                <a:solidFill>
                  <a:schemeClr val="tx2"/>
                </a:solidFill>
                <a:latin typeface="Arial" charset="0"/>
              </a:rPr>
              <a:t>Este orden social no viene determinado por la naturaleza: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4500563" y="4714875"/>
            <a:ext cx="3067050" cy="757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b="0" dirty="0">
                <a:solidFill>
                  <a:schemeClr val="tx2"/>
                </a:solidFill>
                <a:latin typeface="Arial" charset="0"/>
              </a:rPr>
              <a:t> de ahí que haya diferentes formas de organización social 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4500563" y="4000500"/>
            <a:ext cx="3067050" cy="534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b="0" dirty="0">
                <a:solidFill>
                  <a:schemeClr val="tx2"/>
                </a:solidFill>
                <a:latin typeface="Arial" charset="0"/>
              </a:rPr>
              <a:t> son las personas las que lo crean y lo modifican.</a:t>
            </a: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895F9-BF1D-4186-B4FB-29FCDF499457}" type="slidenum">
              <a:rPr lang="es-ES"/>
              <a:pPr>
                <a:defRPr/>
              </a:pPr>
              <a:t>3</a:t>
            </a:fld>
            <a:endParaRPr lang="es-ES"/>
          </a:p>
        </p:txBody>
      </p:sp>
      <p:sp>
        <p:nvSpPr>
          <p:cNvPr id="2" name="16 Rectángulo"/>
          <p:cNvSpPr/>
          <p:nvPr/>
        </p:nvSpPr>
        <p:spPr>
          <a:xfrm>
            <a:off x="8001000" y="1916113"/>
            <a:ext cx="1143000" cy="704850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  <p:cxnSp>
        <p:nvCxnSpPr>
          <p:cNvPr id="4120" name="AutoShape 24"/>
          <p:cNvCxnSpPr>
            <a:cxnSpLocks noChangeShapeType="1"/>
            <a:endCxn id="21" idx="1"/>
          </p:cNvCxnSpPr>
          <p:nvPr/>
        </p:nvCxnSpPr>
        <p:spPr bwMode="auto">
          <a:xfrm flipV="1">
            <a:off x="3709988" y="4268788"/>
            <a:ext cx="777875" cy="1406525"/>
          </a:xfrm>
          <a:prstGeom prst="bentConnector3">
            <a:avLst>
              <a:gd name="adj1" fmla="val 50815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1" name="AutoShape 25"/>
          <p:cNvCxnSpPr>
            <a:cxnSpLocks noChangeShapeType="1"/>
            <a:endCxn id="20" idx="1"/>
          </p:cNvCxnSpPr>
          <p:nvPr/>
        </p:nvCxnSpPr>
        <p:spPr bwMode="auto">
          <a:xfrm flipV="1">
            <a:off x="3709988" y="5094288"/>
            <a:ext cx="777875" cy="581025"/>
          </a:xfrm>
          <a:prstGeom prst="bentConnector3">
            <a:avLst>
              <a:gd name="adj1" fmla="val 50815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2" name="AutoShape 26"/>
          <p:cNvCxnSpPr>
            <a:cxnSpLocks noChangeShapeType="1"/>
            <a:endCxn id="13" idx="1"/>
          </p:cNvCxnSpPr>
          <p:nvPr/>
        </p:nvCxnSpPr>
        <p:spPr bwMode="auto">
          <a:xfrm>
            <a:off x="3709988" y="5675313"/>
            <a:ext cx="777875" cy="347662"/>
          </a:xfrm>
          <a:prstGeom prst="bentConnector3">
            <a:avLst>
              <a:gd name="adj1" fmla="val 50815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071688"/>
            <a:ext cx="1143000" cy="4786312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EL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ESTADO LIBERAL</a:t>
            </a:r>
          </a:p>
        </p:txBody>
      </p:sp>
      <p:pic>
        <p:nvPicPr>
          <p:cNvPr id="31748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257300"/>
            <a:ext cx="1143000" cy="969963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31750" name="23 CuadroTexto"/>
          <p:cNvSpPr txBox="1">
            <a:spLocks noChangeArrowheads="1"/>
          </p:cNvSpPr>
          <p:nvPr/>
        </p:nvSpPr>
        <p:spPr bwMode="auto">
          <a:xfrm>
            <a:off x="0" y="0"/>
            <a:ext cx="77247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200">
                <a:latin typeface="Calibri" pitchFamily="34" charset="0"/>
              </a:rPr>
              <a:t>LA SOCIEDAD CIVIL COMO SISTEMA DE NECESIDADES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D0A1BA6-B28A-4B13-B4F5-BEA7C14E9666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357438" y="1214438"/>
            <a:ext cx="5324475" cy="6667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i="1" dirty="0">
                <a:solidFill>
                  <a:srgbClr val="FFC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“es un espacio donde cada uno es fin para sí mismo y todos los demás no son nada para él</a:t>
            </a:r>
          </a:p>
        </p:txBody>
      </p:sp>
      <p:sp>
        <p:nvSpPr>
          <p:cNvPr id="31753" name="26 Rectángulo"/>
          <p:cNvSpPr>
            <a:spLocks noChangeArrowheads="1"/>
          </p:cNvSpPr>
          <p:nvPr/>
        </p:nvSpPr>
        <p:spPr bwMode="auto">
          <a:xfrm>
            <a:off x="500063" y="2928938"/>
            <a:ext cx="1571625" cy="4857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s-ES" sz="1600">
                <a:latin typeface="Arial" pitchFamily="34" charset="0"/>
                <a:cs typeface="Arial" pitchFamily="34" charset="0"/>
              </a:rPr>
              <a:t>G. W. F. Hegel (1770-1831)</a:t>
            </a:r>
          </a:p>
        </p:txBody>
      </p: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571500" y="5072063"/>
            <a:ext cx="4429125" cy="641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7030A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Único representante del interés común y del bien público</a:t>
            </a:r>
          </a:p>
        </p:txBody>
      </p:sp>
      <p:sp>
        <p:nvSpPr>
          <p:cNvPr id="26" name="25 CuadroTexto"/>
          <p:cNvSpPr txBox="1">
            <a:spLocks noChangeArrowheads="1"/>
          </p:cNvSpPr>
          <p:nvPr/>
        </p:nvSpPr>
        <p:spPr bwMode="auto">
          <a:xfrm>
            <a:off x="571500" y="4286250"/>
            <a:ext cx="7000875" cy="641350"/>
          </a:xfrm>
          <a:prstGeom prst="rect">
            <a:avLst/>
          </a:prstGeom>
          <a:solidFill>
            <a:srgbClr val="FFCC66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La sociedad civil carece de capacidad para organizarse a sí misma y para proporcionar un progreso social</a:t>
            </a:r>
          </a:p>
        </p:txBody>
      </p:sp>
      <p:sp>
        <p:nvSpPr>
          <p:cNvPr id="27" name="26 CuadroTexto"/>
          <p:cNvSpPr txBox="1">
            <a:spLocks noChangeArrowheads="1"/>
          </p:cNvSpPr>
          <p:nvPr/>
        </p:nvSpPr>
        <p:spPr bwMode="auto">
          <a:xfrm>
            <a:off x="571500" y="3500438"/>
            <a:ext cx="6929438" cy="641350"/>
          </a:xfrm>
          <a:prstGeom prst="rect">
            <a:avLst/>
          </a:prstGeom>
          <a:solidFill>
            <a:srgbClr val="FF9900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“cuando la sociedad civil funciona sin trabas se produce, por una parte, la acumulación de riquezas, por otra, la miseria”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3214688" y="5857875"/>
            <a:ext cx="4357687" cy="33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Principios de la Filosofía del Derecho, 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1821 </a:t>
            </a:r>
          </a:p>
        </p:txBody>
      </p:sp>
      <p:pic>
        <p:nvPicPr>
          <p:cNvPr id="86018" name="Picture 2" descr="http://www.departments.bucknell.edu/History/Carnegie/hegel/heg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71480"/>
            <a:ext cx="1691830" cy="21900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" name="27 CuadroTexto"/>
          <p:cNvSpPr txBox="1">
            <a:spLocks noChangeArrowheads="1"/>
          </p:cNvSpPr>
          <p:nvPr/>
        </p:nvSpPr>
        <p:spPr bwMode="auto">
          <a:xfrm>
            <a:off x="2357438" y="1928813"/>
            <a:ext cx="5324475" cy="6667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i="1" dirty="0">
                <a:solidFill>
                  <a:srgbClr val="FFC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Pero sin relación con los demás no puede alcanzar sus fines</a:t>
            </a:r>
          </a:p>
        </p:txBody>
      </p:sp>
      <p:sp>
        <p:nvSpPr>
          <p:cNvPr id="29" name="28 CuadroTexto"/>
          <p:cNvSpPr txBox="1">
            <a:spLocks noChangeArrowheads="1"/>
          </p:cNvSpPr>
          <p:nvPr/>
        </p:nvSpPr>
        <p:spPr bwMode="auto">
          <a:xfrm>
            <a:off x="2357438" y="2643188"/>
            <a:ext cx="5324475" cy="6667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i="1" dirty="0">
                <a:solidFill>
                  <a:srgbClr val="FFC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Los otros son, por lo tanto, medios para el fin de un individuo particular”</a:t>
            </a:r>
          </a:p>
        </p:txBody>
      </p:sp>
      <p:sp>
        <p:nvSpPr>
          <p:cNvPr id="30" name="29 CuadroTexto"/>
          <p:cNvSpPr txBox="1">
            <a:spLocks noChangeArrowheads="1"/>
          </p:cNvSpPr>
          <p:nvPr/>
        </p:nvSpPr>
        <p:spPr bwMode="auto">
          <a:xfrm>
            <a:off x="3286125" y="642938"/>
            <a:ext cx="3357563" cy="48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LA SOCIEDAD CIVIL</a:t>
            </a:r>
            <a:endParaRPr lang="es-ES" sz="2400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>
            <a:spLocks noChangeArrowheads="1"/>
          </p:cNvSpPr>
          <p:nvPr/>
        </p:nvSpPr>
        <p:spPr bwMode="auto">
          <a:xfrm>
            <a:off x="5143500" y="5072063"/>
            <a:ext cx="2228850" cy="482600"/>
          </a:xfrm>
          <a:prstGeom prst="rect">
            <a:avLst/>
          </a:prstGeom>
          <a:solidFill>
            <a:srgbClr val="7030A0"/>
          </a:solidFill>
          <a:ln>
            <a:solidFill>
              <a:schemeClr val="accent4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EL ESTADO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26" grpId="0" animBg="1"/>
      <p:bldP spid="27" grpId="0" animBg="1"/>
      <p:bldP spid="33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071688"/>
            <a:ext cx="1143000" cy="4786312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EL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ESTADO LIBERAL</a:t>
            </a:r>
          </a:p>
        </p:txBody>
      </p:sp>
      <p:pic>
        <p:nvPicPr>
          <p:cNvPr id="32772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257300"/>
            <a:ext cx="1143000" cy="969963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32774" name="23 CuadroTexto"/>
          <p:cNvSpPr txBox="1">
            <a:spLocks noChangeArrowheads="1"/>
          </p:cNvSpPr>
          <p:nvPr/>
        </p:nvSpPr>
        <p:spPr bwMode="auto">
          <a:xfrm>
            <a:off x="539750" y="0"/>
            <a:ext cx="7075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LIBERALISMO POLÍTICO Y ECONÓMICO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D3F6ABE-C352-4470-A9DA-DFCDCA19EE96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71500" y="785813"/>
            <a:ext cx="7143750" cy="3667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La doctrina liberal presenta dos tendencias:</a:t>
            </a: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714375" y="1392238"/>
            <a:ext cx="2643188" cy="822325"/>
          </a:xfrm>
          <a:prstGeom prst="rect">
            <a:avLst/>
          </a:prstGeom>
          <a:solidFill>
            <a:srgbClr val="7030A0"/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LIBERALISMO POLÍTICO</a:t>
            </a: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500063" y="2357438"/>
            <a:ext cx="3500437" cy="1765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s-ES" dirty="0">
                <a:solidFill>
                  <a:srgbClr val="7030A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Centrado en la idea de que los hombres deben ser libres para seguir sus propias preferencias en los asuntos religiosos, económicos y políticos</a:t>
            </a:r>
          </a:p>
        </p:txBody>
      </p:sp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500063" y="4214813"/>
            <a:ext cx="3500437" cy="666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s-ES" dirty="0">
                <a:solidFill>
                  <a:srgbClr val="7030A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Supone límites y controles al poder estatal</a:t>
            </a:r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4643438" y="1392238"/>
            <a:ext cx="2701925" cy="8223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s-ES" sz="2400">
                <a:solidFill>
                  <a:srgbClr val="FFFF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LIBERALISMO ECONÓMICO</a:t>
            </a:r>
          </a:p>
        </p:txBody>
      </p: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4214813" y="2286000"/>
            <a:ext cx="3500437" cy="941388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s-ES" dirty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Entiende el mercado como mecanismo básico de coordinación social</a:t>
            </a:r>
          </a:p>
        </p:txBody>
      </p:sp>
      <p:sp>
        <p:nvSpPr>
          <p:cNvPr id="26" name="25 CuadroTexto"/>
          <p:cNvSpPr txBox="1">
            <a:spLocks noChangeArrowheads="1"/>
          </p:cNvSpPr>
          <p:nvPr/>
        </p:nvSpPr>
        <p:spPr bwMode="auto">
          <a:xfrm>
            <a:off x="4214813" y="4857750"/>
            <a:ext cx="3500437" cy="941388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s-ES" dirty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El Estado debe intervenir lo menos posible en el funcionamiento del mercado</a:t>
            </a:r>
          </a:p>
        </p:txBody>
      </p:sp>
      <p:sp>
        <p:nvSpPr>
          <p:cNvPr id="27" name="26 CuadroTexto"/>
          <p:cNvSpPr txBox="1">
            <a:spLocks noChangeArrowheads="1"/>
          </p:cNvSpPr>
          <p:nvPr/>
        </p:nvSpPr>
        <p:spPr bwMode="auto">
          <a:xfrm>
            <a:off x="4214813" y="3286125"/>
            <a:ext cx="3500437" cy="1490663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s-ES" dirty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El papel del Estado consiste en facilitar al mercado que cumpla con sus funciones de determinar los precios y distribuir los beneficios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929188"/>
            <a:ext cx="25352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071688"/>
            <a:ext cx="1143000" cy="4786312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EL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ESTADO LIBERAL</a:t>
            </a:r>
          </a:p>
        </p:txBody>
      </p:sp>
      <p:pic>
        <p:nvPicPr>
          <p:cNvPr id="33796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257300"/>
            <a:ext cx="1143000" cy="969963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33798" name="23 CuadroTexto"/>
          <p:cNvSpPr txBox="1">
            <a:spLocks noChangeArrowheads="1"/>
          </p:cNvSpPr>
          <p:nvPr/>
        </p:nvSpPr>
        <p:spPr bwMode="auto">
          <a:xfrm>
            <a:off x="2214563" y="0"/>
            <a:ext cx="3906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LA IDEOLOGÍA FASCISTA I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9C3C77-7426-4412-8BBA-483DA0DF66B9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786063" y="642938"/>
            <a:ext cx="4929187" cy="6461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s-ES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Se utiliza el término “fascismo” para referirse a los regímenes políticos de…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1500"/>
            <a:ext cx="2214563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2786063" y="3000375"/>
            <a:ext cx="4929187" cy="1200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Nace en Italia y Alemania a partir de grupos de antiguos combatientes como reacción a las humillaciones sufridas por estas naciones tras la I Guerra Mundial</a:t>
            </a:r>
          </a:p>
        </p:txBody>
      </p:sp>
      <p:sp>
        <p:nvSpPr>
          <p:cNvPr id="22" name="21 CuadroTexto"/>
          <p:cNvSpPr txBox="1">
            <a:spLocks noChangeArrowheads="1"/>
          </p:cNvSpPr>
          <p:nvPr/>
        </p:nvSpPr>
        <p:spPr bwMode="auto">
          <a:xfrm>
            <a:off x="2786063" y="1357313"/>
            <a:ext cx="4929187" cy="369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SzPct val="130000"/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La Italia de Mussolini, </a:t>
            </a:r>
          </a:p>
        </p:txBody>
      </p:sp>
      <p:sp>
        <p:nvSpPr>
          <p:cNvPr id="29" name="28 CuadroTexto"/>
          <p:cNvSpPr txBox="1">
            <a:spLocks noChangeArrowheads="1"/>
          </p:cNvSpPr>
          <p:nvPr/>
        </p:nvSpPr>
        <p:spPr bwMode="auto">
          <a:xfrm>
            <a:off x="2786063" y="1785938"/>
            <a:ext cx="4929187" cy="369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SzPct val="130000"/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La Alemania hitleriana,</a:t>
            </a:r>
          </a:p>
        </p:txBody>
      </p:sp>
      <p:sp>
        <p:nvSpPr>
          <p:cNvPr id="30" name="29 CuadroTexto"/>
          <p:cNvSpPr txBox="1">
            <a:spLocks noChangeArrowheads="1"/>
          </p:cNvSpPr>
          <p:nvPr/>
        </p:nvSpPr>
        <p:spPr bwMode="auto">
          <a:xfrm>
            <a:off x="2786063" y="2214563"/>
            <a:ext cx="4929187" cy="646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SzPct val="130000"/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Y a otros de parecida inspiración (la España de Franco o el Portugal de Salazar)</a:t>
            </a:r>
          </a:p>
        </p:txBody>
      </p:sp>
      <p:sp>
        <p:nvSpPr>
          <p:cNvPr id="31" name="30 CuadroTexto"/>
          <p:cNvSpPr txBox="1">
            <a:spLocks noChangeArrowheads="1"/>
          </p:cNvSpPr>
          <p:nvPr/>
        </p:nvSpPr>
        <p:spPr bwMode="auto">
          <a:xfrm>
            <a:off x="642938" y="3857625"/>
            <a:ext cx="1928812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Surge como un movimiento de rebeldía contra el liberalismo</a:t>
            </a:r>
          </a:p>
        </p:txBody>
      </p:sp>
      <p:sp>
        <p:nvSpPr>
          <p:cNvPr id="32" name="31 CuadroTexto"/>
          <p:cNvSpPr txBox="1">
            <a:spLocks noChangeArrowheads="1"/>
          </p:cNvSpPr>
          <p:nvPr/>
        </p:nvSpPr>
        <p:spPr bwMode="auto">
          <a:xfrm>
            <a:off x="3786188" y="4357688"/>
            <a:ext cx="3500437" cy="9239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El libre juego de los intereses económicos no conduce sino a la miseria</a:t>
            </a:r>
          </a:p>
        </p:txBody>
      </p:sp>
      <p:sp>
        <p:nvSpPr>
          <p:cNvPr id="33" name="32 CuadroTexto"/>
          <p:cNvSpPr txBox="1">
            <a:spLocks noChangeArrowheads="1"/>
          </p:cNvSpPr>
          <p:nvPr/>
        </p:nvSpPr>
        <p:spPr bwMode="auto">
          <a:xfrm>
            <a:off x="4071938" y="5500688"/>
            <a:ext cx="2643187" cy="6461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Es necesario un nuevo orden social</a:t>
            </a:r>
          </a:p>
        </p:txBody>
      </p:sp>
      <p:sp>
        <p:nvSpPr>
          <p:cNvPr id="34" name="33 CuadroTexto"/>
          <p:cNvSpPr txBox="1">
            <a:spLocks noChangeArrowheads="1"/>
          </p:cNvSpPr>
          <p:nvPr/>
        </p:nvSpPr>
        <p:spPr bwMode="auto">
          <a:xfrm>
            <a:off x="642938" y="5286375"/>
            <a:ext cx="2714625" cy="9239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Construido desde la exaltación nacional, el nacional–socialismo</a:t>
            </a:r>
          </a:p>
        </p:txBody>
      </p:sp>
      <p:cxnSp>
        <p:nvCxnSpPr>
          <p:cNvPr id="36" name="35 Conector curvado"/>
          <p:cNvCxnSpPr>
            <a:stCxn id="31" idx="3"/>
            <a:endCxn id="32" idx="1"/>
          </p:cNvCxnSpPr>
          <p:nvPr/>
        </p:nvCxnSpPr>
        <p:spPr>
          <a:xfrm>
            <a:off x="2571750" y="4457700"/>
            <a:ext cx="1214438" cy="36195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curvado"/>
          <p:cNvCxnSpPr>
            <a:stCxn id="32" idx="3"/>
            <a:endCxn id="33" idx="3"/>
          </p:cNvCxnSpPr>
          <p:nvPr/>
        </p:nvCxnSpPr>
        <p:spPr>
          <a:xfrm flipH="1">
            <a:off x="6715125" y="4819650"/>
            <a:ext cx="571500" cy="1004888"/>
          </a:xfrm>
          <a:prstGeom prst="curvedConnector3">
            <a:avLst>
              <a:gd name="adj1" fmla="val -40000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curvado"/>
          <p:cNvCxnSpPr>
            <a:stCxn id="33" idx="1"/>
            <a:endCxn id="34" idx="3"/>
          </p:cNvCxnSpPr>
          <p:nvPr/>
        </p:nvCxnSpPr>
        <p:spPr>
          <a:xfrm rot="10800000">
            <a:off x="3357563" y="5748338"/>
            <a:ext cx="714375" cy="7620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071688"/>
            <a:ext cx="1143000" cy="4786312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EL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ESTADO LIBERAL</a:t>
            </a:r>
          </a:p>
        </p:txBody>
      </p:sp>
      <p:pic>
        <p:nvPicPr>
          <p:cNvPr id="34820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257300"/>
            <a:ext cx="1143000" cy="969963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34822" name="23 CuadroTexto"/>
          <p:cNvSpPr txBox="1">
            <a:spLocks noChangeArrowheads="1"/>
          </p:cNvSpPr>
          <p:nvPr/>
        </p:nvSpPr>
        <p:spPr bwMode="auto">
          <a:xfrm>
            <a:off x="2214563" y="0"/>
            <a:ext cx="4010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LA IDEOLOGÍA FASCISTA II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C2D7BA-27D0-463E-AFB4-4BC1A74C9DD9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4" name="33 CuadroTexto"/>
          <p:cNvSpPr txBox="1">
            <a:spLocks noChangeArrowheads="1"/>
          </p:cNvSpPr>
          <p:nvPr/>
        </p:nvSpPr>
        <p:spPr bwMode="auto">
          <a:xfrm>
            <a:off x="571500" y="714375"/>
            <a:ext cx="3929063" cy="701675"/>
          </a:xfrm>
          <a:prstGeom prst="rect">
            <a:avLst/>
          </a:prstGeom>
          <a:solidFill>
            <a:srgbClr val="3366FF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rgbClr val="FFFF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El punto de referencia básico del fascismo es …</a:t>
            </a: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642938" y="1571625"/>
            <a:ext cx="6929437" cy="1031875"/>
          </a:xfrm>
          <a:prstGeom prst="rect">
            <a:avLst/>
          </a:prstGeom>
          <a:solidFill>
            <a:srgbClr val="FFFF99"/>
          </a:solidFill>
          <a:ln>
            <a:solidFill>
              <a:srgbClr val="3366FF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rgbClr val="3366FF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La doctrina nacional–socialista proclama la unión de todas clases sociales bajo una bandera común: la solidaridad nacional</a:t>
            </a:r>
          </a:p>
        </p:txBody>
      </p:sp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642938" y="2786063"/>
            <a:ext cx="2786062" cy="2251075"/>
          </a:xfrm>
          <a:prstGeom prst="rect">
            <a:avLst/>
          </a:prstGeom>
          <a:solidFill>
            <a:srgbClr val="FFFF99"/>
          </a:solidFill>
          <a:ln>
            <a:solidFill>
              <a:srgbClr val="3366FF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rgbClr val="3366FF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Lo que se persigue, en último término, es la identificación del individuo con el Estado y la de éste con la persona que ejerce el poder</a:t>
            </a:r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785813" y="5286375"/>
            <a:ext cx="2500312" cy="641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i="1" dirty="0">
                <a:solidFill>
                  <a:srgbClr val="3366FF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“Ein Volk, ein Land, ein Führer”</a:t>
            </a:r>
            <a:endParaRPr lang="es-ES" i="1" dirty="0">
              <a:solidFill>
                <a:srgbClr val="3366FF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87042" name="Picture 2" descr="http://juventudrevolucionaria.files.wordpress.com/2008/12/hitl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000372"/>
            <a:ext cx="4190996" cy="292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27 CuadroTexto"/>
          <p:cNvSpPr txBox="1">
            <a:spLocks noChangeArrowheads="1"/>
          </p:cNvSpPr>
          <p:nvPr/>
        </p:nvSpPr>
        <p:spPr bwMode="auto">
          <a:xfrm>
            <a:off x="5214938" y="857250"/>
            <a:ext cx="2071687" cy="485775"/>
          </a:xfrm>
          <a:prstGeom prst="rect">
            <a:avLst/>
          </a:prstGeom>
          <a:solidFill>
            <a:srgbClr val="FF00FF"/>
          </a:solidFill>
          <a:ln w="28575" algn="ctr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s-ES" sz="2400">
                <a:solidFill>
                  <a:srgbClr val="FFFF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LA NACIÓN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23" grpId="0" animBg="1"/>
      <p:bldP spid="24" grpId="0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071688"/>
            <a:ext cx="1143000" cy="4786312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EL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ESTADO LIBERAL</a:t>
            </a:r>
          </a:p>
        </p:txBody>
      </p:sp>
      <p:pic>
        <p:nvPicPr>
          <p:cNvPr id="35844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257300"/>
            <a:ext cx="1143000" cy="969963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35846" name="23 CuadroTexto"/>
          <p:cNvSpPr txBox="1">
            <a:spLocks noChangeArrowheads="1"/>
          </p:cNvSpPr>
          <p:nvPr/>
        </p:nvSpPr>
        <p:spPr bwMode="auto">
          <a:xfrm>
            <a:off x="2214563" y="0"/>
            <a:ext cx="4106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LA IDEOLOGÍA FASCISTA III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DF849E2-C00A-45C8-BAED-731C0E889944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4" name="33 CuadroTexto"/>
          <p:cNvSpPr txBox="1">
            <a:spLocks noChangeArrowheads="1"/>
          </p:cNvSpPr>
          <p:nvPr/>
        </p:nvSpPr>
        <p:spPr bwMode="auto">
          <a:xfrm>
            <a:off x="3214688" y="714375"/>
            <a:ext cx="4500562" cy="10064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rgbClr val="0066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El fascismo defiende la primacía absoluta del Estado frente al individuo o la sociedad civil</a:t>
            </a: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500063" y="1857375"/>
            <a:ext cx="7215187" cy="3968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>
                <a:solidFill>
                  <a:srgbClr val="0066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El Estado es todo y es omnipotente</a:t>
            </a:r>
          </a:p>
        </p:txBody>
      </p:sp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500063" y="2357438"/>
            <a:ext cx="7215187" cy="10064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>
                <a:solidFill>
                  <a:srgbClr val="0066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El Estado constituye una unidad, sustentada en la historia y la raza, que tiene un “destino”: el dominio sobre las razas inferiores</a:t>
            </a: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785813" y="1071563"/>
            <a:ext cx="2071687" cy="482600"/>
          </a:xfrm>
          <a:prstGeom prst="rect">
            <a:avLst/>
          </a:prstGeom>
          <a:solidFill>
            <a:srgbClr val="006600"/>
          </a:solidFill>
          <a:ln w="25400" algn="ctr">
            <a:solidFill>
              <a:srgbClr val="DDD9C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bg2">
                    <a:lumMod val="90000"/>
                  </a:schemeClr>
                </a:solidFill>
                <a:ea typeface="Verdana" pitchFamily="34" charset="0"/>
                <a:cs typeface="Verdana" pitchFamily="34" charset="0"/>
              </a:rPr>
              <a:t>El ESTADO</a:t>
            </a: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500063" y="3429000"/>
            <a:ext cx="7215187" cy="10064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rgbClr val="0066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El fascismo se acompaña de una concepción anti-igualitaria de la sociedad, mostrando una clara hostilidad a los principios de la democracia igualitaria y del sufragio universal</a:t>
            </a: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500063" y="4572000"/>
            <a:ext cx="7215187" cy="7016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>
                <a:solidFill>
                  <a:srgbClr val="0066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Defiende la división social entre élites minoritarias y el resto de la masa popular</a:t>
            </a: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500063" y="5357813"/>
            <a:ext cx="7215187" cy="7016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>
                <a:solidFill>
                  <a:srgbClr val="006600"/>
                </a:solidFill>
                <a:latin typeface="Arial" pitchFamily="34" charset="0"/>
              </a:rPr>
              <a:t> Éstos deben obedecer los dictados de aquellos, que son los llamados a dirigir el Estado.</a:t>
            </a:r>
            <a:r>
              <a:rPr lang="es-ES" sz="2000" b="0">
                <a:solidFill>
                  <a:srgbClr val="0066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23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071688"/>
            <a:ext cx="1143000" cy="4786312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EL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ESTADO LIBERAL</a:t>
            </a:r>
          </a:p>
        </p:txBody>
      </p:sp>
      <p:pic>
        <p:nvPicPr>
          <p:cNvPr id="36868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257300"/>
            <a:ext cx="1143000" cy="969963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36870" name="23 CuadroTexto"/>
          <p:cNvSpPr txBox="1">
            <a:spLocks noChangeArrowheads="1"/>
          </p:cNvSpPr>
          <p:nvPr/>
        </p:nvSpPr>
        <p:spPr bwMode="auto">
          <a:xfrm>
            <a:off x="1928813" y="0"/>
            <a:ext cx="5060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LA IDEOLOGÍA FASCISTA IV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46BD831-E769-4D7B-A343-86F75B18CB37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4" name="33 CuadroTexto"/>
          <p:cNvSpPr txBox="1">
            <a:spLocks noChangeArrowheads="1"/>
          </p:cNvSpPr>
          <p:nvPr/>
        </p:nvSpPr>
        <p:spPr bwMode="auto">
          <a:xfrm>
            <a:off x="571500" y="1500188"/>
            <a:ext cx="3857625" cy="701675"/>
          </a:xfrm>
          <a:prstGeom prst="rect">
            <a:avLst/>
          </a:prstGeom>
          <a:solidFill>
            <a:srgbClr val="FFCCFF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rgbClr val="660066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Una ideología oficial que cubre todos los aspectos de la vida </a:t>
            </a: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571500" y="2286000"/>
            <a:ext cx="3857625" cy="701675"/>
          </a:xfrm>
          <a:prstGeom prst="rect">
            <a:avLst/>
          </a:prstGeom>
          <a:solidFill>
            <a:srgbClr val="CC00FF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rgbClr val="FFCCFF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Un sistema de partido único dirigido por un dictador</a:t>
            </a:r>
          </a:p>
        </p:txBody>
      </p:sp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3357563" y="3143250"/>
            <a:ext cx="4143375" cy="396875"/>
          </a:xfrm>
          <a:prstGeom prst="rect">
            <a:avLst/>
          </a:prstGeom>
          <a:solidFill>
            <a:srgbClr val="FFCCFF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>
                <a:solidFill>
                  <a:srgbClr val="660066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Un sistema de control policiaco</a:t>
            </a: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3357563" y="3643313"/>
            <a:ext cx="4143375" cy="701675"/>
          </a:xfrm>
          <a:prstGeom prst="rect">
            <a:avLst/>
          </a:prstGeom>
          <a:solidFill>
            <a:srgbClr val="CC00FF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rgbClr val="FFCCFF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La concentración de todos los medios de propaganda</a:t>
            </a: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3357563" y="4429125"/>
            <a:ext cx="4143375" cy="701675"/>
          </a:xfrm>
          <a:prstGeom prst="rect">
            <a:avLst/>
          </a:prstGeom>
          <a:solidFill>
            <a:srgbClr val="FFCCFF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rgbClr val="660066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La concentración de todos los medios militares</a:t>
            </a: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3357563" y="5214938"/>
            <a:ext cx="4143375" cy="701675"/>
          </a:xfrm>
          <a:prstGeom prst="rect">
            <a:avLst/>
          </a:prstGeom>
          <a:solidFill>
            <a:srgbClr val="CC00FF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rgbClr val="FFCCFF"/>
                </a:solidFill>
                <a:latin typeface="Arial" charset="0"/>
              </a:rPr>
              <a:t> El control central y la dirección de toda la economía</a:t>
            </a:r>
            <a:endParaRPr lang="es-ES" sz="2000" b="0" dirty="0">
              <a:solidFill>
                <a:srgbClr val="FFCCFF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90116" name="Picture 4" descr="http://www.dur.ac.uk/m.p.thompson/civwar/fran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857250"/>
            <a:ext cx="27495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 descr="http://www.nodulo.org/ec/2007/img/n069p11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71813"/>
            <a:ext cx="2417763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571500" y="714375"/>
            <a:ext cx="3857625" cy="701675"/>
          </a:xfrm>
          <a:prstGeom prst="rect">
            <a:avLst/>
          </a:prstGeom>
          <a:solidFill>
            <a:srgbClr val="660066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rgbClr val="FFCCFF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RASGOS DEL RÉGIMEN TOTALITARIO FASCISTA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23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071688"/>
            <a:ext cx="1143000" cy="4786312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es-ES" sz="2800">
                <a:solidFill>
                  <a:srgbClr val="FFFFFF"/>
                </a:solidFill>
              </a:rPr>
              <a:t>EL </a:t>
            </a:r>
            <a:r>
              <a:rPr lang="es-ES" sz="2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ESTADO SOCIAL</a:t>
            </a:r>
          </a:p>
        </p:txBody>
      </p:sp>
      <p:pic>
        <p:nvPicPr>
          <p:cNvPr id="37892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257300"/>
            <a:ext cx="1143000" cy="969963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37894" name="23 CuadroTexto"/>
          <p:cNvSpPr txBox="1">
            <a:spLocks noChangeArrowheads="1"/>
          </p:cNvSpPr>
          <p:nvPr/>
        </p:nvSpPr>
        <p:spPr bwMode="auto">
          <a:xfrm>
            <a:off x="1692275" y="0"/>
            <a:ext cx="4273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LA TRADICIÓN SOCIALISTA I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3ED984-0BFF-4CC7-B9B2-1FD0FD9EA307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4" name="33 CuadroTexto"/>
          <p:cNvSpPr txBox="1">
            <a:spLocks noChangeArrowheads="1"/>
          </p:cNvSpPr>
          <p:nvPr/>
        </p:nvSpPr>
        <p:spPr bwMode="auto">
          <a:xfrm>
            <a:off x="611188" y="981075"/>
            <a:ext cx="2736850" cy="915988"/>
          </a:xfrm>
          <a:prstGeom prst="rect">
            <a:avLst/>
          </a:prstGeom>
          <a:solidFill>
            <a:srgbClr val="006600"/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b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</a:rPr>
              <a:t>Surge en las primeras décadas del siglo XIX, como reacción frente a…</a:t>
            </a: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539750" y="2565400"/>
            <a:ext cx="2952750" cy="915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b="0" dirty="0">
                <a:solidFill>
                  <a:srgbClr val="0066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Las expectativas de libertad, progreso y riqueza no se habían cumplido</a:t>
            </a:r>
          </a:p>
        </p:txBody>
      </p:sp>
      <p:pic>
        <p:nvPicPr>
          <p:cNvPr id="378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t="16383" r="4944" b="8980"/>
          <a:stretch>
            <a:fillRect/>
          </a:stretch>
        </p:blipFill>
        <p:spPr bwMode="auto">
          <a:xfrm>
            <a:off x="1187450" y="3535363"/>
            <a:ext cx="5713413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33 CuadroTexto"/>
          <p:cNvSpPr txBox="1">
            <a:spLocks noChangeArrowheads="1"/>
          </p:cNvSpPr>
          <p:nvPr/>
        </p:nvSpPr>
        <p:spPr bwMode="auto">
          <a:xfrm>
            <a:off x="3635375" y="1844675"/>
            <a:ext cx="3889375" cy="666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b="0">
                <a:solidFill>
                  <a:srgbClr val="006600"/>
                </a:solidFill>
                <a:latin typeface="Arial" pitchFamily="34" charset="0"/>
              </a:rPr>
              <a:t> A las consecuencias del libre mercado</a:t>
            </a:r>
          </a:p>
        </p:txBody>
      </p:sp>
      <p:sp>
        <p:nvSpPr>
          <p:cNvPr id="3" name="33 CuadroTexto"/>
          <p:cNvSpPr txBox="1">
            <a:spLocks noChangeArrowheads="1"/>
          </p:cNvSpPr>
          <p:nvPr/>
        </p:nvSpPr>
        <p:spPr bwMode="auto">
          <a:xfrm>
            <a:off x="3635375" y="692150"/>
            <a:ext cx="3889375" cy="392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b="0" dirty="0">
                <a:solidFill>
                  <a:srgbClr val="006600"/>
                </a:solidFill>
                <a:latin typeface="Arial" pitchFamily="34" charset="0"/>
              </a:rPr>
              <a:t> El individualismo liberal</a:t>
            </a:r>
          </a:p>
        </p:txBody>
      </p:sp>
      <p:sp>
        <p:nvSpPr>
          <p:cNvPr id="4" name="33 CuadroTexto"/>
          <p:cNvSpPr txBox="1">
            <a:spLocks noChangeArrowheads="1"/>
          </p:cNvSpPr>
          <p:nvPr/>
        </p:nvSpPr>
        <p:spPr bwMode="auto">
          <a:xfrm>
            <a:off x="3635375" y="1125538"/>
            <a:ext cx="3889375" cy="666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b="0" dirty="0">
                <a:solidFill>
                  <a:srgbClr val="006600"/>
                </a:solidFill>
                <a:latin typeface="Arial" pitchFamily="34" charset="0"/>
              </a:rPr>
              <a:t> A las consecuencias sociales del proceso de industrialización</a:t>
            </a:r>
          </a:p>
        </p:txBody>
      </p:sp>
      <p:sp>
        <p:nvSpPr>
          <p:cNvPr id="6" name="13 CuadroTexto"/>
          <p:cNvSpPr txBox="1">
            <a:spLocks noChangeArrowheads="1"/>
          </p:cNvSpPr>
          <p:nvPr/>
        </p:nvSpPr>
        <p:spPr bwMode="auto">
          <a:xfrm>
            <a:off x="3635375" y="2565400"/>
            <a:ext cx="3889375" cy="915988"/>
          </a:xfrm>
          <a:prstGeom prst="rect">
            <a:avLst/>
          </a:prstGeom>
          <a:solidFill>
            <a:srgbClr val="33CC33"/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Al contrario, se había producido la explotación y miseria de la mayoría de la población</a:t>
            </a:r>
          </a:p>
        </p:txBody>
      </p:sp>
      <p:cxnSp>
        <p:nvCxnSpPr>
          <p:cNvPr id="74774" name="AutoShape 22"/>
          <p:cNvCxnSpPr>
            <a:cxnSpLocks noChangeShapeType="1"/>
            <a:stCxn id="34" idx="0"/>
          </p:cNvCxnSpPr>
          <p:nvPr/>
        </p:nvCxnSpPr>
        <p:spPr bwMode="auto">
          <a:xfrm rot="-5400000">
            <a:off x="2755106" y="113507"/>
            <a:ext cx="92075" cy="1643062"/>
          </a:xfrm>
          <a:prstGeom prst="bentConnector2">
            <a:avLst/>
          </a:prstGeom>
          <a:noFill/>
          <a:ln w="28575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75" name="AutoShape 23"/>
          <p:cNvCxnSpPr>
            <a:cxnSpLocks noChangeShapeType="1"/>
            <a:stCxn id="34" idx="2"/>
          </p:cNvCxnSpPr>
          <p:nvPr/>
        </p:nvCxnSpPr>
        <p:spPr bwMode="auto">
          <a:xfrm rot="16200000" flipH="1">
            <a:off x="2660650" y="1216026"/>
            <a:ext cx="280987" cy="1643062"/>
          </a:xfrm>
          <a:prstGeom prst="bentConnector2">
            <a:avLst/>
          </a:prstGeom>
          <a:noFill/>
          <a:ln w="28575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77" name="AutoShape 25"/>
          <p:cNvCxnSpPr>
            <a:cxnSpLocks noChangeShapeType="1"/>
            <a:stCxn id="34" idx="3"/>
          </p:cNvCxnSpPr>
          <p:nvPr/>
        </p:nvCxnSpPr>
        <p:spPr bwMode="auto">
          <a:xfrm>
            <a:off x="3348038" y="1439863"/>
            <a:ext cx="274637" cy="19050"/>
          </a:xfrm>
          <a:prstGeom prst="straightConnector1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4" grpId="0" animBg="1"/>
      <p:bldP spid="2" grpId="0" animBg="1"/>
      <p:bldP spid="3" grpId="0" animBg="1"/>
      <p:bldP spid="4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071688"/>
            <a:ext cx="1143000" cy="4786312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es-ES" sz="2800">
                <a:solidFill>
                  <a:srgbClr val="FFFFFF"/>
                </a:solidFill>
              </a:rPr>
              <a:t>EL </a:t>
            </a:r>
            <a:r>
              <a:rPr lang="es-ES" sz="2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ESTADO SOCIAL</a:t>
            </a:r>
          </a:p>
        </p:txBody>
      </p:sp>
      <p:pic>
        <p:nvPicPr>
          <p:cNvPr id="38916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257300"/>
            <a:ext cx="1143000" cy="969963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38918" name="23 CuadroTexto"/>
          <p:cNvSpPr txBox="1">
            <a:spLocks noChangeArrowheads="1"/>
          </p:cNvSpPr>
          <p:nvPr/>
        </p:nvSpPr>
        <p:spPr bwMode="auto">
          <a:xfrm>
            <a:off x="1692275" y="0"/>
            <a:ext cx="436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LA TRADICIÓN SOCIALISTA II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7C5B675-22A0-4C34-9849-7412BCA94B08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4" name="33 CuadroTexto"/>
          <p:cNvSpPr txBox="1">
            <a:spLocks noChangeArrowheads="1"/>
          </p:cNvSpPr>
          <p:nvPr/>
        </p:nvSpPr>
        <p:spPr bwMode="auto">
          <a:xfrm>
            <a:off x="468313" y="765175"/>
            <a:ext cx="2593975" cy="36671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>
                <a:solidFill>
                  <a:srgbClr val="FFFF00"/>
                </a:solidFill>
                <a:latin typeface="Arial" pitchFamily="34" charset="0"/>
              </a:rPr>
              <a:t>TRADICIÓN LIBERAL</a:t>
            </a:r>
          </a:p>
        </p:txBody>
      </p:sp>
      <p:sp>
        <p:nvSpPr>
          <p:cNvPr id="2" name="33 CuadroTexto"/>
          <p:cNvSpPr txBox="1">
            <a:spLocks noChangeArrowheads="1"/>
          </p:cNvSpPr>
          <p:nvPr/>
        </p:nvSpPr>
        <p:spPr bwMode="auto">
          <a:xfrm>
            <a:off x="4211638" y="765175"/>
            <a:ext cx="3457575" cy="392113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s-ES">
                <a:solidFill>
                  <a:srgbClr val="3366FF"/>
                </a:solidFill>
                <a:latin typeface="Arial" pitchFamily="34" charset="0"/>
              </a:rPr>
              <a:t> Libertad individual</a:t>
            </a:r>
          </a:p>
        </p:txBody>
      </p:sp>
      <p:sp>
        <p:nvSpPr>
          <p:cNvPr id="3" name="33 CuadroTexto"/>
          <p:cNvSpPr txBox="1">
            <a:spLocks noChangeArrowheads="1"/>
          </p:cNvSpPr>
          <p:nvPr/>
        </p:nvSpPr>
        <p:spPr bwMode="auto">
          <a:xfrm>
            <a:off x="468313" y="1196975"/>
            <a:ext cx="3240087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>
                <a:solidFill>
                  <a:srgbClr val="FFFF00"/>
                </a:solidFill>
                <a:latin typeface="Arial" pitchFamily="34" charset="0"/>
              </a:rPr>
              <a:t>TRADICIÓN REPUBLICANA</a:t>
            </a:r>
          </a:p>
        </p:txBody>
      </p:sp>
      <p:sp>
        <p:nvSpPr>
          <p:cNvPr id="4" name="33 CuadroTexto"/>
          <p:cNvSpPr txBox="1">
            <a:spLocks noChangeArrowheads="1"/>
          </p:cNvSpPr>
          <p:nvPr/>
        </p:nvSpPr>
        <p:spPr bwMode="auto">
          <a:xfrm>
            <a:off x="4211638" y="1196975"/>
            <a:ext cx="3457575" cy="376238"/>
          </a:xfrm>
          <a:prstGeom prst="rect">
            <a:avLst/>
          </a:prstGeom>
          <a:solidFill>
            <a:srgbClr val="FFCCFF"/>
          </a:solidFill>
          <a:ln w="25400" algn="ctr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s-ES" sz="1700">
                <a:solidFill>
                  <a:schemeClr val="folHlink"/>
                </a:solidFill>
                <a:latin typeface="Arial" pitchFamily="34" charset="0"/>
              </a:rPr>
              <a:t> Defensa ante el poder político</a:t>
            </a:r>
          </a:p>
        </p:txBody>
      </p:sp>
      <p:sp>
        <p:nvSpPr>
          <p:cNvPr id="6" name="33 CuadroTexto"/>
          <p:cNvSpPr txBox="1">
            <a:spLocks noChangeArrowheads="1"/>
          </p:cNvSpPr>
          <p:nvPr/>
        </p:nvSpPr>
        <p:spPr bwMode="auto">
          <a:xfrm>
            <a:off x="468313" y="1628775"/>
            <a:ext cx="3024187" cy="3667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>
                <a:solidFill>
                  <a:srgbClr val="FFCC99"/>
                </a:solidFill>
                <a:latin typeface="Arial" pitchFamily="34" charset="0"/>
              </a:rPr>
              <a:t>TRADICIÓN SOCIALISTA</a:t>
            </a:r>
          </a:p>
        </p:txBody>
      </p:sp>
      <p:sp>
        <p:nvSpPr>
          <p:cNvPr id="7" name="33 CuadroTexto"/>
          <p:cNvSpPr txBox="1">
            <a:spLocks noChangeArrowheads="1"/>
          </p:cNvSpPr>
          <p:nvPr/>
        </p:nvSpPr>
        <p:spPr bwMode="auto">
          <a:xfrm>
            <a:off x="4211638" y="1628775"/>
            <a:ext cx="3457575" cy="392113"/>
          </a:xfrm>
          <a:prstGeom prst="rect">
            <a:avLst/>
          </a:prstGeom>
          <a:solidFill>
            <a:srgbClr val="FFCC99"/>
          </a:solidFill>
          <a:ln w="25400" algn="ctr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s-ES">
                <a:solidFill>
                  <a:srgbClr val="FF3300"/>
                </a:solidFill>
                <a:latin typeface="Arial" pitchFamily="34" charset="0"/>
              </a:rPr>
              <a:t> Igualdad material</a:t>
            </a:r>
          </a:p>
        </p:txBody>
      </p:sp>
      <p:graphicFrame>
        <p:nvGraphicFramePr>
          <p:cNvPr id="78872" name="Group 24"/>
          <p:cNvGraphicFramePr>
            <a:graphicFrameLocks noGrp="1"/>
          </p:cNvGraphicFramePr>
          <p:nvPr/>
        </p:nvGraphicFramePr>
        <p:xfrm>
          <a:off x="395288" y="2060575"/>
          <a:ext cx="7272337" cy="4251556"/>
        </p:xfrm>
        <a:graphic>
          <a:graphicData uri="http://schemas.openxmlformats.org/drawingml/2006/table">
            <a:tbl>
              <a:tblPr/>
              <a:tblGrid>
                <a:gridCol w="3636962"/>
                <a:gridCol w="3635375"/>
              </a:tblGrid>
              <a:tr h="398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/>
                        <a:buNone/>
                        <a:tabLst/>
                      </a:pPr>
                      <a:r>
                        <a:rPr kumimoji="1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TRADICIÓN LIBERAL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/>
                        <a:buNone/>
                        <a:tabLst/>
                      </a:pPr>
                      <a:r>
                        <a:rPr kumimoji="1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TRADICIÓN SOCIALISTA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D8A"/>
                    </a:solidFill>
                  </a:tcPr>
                </a:tc>
              </a:tr>
              <a:tr h="6857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/>
                        <a:buNone/>
                        <a:tabLst/>
                      </a:pPr>
                      <a:r>
                        <a:rPr kumimoji="1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Explicación de la acción social desde el interés particular: competencia. 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/>
                        <a:buNone/>
                        <a:tabLst/>
                      </a:pPr>
                      <a:r>
                        <a:rPr kumimoji="1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Explicación de la acción social desde la solidaridad: cooperación 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D8A"/>
                    </a:solidFill>
                  </a:tcPr>
                </a:tc>
              </a:tr>
              <a:tr h="825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/>
                        <a:buNone/>
                        <a:tabLst/>
                      </a:pPr>
                      <a:r>
                        <a:rPr kumimoji="1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Garantía de la libertad individual y expansión de la libertad económica 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/>
                        <a:buNone/>
                        <a:tabLst/>
                      </a:pPr>
                      <a:r>
                        <a:rPr kumimoji="1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Garantía de la igualdad social y económica como condición del efectivo ejercicio de la libertad 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D8A"/>
                    </a:solidFill>
                  </a:tcPr>
                </a:tc>
              </a:tr>
              <a:tr h="825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/>
                        <a:buNone/>
                        <a:tabLst/>
                      </a:pPr>
                      <a:r>
                        <a:rPr kumimoji="1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Defensa de la propiedad privada: refuerza la competencia 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/>
                        <a:buNone/>
                        <a:tabLst/>
                      </a:pPr>
                      <a:r>
                        <a:rPr kumimoji="1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Apoyo a diferentes formas de propiedad colectiva: refuerza la cooperación. 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D8A"/>
                    </a:solidFill>
                  </a:tcPr>
                </a:tc>
              </a:tr>
              <a:tr h="6920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/>
                        <a:buNone/>
                        <a:tabLst/>
                      </a:pPr>
                      <a:r>
                        <a:rPr kumimoji="1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Separación del Estado y la sociedad civil 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/>
                        <a:buNone/>
                        <a:tabLst/>
                      </a:pPr>
                      <a:r>
                        <a:rPr kumimoji="1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Planificación estatal de la sociedad civil.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D8A"/>
                    </a:solidFill>
                  </a:tcPr>
                </a:tc>
              </a:tr>
              <a:tr h="825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/>
                        <a:buNone/>
                        <a:tabLst/>
                      </a:pPr>
                      <a:r>
                        <a:rPr kumimoji="1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Importancia del mercado como mecanismo regulador de la economía 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/>
                        <a:buNone/>
                        <a:tabLst/>
                      </a:pPr>
                      <a:r>
                        <a:rPr kumimoji="1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Importancia de la planificación pública de la economía. Control estatal del mercado. 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D8A"/>
                    </a:solidFill>
                  </a:tcPr>
                </a:tc>
              </a:tr>
            </a:tbl>
          </a:graphicData>
        </a:graphic>
      </p:graphicFrame>
      <p:cxnSp>
        <p:nvCxnSpPr>
          <p:cNvPr id="78895" name="AutoShape 47"/>
          <p:cNvCxnSpPr>
            <a:cxnSpLocks noChangeShapeType="1"/>
            <a:stCxn id="34" idx="3"/>
          </p:cNvCxnSpPr>
          <p:nvPr/>
        </p:nvCxnSpPr>
        <p:spPr bwMode="auto">
          <a:xfrm>
            <a:off x="3062288" y="949325"/>
            <a:ext cx="1136650" cy="12700"/>
          </a:xfrm>
          <a:prstGeom prst="straightConnector1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96" name="AutoShape 48"/>
          <p:cNvCxnSpPr>
            <a:cxnSpLocks noChangeShapeType="1"/>
          </p:cNvCxnSpPr>
          <p:nvPr/>
        </p:nvCxnSpPr>
        <p:spPr bwMode="auto">
          <a:xfrm>
            <a:off x="3708400" y="1381125"/>
            <a:ext cx="490538" cy="4763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97" name="AutoShape 49"/>
          <p:cNvCxnSpPr>
            <a:cxnSpLocks noChangeShapeType="1"/>
          </p:cNvCxnSpPr>
          <p:nvPr/>
        </p:nvCxnSpPr>
        <p:spPr bwMode="auto">
          <a:xfrm>
            <a:off x="3492500" y="1812925"/>
            <a:ext cx="706438" cy="12700"/>
          </a:xfrm>
          <a:prstGeom prst="straightConnector1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8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071688"/>
            <a:ext cx="1143000" cy="4786312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es-ES" sz="2800">
                <a:solidFill>
                  <a:srgbClr val="FFFFFF"/>
                </a:solidFill>
              </a:rPr>
              <a:t>EL </a:t>
            </a:r>
            <a:r>
              <a:rPr lang="es-ES" sz="2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ESTADO SOCIAL</a:t>
            </a:r>
          </a:p>
        </p:txBody>
      </p:sp>
      <p:pic>
        <p:nvPicPr>
          <p:cNvPr id="39940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257300"/>
            <a:ext cx="1143000" cy="969963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39942" name="23 CuadroTexto"/>
          <p:cNvSpPr txBox="1">
            <a:spLocks noChangeArrowheads="1"/>
          </p:cNvSpPr>
          <p:nvPr/>
        </p:nvSpPr>
        <p:spPr bwMode="auto">
          <a:xfrm>
            <a:off x="1692275" y="0"/>
            <a:ext cx="4464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LA TRADICIÓN SOCIALISTA III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8BED928-FA01-4289-8F38-FCE615AED8C4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4" name="33 CuadroTexto"/>
          <p:cNvSpPr txBox="1">
            <a:spLocks noChangeArrowheads="1"/>
          </p:cNvSpPr>
          <p:nvPr/>
        </p:nvSpPr>
        <p:spPr bwMode="auto">
          <a:xfrm>
            <a:off x="428625" y="2133600"/>
            <a:ext cx="3278188" cy="64611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s-ES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Porque éste oprime a unas personas frente a otras</a:t>
            </a:r>
          </a:p>
        </p:txBody>
      </p:sp>
      <p:pic>
        <p:nvPicPr>
          <p:cNvPr id="399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920750"/>
            <a:ext cx="38671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33 CuadroTexto"/>
          <p:cNvSpPr txBox="1">
            <a:spLocks noChangeArrowheads="1"/>
          </p:cNvSpPr>
          <p:nvPr/>
        </p:nvSpPr>
        <p:spPr bwMode="auto">
          <a:xfrm>
            <a:off x="428625" y="2928938"/>
            <a:ext cx="3278188" cy="11906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s-ES">
                <a:solidFill>
                  <a:srgbClr val="FF33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El socialismo no reconoce aspectos como la dignidad, el respeto o el reconocimiento recíproco</a:t>
            </a:r>
          </a:p>
        </p:txBody>
      </p:sp>
      <p:sp>
        <p:nvSpPr>
          <p:cNvPr id="3" name="33 CuadroTexto"/>
          <p:cNvSpPr txBox="1">
            <a:spLocks noChangeArrowheads="1"/>
          </p:cNvSpPr>
          <p:nvPr/>
        </p:nvSpPr>
        <p:spPr bwMode="auto">
          <a:xfrm>
            <a:off x="428625" y="4214813"/>
            <a:ext cx="3278188" cy="6413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s-ES">
                <a:solidFill>
                  <a:srgbClr val="FF33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Sólo entiende de mercancías</a:t>
            </a:r>
          </a:p>
        </p:txBody>
      </p:sp>
      <p:sp>
        <p:nvSpPr>
          <p:cNvPr id="4" name="33 CuadroTexto"/>
          <p:cNvSpPr txBox="1">
            <a:spLocks noChangeArrowheads="1"/>
          </p:cNvSpPr>
          <p:nvPr/>
        </p:nvSpPr>
        <p:spPr bwMode="auto">
          <a:xfrm>
            <a:off x="539750" y="836613"/>
            <a:ext cx="3167063" cy="40005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s-ES" sz="2000" b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Pretensión del socialismo</a:t>
            </a:r>
          </a:p>
        </p:txBody>
      </p:sp>
      <p:sp>
        <p:nvSpPr>
          <p:cNvPr id="6" name="33 CuadroTexto"/>
          <p:cNvSpPr txBox="1">
            <a:spLocks noChangeArrowheads="1"/>
          </p:cNvSpPr>
          <p:nvPr/>
        </p:nvSpPr>
        <p:spPr bwMode="auto">
          <a:xfrm>
            <a:off x="900113" y="1341438"/>
            <a:ext cx="2243137" cy="70802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CONTROLAR EL MERCADO</a:t>
            </a:r>
          </a:p>
        </p:txBody>
      </p:sp>
      <p:sp>
        <p:nvSpPr>
          <p:cNvPr id="7" name="33 CuadroTexto"/>
          <p:cNvSpPr txBox="1">
            <a:spLocks noChangeArrowheads="1"/>
          </p:cNvSpPr>
          <p:nvPr/>
        </p:nvSpPr>
        <p:spPr bwMode="auto">
          <a:xfrm>
            <a:off x="500063" y="4929188"/>
            <a:ext cx="3167062" cy="923925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s-ES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No hay libertad real porque no hay igualdad de condiciones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071688"/>
            <a:ext cx="1143000" cy="4786312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es-ES" sz="2800">
                <a:solidFill>
                  <a:srgbClr val="FFFFFF"/>
                </a:solidFill>
              </a:rPr>
              <a:t>EL </a:t>
            </a:r>
            <a:r>
              <a:rPr lang="es-ES" sz="2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ESTADO SOCIAL</a:t>
            </a:r>
          </a:p>
        </p:txBody>
      </p:sp>
      <p:pic>
        <p:nvPicPr>
          <p:cNvPr id="40964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257300"/>
            <a:ext cx="1143000" cy="969963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40966" name="23 CuadroTexto"/>
          <p:cNvSpPr txBox="1">
            <a:spLocks noChangeArrowheads="1"/>
          </p:cNvSpPr>
          <p:nvPr/>
        </p:nvSpPr>
        <p:spPr bwMode="auto">
          <a:xfrm>
            <a:off x="1692275" y="0"/>
            <a:ext cx="4494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LA TRADICIÓN SOCIALISTA IV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9BE82B9-4D21-4026-84C7-F530DA15C8E7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33 CuadroTexto"/>
          <p:cNvSpPr txBox="1">
            <a:spLocks noChangeArrowheads="1"/>
          </p:cNvSpPr>
          <p:nvPr/>
        </p:nvSpPr>
        <p:spPr bwMode="auto">
          <a:xfrm>
            <a:off x="571500" y="1500188"/>
            <a:ext cx="2643188" cy="646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Los derechos de propiedad</a:t>
            </a:r>
          </a:p>
        </p:txBody>
      </p:sp>
      <p:sp>
        <p:nvSpPr>
          <p:cNvPr id="4" name="33 CuadroTexto"/>
          <p:cNvSpPr txBox="1">
            <a:spLocks noChangeArrowheads="1"/>
          </p:cNvSpPr>
          <p:nvPr/>
        </p:nvSpPr>
        <p:spPr bwMode="auto">
          <a:xfrm>
            <a:off x="539750" y="836613"/>
            <a:ext cx="7032625" cy="400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sz="20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 objetivo básico es interferir en el mecanismo del mercado</a:t>
            </a:r>
          </a:p>
        </p:txBody>
      </p:sp>
      <p:sp>
        <p:nvSpPr>
          <p:cNvPr id="7" name="33 CuadroTexto"/>
          <p:cNvSpPr txBox="1">
            <a:spLocks noChangeArrowheads="1"/>
          </p:cNvSpPr>
          <p:nvPr/>
        </p:nvSpPr>
        <p:spPr bwMode="auto">
          <a:xfrm>
            <a:off x="4357688" y="1714500"/>
            <a:ext cx="3167062" cy="6461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algn="ctr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Deben estar en manos de LA SOCIEDAD</a:t>
            </a:r>
          </a:p>
        </p:txBody>
      </p:sp>
      <p:sp>
        <p:nvSpPr>
          <p:cNvPr id="16" name="33 CuadroTexto"/>
          <p:cNvSpPr txBox="1">
            <a:spLocks noChangeArrowheads="1"/>
          </p:cNvSpPr>
          <p:nvPr/>
        </p:nvSpPr>
        <p:spPr bwMode="auto">
          <a:xfrm>
            <a:off x="571500" y="2214563"/>
            <a:ext cx="2643188" cy="646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El control de los medios de producción</a:t>
            </a:r>
          </a:p>
        </p:txBody>
      </p:sp>
      <p:sp>
        <p:nvSpPr>
          <p:cNvPr id="18" name="33 CuadroTexto"/>
          <p:cNvSpPr txBox="1">
            <a:spLocks noChangeArrowheads="1"/>
          </p:cNvSpPr>
          <p:nvPr/>
        </p:nvSpPr>
        <p:spPr bwMode="auto">
          <a:xfrm>
            <a:off x="571500" y="3000375"/>
            <a:ext cx="2643188" cy="9239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Y de los medios de distribución de los bienes económicos</a:t>
            </a:r>
          </a:p>
        </p:txBody>
      </p:sp>
      <p:sp>
        <p:nvSpPr>
          <p:cNvPr id="19" name="33 CuadroTexto"/>
          <p:cNvSpPr txBox="1">
            <a:spLocks noChangeArrowheads="1"/>
          </p:cNvSpPr>
          <p:nvPr/>
        </p:nvSpPr>
        <p:spPr bwMode="auto">
          <a:xfrm>
            <a:off x="4357688" y="2857500"/>
            <a:ext cx="3167062" cy="6461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algn="ctr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 ser administrados en interés de todos</a:t>
            </a:r>
          </a:p>
        </p:txBody>
      </p:sp>
      <p:sp>
        <p:nvSpPr>
          <p:cNvPr id="20" name="33 CuadroTexto"/>
          <p:cNvSpPr txBox="1">
            <a:spLocks noChangeArrowheads="1"/>
          </p:cNvSpPr>
          <p:nvPr/>
        </p:nvSpPr>
        <p:spPr bwMode="auto">
          <a:xfrm>
            <a:off x="4357688" y="4000500"/>
            <a:ext cx="3167062" cy="6461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algn="ctr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Para asegurar la IGUALDAD SOCIAL</a:t>
            </a:r>
          </a:p>
        </p:txBody>
      </p:sp>
      <p:sp>
        <p:nvSpPr>
          <p:cNvPr id="21" name="33 CuadroTexto"/>
          <p:cNvSpPr txBox="1">
            <a:spLocks noChangeArrowheads="1"/>
          </p:cNvSpPr>
          <p:nvPr/>
        </p:nvSpPr>
        <p:spPr bwMode="auto">
          <a:xfrm>
            <a:off x="1214438" y="5000625"/>
            <a:ext cx="2571750" cy="3698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deja de ser un simple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6000750" y="1214438"/>
            <a:ext cx="16335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(o eliminarlo)</a:t>
            </a: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33 CuadroTexto"/>
          <p:cNvSpPr txBox="1">
            <a:spLocks noChangeArrowheads="1"/>
          </p:cNvSpPr>
          <p:nvPr/>
        </p:nvSpPr>
        <p:spPr bwMode="auto">
          <a:xfrm>
            <a:off x="1500188" y="4429125"/>
            <a:ext cx="1643062" cy="461963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algn="ctr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ESTADO</a:t>
            </a:r>
          </a:p>
        </p:txBody>
      </p:sp>
      <p:sp>
        <p:nvSpPr>
          <p:cNvPr id="24" name="33 CuadroTexto"/>
          <p:cNvSpPr txBox="1">
            <a:spLocks noChangeArrowheads="1"/>
          </p:cNvSpPr>
          <p:nvPr/>
        </p:nvSpPr>
        <p:spPr bwMode="auto">
          <a:xfrm>
            <a:off x="1285875" y="5643563"/>
            <a:ext cx="2357438" cy="369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para convertirse en</a:t>
            </a:r>
          </a:p>
        </p:txBody>
      </p:sp>
      <p:cxnSp>
        <p:nvCxnSpPr>
          <p:cNvPr id="26" name="25 Conector angular"/>
          <p:cNvCxnSpPr>
            <a:stCxn id="3" idx="3"/>
            <a:endCxn id="7" idx="1"/>
          </p:cNvCxnSpPr>
          <p:nvPr/>
        </p:nvCxnSpPr>
        <p:spPr>
          <a:xfrm>
            <a:off x="3214688" y="1824038"/>
            <a:ext cx="1143000" cy="214312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3 CuadroTexto"/>
          <p:cNvSpPr txBox="1">
            <a:spLocks noChangeArrowheads="1"/>
          </p:cNvSpPr>
          <p:nvPr/>
        </p:nvSpPr>
        <p:spPr bwMode="auto">
          <a:xfrm>
            <a:off x="3786188" y="5000625"/>
            <a:ext cx="3714750" cy="400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GARANTE DE LA LIBERTAD</a:t>
            </a:r>
          </a:p>
        </p:txBody>
      </p:sp>
      <p:sp>
        <p:nvSpPr>
          <p:cNvPr id="28" name="33 CuadroTexto"/>
          <p:cNvSpPr txBox="1">
            <a:spLocks noChangeArrowheads="1"/>
          </p:cNvSpPr>
          <p:nvPr/>
        </p:nvSpPr>
        <p:spPr bwMode="auto">
          <a:xfrm>
            <a:off x="3786188" y="5500688"/>
            <a:ext cx="3714750" cy="708025"/>
          </a:xfrm>
          <a:prstGeom prst="rect">
            <a:avLst/>
          </a:prstGeom>
          <a:solidFill>
            <a:srgbClr val="3366FF"/>
          </a:solidFill>
          <a:ln w="25400" algn="ctr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REPRESENTANTE DEL BIEN COMÚN</a:t>
            </a:r>
          </a:p>
        </p:txBody>
      </p:sp>
      <p:cxnSp>
        <p:nvCxnSpPr>
          <p:cNvPr id="29" name="28 Conector angular"/>
          <p:cNvCxnSpPr>
            <a:stCxn id="16" idx="3"/>
            <a:endCxn id="7" idx="1"/>
          </p:cNvCxnSpPr>
          <p:nvPr/>
        </p:nvCxnSpPr>
        <p:spPr>
          <a:xfrm flipV="1">
            <a:off x="3214688" y="2038350"/>
            <a:ext cx="1143000" cy="500063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angular"/>
          <p:cNvCxnSpPr>
            <a:stCxn id="18" idx="3"/>
            <a:endCxn id="7" idx="1"/>
          </p:cNvCxnSpPr>
          <p:nvPr/>
        </p:nvCxnSpPr>
        <p:spPr>
          <a:xfrm flipV="1">
            <a:off x="3214688" y="2038350"/>
            <a:ext cx="1143000" cy="1423988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7" idx="2"/>
            <a:endCxn id="19" idx="0"/>
          </p:cNvCxnSpPr>
          <p:nvPr/>
        </p:nvCxnSpPr>
        <p:spPr>
          <a:xfrm rot="5400000">
            <a:off x="5693569" y="2609056"/>
            <a:ext cx="495300" cy="158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stCxn id="19" idx="2"/>
            <a:endCxn id="20" idx="0"/>
          </p:cNvCxnSpPr>
          <p:nvPr/>
        </p:nvCxnSpPr>
        <p:spPr>
          <a:xfrm rot="5400000">
            <a:off x="5692775" y="3752850"/>
            <a:ext cx="496888" cy="158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angular"/>
          <p:cNvCxnSpPr>
            <a:stCxn id="23" idx="1"/>
            <a:endCxn id="21" idx="1"/>
          </p:cNvCxnSpPr>
          <p:nvPr/>
        </p:nvCxnSpPr>
        <p:spPr>
          <a:xfrm rot="10800000" flipV="1">
            <a:off x="1214438" y="4659313"/>
            <a:ext cx="285750" cy="525462"/>
          </a:xfrm>
          <a:prstGeom prst="bentConnector3">
            <a:avLst>
              <a:gd name="adj1" fmla="val 179999"/>
            </a:avLst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angular"/>
          <p:cNvCxnSpPr>
            <a:stCxn id="23" idx="1"/>
            <a:endCxn id="24" idx="1"/>
          </p:cNvCxnSpPr>
          <p:nvPr/>
        </p:nvCxnSpPr>
        <p:spPr>
          <a:xfrm rot="10800000" flipV="1">
            <a:off x="1285875" y="4659313"/>
            <a:ext cx="214313" cy="1168400"/>
          </a:xfrm>
          <a:prstGeom prst="bentConnector3">
            <a:avLst>
              <a:gd name="adj1" fmla="val 244874"/>
            </a:avLst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6" grpId="0" animBg="1"/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24" grpId="0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angel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ORGANIZACIÓN SOCIAL</a:t>
            </a:r>
          </a:p>
        </p:txBody>
      </p:sp>
      <p:pic>
        <p:nvPicPr>
          <p:cNvPr id="5124" name="7 Imagen" descr="Gozzoli-LProcession-BR800.jpg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0006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11 CuadroTexto"/>
          <p:cNvSpPr txBox="1">
            <a:spLocks noChangeArrowheads="1"/>
          </p:cNvSpPr>
          <p:nvPr/>
        </p:nvSpPr>
        <p:spPr bwMode="auto">
          <a:xfrm>
            <a:off x="0" y="0"/>
            <a:ext cx="9190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DIFERENTES FORMAS DE ORGANIZACIÓN SOCIAL I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José Ángel Castaño Gracia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285875"/>
            <a:ext cx="152082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285875"/>
            <a:ext cx="1000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214438"/>
            <a:ext cx="164306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643438"/>
            <a:ext cx="1865312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500063" y="857250"/>
            <a:ext cx="1928812" cy="3381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charset="0"/>
              </a:rPr>
              <a:t>TRIBAL</a:t>
            </a:r>
            <a:endParaRPr lang="es-ES" sz="2000" b="0" dirty="0">
              <a:latin typeface="Arial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5143500" y="2360613"/>
            <a:ext cx="2357438" cy="749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s-ES" b="0">
                <a:solidFill>
                  <a:srgbClr val="FFFFFF"/>
                </a:solidFill>
                <a:latin typeface="Arial" pitchFamily="34" charset="0"/>
              </a:rPr>
              <a:t>Estructurada alrededor de los señores feudales</a:t>
            </a:r>
            <a:endParaRPr lang="es-ES" b="0" u="sng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571750" y="4468813"/>
            <a:ext cx="2500313" cy="757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dirty="0">
                <a:latin typeface="Arial" charset="0"/>
              </a:rPr>
              <a:t>Apoyada en el desarrollo de la industria y el comercio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428625" y="2357438"/>
            <a:ext cx="1928813" cy="16430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dirty="0">
                <a:latin typeface="Arial" charset="0"/>
              </a:rPr>
              <a:t>Pequeñas comunidades, estructuradas a partir de lazos familiares y con una economía de subsistencia.</a:t>
            </a:r>
            <a:endParaRPr lang="es-ES" b="0" u="sng" dirty="0">
              <a:latin typeface="Arial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714625" y="857250"/>
            <a:ext cx="1928813" cy="3381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charset="0"/>
              </a:rPr>
              <a:t>ESCLAVISTA</a:t>
            </a:r>
            <a:endParaRPr lang="es-ES" sz="2000" b="0" dirty="0">
              <a:latin typeface="Arial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2714625" y="2317750"/>
            <a:ext cx="1928813" cy="18653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dirty="0">
                <a:solidFill>
                  <a:schemeClr val="tx1"/>
                </a:solidFill>
                <a:latin typeface="Arial" charset="0"/>
              </a:rPr>
              <a:t>Con una administración simple y una economía donde lo esencial de la producción corre a cargo de los esclavos</a:t>
            </a:r>
            <a:endParaRPr lang="es-ES" b="0" u="sng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5286375" y="857250"/>
            <a:ext cx="1928813" cy="3381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charset="0"/>
              </a:rPr>
              <a:t>FEUDAL</a:t>
            </a:r>
            <a:endParaRPr lang="es-ES" sz="2000" b="0" dirty="0">
              <a:latin typeface="Arial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5143500" y="4143375"/>
            <a:ext cx="2357438" cy="9794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dirty="0">
                <a:latin typeface="Arial" charset="0"/>
              </a:rPr>
              <a:t>La economía es básicamente rural, fundada en los vínculos de vasallaje.</a:t>
            </a:r>
            <a:endParaRPr lang="es-ES" b="0" u="sng" dirty="0">
              <a:latin typeface="Arial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5143500" y="3148013"/>
            <a:ext cx="2357438" cy="96837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s-ES" b="0">
                <a:solidFill>
                  <a:srgbClr val="FFFFFF"/>
                </a:solidFill>
                <a:latin typeface="Arial" pitchFamily="34" charset="0"/>
              </a:rPr>
              <a:t>Encargados de establecer el orden político y la protección militar</a:t>
            </a:r>
            <a:endParaRPr lang="es-ES" b="0" u="sng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428625" y="4214813"/>
            <a:ext cx="1928813" cy="3381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charset="0"/>
              </a:rPr>
              <a:t>MODERNA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2571750" y="5286375"/>
            <a:ext cx="2500313" cy="7572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dirty="0">
                <a:latin typeface="Arial" charset="0"/>
              </a:rPr>
              <a:t>El estado nacional el núcleo de la organización política.</a:t>
            </a:r>
          </a:p>
        </p:txBody>
      </p:sp>
      <p:sp>
        <p:nvSpPr>
          <p:cNvPr id="33" name="3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CC567-70FE-4FA9-9EFE-42B3E604EA12}" type="slidenum">
              <a:rPr lang="es-ES"/>
              <a:pPr>
                <a:defRPr/>
              </a:pPr>
              <a:t>4</a:t>
            </a:fld>
            <a:endParaRPr lang="es-ES"/>
          </a:p>
        </p:txBody>
      </p:sp>
      <p:sp>
        <p:nvSpPr>
          <p:cNvPr id="2" name="16 Rectángulo"/>
          <p:cNvSpPr/>
          <p:nvPr/>
        </p:nvSpPr>
        <p:spPr>
          <a:xfrm>
            <a:off x="8001000" y="1916113"/>
            <a:ext cx="1143000" cy="704850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071688"/>
            <a:ext cx="1143000" cy="4786312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es-ES" sz="2800">
                <a:solidFill>
                  <a:srgbClr val="FFFFFF"/>
                </a:solidFill>
              </a:rPr>
              <a:t>EL </a:t>
            </a:r>
            <a:r>
              <a:rPr lang="es-ES" sz="2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ESTADO SOCIAL</a:t>
            </a:r>
          </a:p>
        </p:txBody>
      </p:sp>
      <p:pic>
        <p:nvPicPr>
          <p:cNvPr id="41988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257300"/>
            <a:ext cx="1143000" cy="969963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41990" name="23 CuadroTexto"/>
          <p:cNvSpPr txBox="1">
            <a:spLocks noChangeArrowheads="1"/>
          </p:cNvSpPr>
          <p:nvPr/>
        </p:nvSpPr>
        <p:spPr bwMode="auto">
          <a:xfrm>
            <a:off x="2500313" y="0"/>
            <a:ext cx="2965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DOS SOCIALISMOS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0922E75-05F8-41F8-BB2C-177654EA2E36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33 CuadroTexto"/>
          <p:cNvSpPr txBox="1">
            <a:spLocks noChangeArrowheads="1"/>
          </p:cNvSpPr>
          <p:nvPr/>
        </p:nvSpPr>
        <p:spPr bwMode="auto">
          <a:xfrm>
            <a:off x="539750" y="836613"/>
            <a:ext cx="7032625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sz="20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Las estrategias para alcanzar esta igualdad social han seguido, casi desde sus comienzos, dos caminos:</a:t>
            </a:r>
          </a:p>
        </p:txBody>
      </p:sp>
      <p:sp>
        <p:nvSpPr>
          <p:cNvPr id="28" name="33 CuadroTexto"/>
          <p:cNvSpPr txBox="1">
            <a:spLocks noChangeArrowheads="1"/>
          </p:cNvSpPr>
          <p:nvPr/>
        </p:nvSpPr>
        <p:spPr bwMode="auto">
          <a:xfrm>
            <a:off x="714375" y="1643063"/>
            <a:ext cx="1928813" cy="70802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SOCIALISMO CIENTÍFICO</a:t>
            </a:r>
          </a:p>
        </p:txBody>
      </p:sp>
      <p:sp>
        <p:nvSpPr>
          <p:cNvPr id="30" name="33 CuadroTexto"/>
          <p:cNvSpPr txBox="1">
            <a:spLocks noChangeArrowheads="1"/>
          </p:cNvSpPr>
          <p:nvPr/>
        </p:nvSpPr>
        <p:spPr bwMode="auto">
          <a:xfrm>
            <a:off x="5214938" y="1643063"/>
            <a:ext cx="1928812" cy="708025"/>
          </a:xfrm>
          <a:prstGeom prst="rect">
            <a:avLst/>
          </a:prstGeom>
          <a:solidFill>
            <a:srgbClr val="FF9933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s-E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SOCIALISMO REFORMISTA</a:t>
            </a:r>
          </a:p>
        </p:txBody>
      </p:sp>
      <p:sp>
        <p:nvSpPr>
          <p:cNvPr id="31" name="33 CuadroTexto"/>
          <p:cNvSpPr txBox="1">
            <a:spLocks noChangeArrowheads="1"/>
          </p:cNvSpPr>
          <p:nvPr/>
        </p:nvSpPr>
        <p:spPr bwMode="auto">
          <a:xfrm>
            <a:off x="714375" y="2428875"/>
            <a:ext cx="1928813" cy="40005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COMUNISMO</a:t>
            </a:r>
          </a:p>
        </p:txBody>
      </p:sp>
      <p:sp>
        <p:nvSpPr>
          <p:cNvPr id="32" name="33 CuadroTexto"/>
          <p:cNvSpPr txBox="1">
            <a:spLocks noChangeArrowheads="1"/>
          </p:cNvSpPr>
          <p:nvPr/>
        </p:nvSpPr>
        <p:spPr bwMode="auto">
          <a:xfrm>
            <a:off x="4572000" y="2428875"/>
            <a:ext cx="3071813" cy="400050"/>
          </a:xfrm>
          <a:prstGeom prst="rect">
            <a:avLst/>
          </a:prstGeom>
          <a:solidFill>
            <a:srgbClr val="FFC000"/>
          </a:solidFill>
          <a:ln w="25400" algn="ctr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SOCIALDEMOCRACIA</a:t>
            </a:r>
          </a:p>
        </p:txBody>
      </p:sp>
      <p:sp>
        <p:nvSpPr>
          <p:cNvPr id="34" name="33 CuadroTexto"/>
          <p:cNvSpPr txBox="1">
            <a:spLocks noChangeArrowheads="1"/>
          </p:cNvSpPr>
          <p:nvPr/>
        </p:nvSpPr>
        <p:spPr bwMode="auto">
          <a:xfrm>
            <a:off x="2214563" y="2928938"/>
            <a:ext cx="3500437" cy="708025"/>
          </a:xfrm>
          <a:prstGeom prst="rect">
            <a:avLst/>
          </a:prstGeom>
          <a:solidFill>
            <a:srgbClr val="C00000"/>
          </a:solidFill>
          <a:ln w="25400" algn="ctr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Apoyado en las ideas de Karl MARX y F. ENGELS</a:t>
            </a:r>
          </a:p>
        </p:txBody>
      </p:sp>
      <p:sp>
        <p:nvSpPr>
          <p:cNvPr id="36" name="35 CuadroTexto"/>
          <p:cNvSpPr txBox="1">
            <a:spLocks noChangeArrowheads="1"/>
          </p:cNvSpPr>
          <p:nvPr/>
        </p:nvSpPr>
        <p:spPr bwMode="auto">
          <a:xfrm>
            <a:off x="2214563" y="3714750"/>
            <a:ext cx="3500437" cy="400050"/>
          </a:xfrm>
          <a:prstGeom prst="rect">
            <a:avLst/>
          </a:prstGeom>
          <a:solidFill>
            <a:srgbClr val="C00000"/>
          </a:solidFill>
          <a:ln w="25400" algn="ctr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Desarrollada por LENIN 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928938"/>
            <a:ext cx="146526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 descr="http://aprendeconomia.files.wordpress.com/2009/10/marx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928938"/>
            <a:ext cx="140652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33 CuadroTexto"/>
          <p:cNvSpPr txBox="1">
            <a:spLocks noChangeArrowheads="1"/>
          </p:cNvSpPr>
          <p:nvPr/>
        </p:nvSpPr>
        <p:spPr bwMode="auto">
          <a:xfrm>
            <a:off x="2071688" y="4429125"/>
            <a:ext cx="1714500" cy="3381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 capital, 1885</a:t>
            </a:r>
            <a:endParaRPr lang="es-E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41 CuadroTexto"/>
          <p:cNvSpPr txBox="1">
            <a:spLocks noChangeArrowheads="1"/>
          </p:cNvSpPr>
          <p:nvPr/>
        </p:nvSpPr>
        <p:spPr bwMode="auto">
          <a:xfrm>
            <a:off x="714375" y="5072063"/>
            <a:ext cx="6286500" cy="400050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s-ES" sz="20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Exige rechazar  los principios del libre mercado</a:t>
            </a:r>
          </a:p>
        </p:txBody>
      </p:sp>
      <p:sp>
        <p:nvSpPr>
          <p:cNvPr id="43" name="42 CuadroTexto"/>
          <p:cNvSpPr txBox="1">
            <a:spLocks noChangeArrowheads="1"/>
          </p:cNvSpPr>
          <p:nvPr/>
        </p:nvSpPr>
        <p:spPr bwMode="auto">
          <a:xfrm>
            <a:off x="714375" y="5572125"/>
            <a:ext cx="6286500" cy="708025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s-ES" sz="20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También la idea liberal de un Estado con poderes muy limitados</a:t>
            </a:r>
          </a:p>
        </p:txBody>
      </p:sp>
      <p:cxnSp>
        <p:nvCxnSpPr>
          <p:cNvPr id="46" name="45 Conector angular"/>
          <p:cNvCxnSpPr>
            <a:stCxn id="4" idx="2"/>
            <a:endCxn id="30" idx="1"/>
          </p:cNvCxnSpPr>
          <p:nvPr/>
        </p:nvCxnSpPr>
        <p:spPr>
          <a:xfrm rot="16200000" flipH="1">
            <a:off x="4409282" y="1191419"/>
            <a:ext cx="452437" cy="1158875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Forma"/>
          <p:cNvCxnSpPr>
            <a:stCxn id="4" idx="2"/>
            <a:endCxn id="28" idx="3"/>
          </p:cNvCxnSpPr>
          <p:nvPr/>
        </p:nvCxnSpPr>
        <p:spPr>
          <a:xfrm rot="5400000">
            <a:off x="3123407" y="1064419"/>
            <a:ext cx="452437" cy="1412875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8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30" grpId="0" animBg="1"/>
      <p:bldP spid="30" grpId="1" animBg="1"/>
      <p:bldP spid="31" grpId="0" animBg="1"/>
      <p:bldP spid="32" grpId="0" animBg="1"/>
      <p:bldP spid="32" grpId="1" animBg="1"/>
      <p:bldP spid="34" grpId="0" animBg="1"/>
      <p:bldP spid="36" grpId="0" animBg="1"/>
      <p:bldP spid="39" grpId="0"/>
      <p:bldP spid="42" grpId="0" animBg="1"/>
      <p:bldP spid="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071688"/>
            <a:ext cx="1143000" cy="4786312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es-ES" sz="2800">
                <a:solidFill>
                  <a:srgbClr val="FFFFFF"/>
                </a:solidFill>
              </a:rPr>
              <a:t>EL </a:t>
            </a:r>
            <a:r>
              <a:rPr lang="es-ES" sz="2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ESTADO SOCIAL</a:t>
            </a:r>
          </a:p>
        </p:txBody>
      </p:sp>
      <p:pic>
        <p:nvPicPr>
          <p:cNvPr id="43012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257300"/>
            <a:ext cx="1143000" cy="969963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43014" name="23 CuadroTexto"/>
          <p:cNvSpPr txBox="1">
            <a:spLocks noChangeArrowheads="1"/>
          </p:cNvSpPr>
          <p:nvPr/>
        </p:nvSpPr>
        <p:spPr bwMode="auto">
          <a:xfrm>
            <a:off x="2500313" y="0"/>
            <a:ext cx="382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SOCIALISMO CIENTÍFICO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428DFCF-936C-452E-BEBA-E2FD55008E38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33 CuadroTexto"/>
          <p:cNvSpPr txBox="1">
            <a:spLocks noChangeArrowheads="1"/>
          </p:cNvSpPr>
          <p:nvPr/>
        </p:nvSpPr>
        <p:spPr bwMode="auto">
          <a:xfrm>
            <a:off x="3571875" y="785813"/>
            <a:ext cx="4071938" cy="708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sz="2000" b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Los regímenes comunistas son ESTADOS AUTOCRÁTICOS</a:t>
            </a:r>
          </a:p>
        </p:txBody>
      </p:sp>
      <p:pic>
        <p:nvPicPr>
          <p:cNvPr id="43017" name="Picture 2" descr="http://upload.wikimedia.org/wikipedia/commons/thumb/6/6d/Marx_Engels_Lenin.svg/300px-Marx_Engels_Leni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14375"/>
            <a:ext cx="2857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33 CuadroTexto"/>
          <p:cNvSpPr txBox="1">
            <a:spLocks noChangeArrowheads="1"/>
          </p:cNvSpPr>
          <p:nvPr/>
        </p:nvSpPr>
        <p:spPr bwMode="auto">
          <a:xfrm>
            <a:off x="3571875" y="1643063"/>
            <a:ext cx="4071938" cy="708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El poder es detentado por una élite agrupada en un </a:t>
            </a:r>
            <a:r>
              <a:rPr lang="es-ES" sz="2000" b="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partido único</a:t>
            </a:r>
            <a:endParaRPr lang="es-ES" sz="20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33 CuadroTexto"/>
          <p:cNvSpPr txBox="1">
            <a:spLocks noChangeArrowheads="1"/>
          </p:cNvSpPr>
          <p:nvPr/>
        </p:nvSpPr>
        <p:spPr bwMode="auto">
          <a:xfrm>
            <a:off x="3571875" y="2500313"/>
            <a:ext cx="4071938" cy="10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Se considera que el Estado tradicional es un instrumento al servicio de la clase dominante</a:t>
            </a:r>
          </a:p>
        </p:txBody>
      </p:sp>
      <p:sp>
        <p:nvSpPr>
          <p:cNvPr id="25" name="33 CuadroTexto"/>
          <p:cNvSpPr txBox="1">
            <a:spLocks noChangeArrowheads="1"/>
          </p:cNvSpPr>
          <p:nvPr/>
        </p:nvSpPr>
        <p:spPr bwMode="auto">
          <a:xfrm>
            <a:off x="642938" y="3143250"/>
            <a:ext cx="2857500" cy="708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Propone el fin de este tipo de Estado </a:t>
            </a:r>
          </a:p>
        </p:txBody>
      </p:sp>
      <p:sp>
        <p:nvSpPr>
          <p:cNvPr id="26" name="33 CuadroTexto"/>
          <p:cNvSpPr txBox="1">
            <a:spLocks noChangeArrowheads="1"/>
          </p:cNvSpPr>
          <p:nvPr/>
        </p:nvSpPr>
        <p:spPr bwMode="auto">
          <a:xfrm>
            <a:off x="611188" y="5357813"/>
            <a:ext cx="1817687" cy="422275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sz="20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27" name="33 CuadroTexto"/>
          <p:cNvSpPr txBox="1">
            <a:spLocks noChangeArrowheads="1"/>
          </p:cNvSpPr>
          <p:nvPr/>
        </p:nvSpPr>
        <p:spPr bwMode="auto">
          <a:xfrm>
            <a:off x="642938" y="3929063"/>
            <a:ext cx="7000875" cy="4000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Nuevo Estado en el que no existan clases sociales</a:t>
            </a:r>
          </a:p>
        </p:txBody>
      </p:sp>
      <p:sp>
        <p:nvSpPr>
          <p:cNvPr id="29" name="33 CuadroTexto"/>
          <p:cNvSpPr txBox="1">
            <a:spLocks noChangeArrowheads="1"/>
          </p:cNvSpPr>
          <p:nvPr/>
        </p:nvSpPr>
        <p:spPr bwMode="auto">
          <a:xfrm>
            <a:off x="2643188" y="4572000"/>
            <a:ext cx="5000625" cy="7080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sz="2000" b="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- Supresión del mercado y socialización de los medios de producción</a:t>
            </a:r>
          </a:p>
        </p:txBody>
      </p:sp>
      <p:sp>
        <p:nvSpPr>
          <p:cNvPr id="33" name="33 CuadroTexto"/>
          <p:cNvSpPr txBox="1">
            <a:spLocks noChangeArrowheads="1"/>
          </p:cNvSpPr>
          <p:nvPr/>
        </p:nvSpPr>
        <p:spPr bwMode="auto">
          <a:xfrm>
            <a:off x="2643188" y="5357813"/>
            <a:ext cx="5000625" cy="4000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sz="2000" b="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- Abolición de la propiedad privada</a:t>
            </a:r>
          </a:p>
        </p:txBody>
      </p:sp>
      <p:sp>
        <p:nvSpPr>
          <p:cNvPr id="35" name="33 CuadroTexto"/>
          <p:cNvSpPr txBox="1">
            <a:spLocks noChangeArrowheads="1"/>
          </p:cNvSpPr>
          <p:nvPr/>
        </p:nvSpPr>
        <p:spPr bwMode="auto">
          <a:xfrm>
            <a:off x="2643188" y="5929313"/>
            <a:ext cx="5000625" cy="4000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sz="2000" b="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- Destrucción revolucionaria del Estado</a:t>
            </a:r>
          </a:p>
        </p:txBody>
      </p:sp>
      <p:cxnSp>
        <p:nvCxnSpPr>
          <p:cNvPr id="40" name="39 Conector angular"/>
          <p:cNvCxnSpPr>
            <a:cxnSpLocks noChangeShapeType="1"/>
            <a:stCxn id="26" idx="0"/>
            <a:endCxn id="29" idx="1"/>
          </p:cNvCxnSpPr>
          <p:nvPr/>
        </p:nvCxnSpPr>
        <p:spPr bwMode="auto">
          <a:xfrm rot="-5400000">
            <a:off x="1866107" y="4580731"/>
            <a:ext cx="419100" cy="1109663"/>
          </a:xfrm>
          <a:prstGeom prst="bentConnector2">
            <a:avLst/>
          </a:prstGeom>
          <a:noFill/>
          <a:ln w="28575" algn="ctr">
            <a:solidFill>
              <a:srgbClr val="C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39 Conector angular"/>
          <p:cNvCxnSpPr>
            <a:cxnSpLocks noChangeShapeType="1"/>
            <a:stCxn id="26" idx="2"/>
            <a:endCxn id="35" idx="1"/>
          </p:cNvCxnSpPr>
          <p:nvPr/>
        </p:nvCxnSpPr>
        <p:spPr bwMode="auto">
          <a:xfrm rot="16200000" flipH="1">
            <a:off x="1907382" y="5406231"/>
            <a:ext cx="336550" cy="1109663"/>
          </a:xfrm>
          <a:prstGeom prst="bentConnector2">
            <a:avLst/>
          </a:prstGeom>
          <a:noFill/>
          <a:ln w="28575" algn="ctr">
            <a:solidFill>
              <a:srgbClr val="C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49 Conector recto de flecha"/>
          <p:cNvCxnSpPr>
            <a:cxnSpLocks noChangeShapeType="1"/>
            <a:stCxn id="26" idx="3"/>
            <a:endCxn id="33" idx="1"/>
          </p:cNvCxnSpPr>
          <p:nvPr/>
        </p:nvCxnSpPr>
        <p:spPr bwMode="auto">
          <a:xfrm flipV="1">
            <a:off x="2441575" y="5557838"/>
            <a:ext cx="188913" cy="11112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3" grpId="0" animBg="1"/>
      <p:bldP spid="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071688"/>
            <a:ext cx="1143000" cy="4786312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es-ES" sz="2800">
                <a:solidFill>
                  <a:srgbClr val="FFFFFF"/>
                </a:solidFill>
              </a:rPr>
              <a:t>EL </a:t>
            </a:r>
            <a:r>
              <a:rPr lang="es-ES" sz="2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ESTADO SOCIAL</a:t>
            </a:r>
          </a:p>
        </p:txBody>
      </p:sp>
      <p:pic>
        <p:nvPicPr>
          <p:cNvPr id="44036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257300"/>
            <a:ext cx="1143000" cy="969963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44038" name="23 CuadroTexto"/>
          <p:cNvSpPr txBox="1">
            <a:spLocks noChangeArrowheads="1"/>
          </p:cNvSpPr>
          <p:nvPr/>
        </p:nvSpPr>
        <p:spPr bwMode="auto">
          <a:xfrm>
            <a:off x="2500313" y="0"/>
            <a:ext cx="4086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SOCIALISMO REFORMISTA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C079808-9672-4342-B0B5-ECD6752FE17E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33 CuadroTexto"/>
          <p:cNvSpPr txBox="1">
            <a:spLocks noChangeArrowheads="1"/>
          </p:cNvSpPr>
          <p:nvPr/>
        </p:nvSpPr>
        <p:spPr bwMode="auto">
          <a:xfrm>
            <a:off x="3071813" y="785813"/>
            <a:ext cx="4357687" cy="10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sz="2000" b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Tiene como teóricos a </a:t>
            </a:r>
            <a:r>
              <a:rPr lang="es-ES" sz="2000" b="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Ferdinand</a:t>
            </a:r>
            <a:r>
              <a:rPr lang="es-ES" sz="2000" b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Lassalle</a:t>
            </a:r>
            <a:r>
              <a:rPr lang="es-ES" sz="2000" b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(1825-1864) y </a:t>
            </a:r>
            <a:r>
              <a:rPr lang="es-ES" sz="2000" b="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Eduard</a:t>
            </a:r>
            <a:r>
              <a:rPr lang="es-ES" sz="2000" b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Bernstein</a:t>
            </a:r>
            <a:r>
              <a:rPr lang="es-E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(1850-1932)</a:t>
            </a:r>
          </a:p>
        </p:txBody>
      </p:sp>
      <p:sp>
        <p:nvSpPr>
          <p:cNvPr id="26" name="33 CuadroTexto"/>
          <p:cNvSpPr txBox="1">
            <a:spLocks noChangeArrowheads="1"/>
          </p:cNvSpPr>
          <p:nvPr/>
        </p:nvSpPr>
        <p:spPr bwMode="auto">
          <a:xfrm>
            <a:off x="539750" y="4143375"/>
            <a:ext cx="1746250" cy="422275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27" name="33 CuadroTexto"/>
          <p:cNvSpPr txBox="1">
            <a:spLocks noChangeArrowheads="1"/>
          </p:cNvSpPr>
          <p:nvPr/>
        </p:nvSpPr>
        <p:spPr bwMode="auto">
          <a:xfrm>
            <a:off x="3071813" y="2000250"/>
            <a:ext cx="4357687" cy="1016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Propone también la intervención del Estado, pero sin romper sus bases democráticas y liberales</a:t>
            </a:r>
          </a:p>
        </p:txBody>
      </p:sp>
      <p:sp>
        <p:nvSpPr>
          <p:cNvPr id="29" name="33 CuadroTexto"/>
          <p:cNvSpPr txBox="1">
            <a:spLocks noChangeArrowheads="1"/>
          </p:cNvSpPr>
          <p:nvPr/>
        </p:nvSpPr>
        <p:spPr bwMode="auto">
          <a:xfrm>
            <a:off x="2857500" y="3214688"/>
            <a:ext cx="4643438" cy="7080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sz="2000" b="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- Subordinar el mercado a las necesidades sociales</a:t>
            </a:r>
          </a:p>
        </p:txBody>
      </p:sp>
      <p:sp>
        <p:nvSpPr>
          <p:cNvPr id="33" name="33 CuadroTexto"/>
          <p:cNvSpPr txBox="1">
            <a:spLocks noChangeArrowheads="1"/>
          </p:cNvSpPr>
          <p:nvPr/>
        </p:nvSpPr>
        <p:spPr bwMode="auto">
          <a:xfrm>
            <a:off x="2857500" y="4000500"/>
            <a:ext cx="4643438" cy="7080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sz="2000" b="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- Controlar e intervenir la economía; restringir la propiedad privada</a:t>
            </a:r>
          </a:p>
        </p:txBody>
      </p:sp>
      <p:sp>
        <p:nvSpPr>
          <p:cNvPr id="35" name="33 CuadroTexto"/>
          <p:cNvSpPr txBox="1">
            <a:spLocks noChangeArrowheads="1"/>
          </p:cNvSpPr>
          <p:nvPr/>
        </p:nvSpPr>
        <p:spPr bwMode="auto">
          <a:xfrm>
            <a:off x="2857500" y="4857750"/>
            <a:ext cx="4643438" cy="4000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sz="2000" b="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-Distribuir socialmente el poder político</a:t>
            </a:r>
          </a:p>
        </p:txBody>
      </p:sp>
      <p:cxnSp>
        <p:nvCxnSpPr>
          <p:cNvPr id="40" name="39 Conector angular"/>
          <p:cNvCxnSpPr>
            <a:cxnSpLocks noChangeShapeType="1"/>
            <a:stCxn id="26" idx="0"/>
            <a:endCxn id="29" idx="1"/>
          </p:cNvCxnSpPr>
          <p:nvPr/>
        </p:nvCxnSpPr>
        <p:spPr bwMode="auto">
          <a:xfrm rot="-5400000">
            <a:off x="1847850" y="3133725"/>
            <a:ext cx="561975" cy="1431925"/>
          </a:xfrm>
          <a:prstGeom prst="bentConnector2">
            <a:avLst/>
          </a:prstGeom>
          <a:noFill/>
          <a:ln w="28575" algn="ctr">
            <a:solidFill>
              <a:srgbClr val="C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39 Conector angular"/>
          <p:cNvCxnSpPr>
            <a:cxnSpLocks noChangeShapeType="1"/>
            <a:stCxn id="26" idx="2"/>
            <a:endCxn id="35" idx="1"/>
          </p:cNvCxnSpPr>
          <p:nvPr/>
        </p:nvCxnSpPr>
        <p:spPr bwMode="auto">
          <a:xfrm rot="16200000" flipH="1">
            <a:off x="1889125" y="4102100"/>
            <a:ext cx="479425" cy="1431925"/>
          </a:xfrm>
          <a:prstGeom prst="bentConnector2">
            <a:avLst/>
          </a:prstGeom>
          <a:noFill/>
          <a:ln w="28575" algn="ctr">
            <a:solidFill>
              <a:srgbClr val="C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49 Conector recto de flecha"/>
          <p:cNvCxnSpPr>
            <a:stCxn id="26" idx="3"/>
            <a:endCxn id="33" idx="1"/>
          </p:cNvCxnSpPr>
          <p:nvPr/>
        </p:nvCxnSpPr>
        <p:spPr>
          <a:xfrm>
            <a:off x="2298700" y="4354513"/>
            <a:ext cx="5461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49" name="Picture 2" descr="http://alternativaciudadana.files.wordpress.com/2008/10/vid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143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33 CuadroTexto"/>
          <p:cNvSpPr txBox="1">
            <a:spLocks noChangeArrowheads="1"/>
          </p:cNvSpPr>
          <p:nvPr/>
        </p:nvSpPr>
        <p:spPr bwMode="auto">
          <a:xfrm>
            <a:off x="571500" y="5572125"/>
            <a:ext cx="7000875" cy="708025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Tras la caída de los regímenes comunistas europeos, esta posibilidad es la que se presenta como más viable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9" grpId="0" animBg="1"/>
      <p:bldP spid="33" grpId="0" animBg="1"/>
      <p:bldP spid="35" grpId="0" animBg="1"/>
      <p:bldP spid="3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071688"/>
            <a:ext cx="1143000" cy="4786312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es-ES" sz="2800">
                <a:solidFill>
                  <a:srgbClr val="FFFFFF"/>
                </a:solidFill>
              </a:rPr>
              <a:t>EL </a:t>
            </a:r>
            <a:r>
              <a:rPr lang="es-ES" sz="2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ESTADO SOCIAL</a:t>
            </a:r>
          </a:p>
        </p:txBody>
      </p:sp>
      <p:pic>
        <p:nvPicPr>
          <p:cNvPr id="45060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257300"/>
            <a:ext cx="1143000" cy="969963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45062" name="23 CuadroTexto"/>
          <p:cNvSpPr txBox="1">
            <a:spLocks noChangeArrowheads="1"/>
          </p:cNvSpPr>
          <p:nvPr/>
        </p:nvSpPr>
        <p:spPr bwMode="auto">
          <a:xfrm>
            <a:off x="1785938" y="0"/>
            <a:ext cx="509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EL ESTADO SOCIAL DE DERECHO I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459C9C-935A-461C-A6A4-CDF7F4E5EA74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9" name="33 CuadroTexto"/>
          <p:cNvSpPr txBox="1">
            <a:spLocks noChangeArrowheads="1"/>
          </p:cNvSpPr>
          <p:nvPr/>
        </p:nvSpPr>
        <p:spPr bwMode="auto">
          <a:xfrm>
            <a:off x="571500" y="785813"/>
            <a:ext cx="7096125" cy="7016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sz="2000" b="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El ESTADO SOCIAL incluye un SISTEMA DE DERECHOS fundamentales por su preocupación por la igualdad social</a:t>
            </a:r>
          </a:p>
        </p:txBody>
      </p:sp>
      <p:sp>
        <p:nvSpPr>
          <p:cNvPr id="33" name="33 CuadroTexto"/>
          <p:cNvSpPr txBox="1">
            <a:spLocks noChangeArrowheads="1"/>
          </p:cNvSpPr>
          <p:nvPr/>
        </p:nvSpPr>
        <p:spPr bwMode="auto">
          <a:xfrm>
            <a:off x="571500" y="1571625"/>
            <a:ext cx="3429000" cy="1016000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sz="2000" b="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- Como respuesta a las exigencias de la </a:t>
            </a:r>
            <a:r>
              <a:rPr lang="es-E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JUSTICIA SOCIAL</a:t>
            </a:r>
          </a:p>
        </p:txBody>
      </p:sp>
      <p:sp>
        <p:nvSpPr>
          <p:cNvPr id="35" name="33 CuadroTexto"/>
          <p:cNvSpPr txBox="1">
            <a:spLocks noChangeArrowheads="1"/>
          </p:cNvSpPr>
          <p:nvPr/>
        </p:nvSpPr>
        <p:spPr bwMode="auto">
          <a:xfrm>
            <a:off x="4143375" y="1571625"/>
            <a:ext cx="3524250" cy="10064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sz="2000" b="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- Como respuesta a los problemas propios del </a:t>
            </a:r>
            <a:r>
              <a:rPr lang="es-E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SISTEMA ECONÓMICO</a:t>
            </a:r>
          </a:p>
        </p:txBody>
      </p:sp>
      <p:sp>
        <p:nvSpPr>
          <p:cNvPr id="37" name="33 CuadroTexto"/>
          <p:cNvSpPr txBox="1">
            <a:spLocks noChangeArrowheads="1"/>
          </p:cNvSpPr>
          <p:nvPr/>
        </p:nvSpPr>
        <p:spPr bwMode="auto">
          <a:xfrm>
            <a:off x="571500" y="2643188"/>
            <a:ext cx="3429000" cy="3632200"/>
          </a:xfrm>
          <a:prstGeom prst="rect">
            <a:avLst/>
          </a:prstGeom>
          <a:noFill/>
          <a:ln w="25400" algn="ctr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Educación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Sanidad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Desempleo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Protección de los grupos más débiles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Redistribución de la riqueza mediante una política fiscal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Seguridad Social</a:t>
            </a:r>
          </a:p>
        </p:txBody>
      </p:sp>
      <p:sp>
        <p:nvSpPr>
          <p:cNvPr id="19" name="33 CuadroTexto"/>
          <p:cNvSpPr txBox="1">
            <a:spLocks noChangeArrowheads="1"/>
          </p:cNvSpPr>
          <p:nvPr/>
        </p:nvSpPr>
        <p:spPr bwMode="auto">
          <a:xfrm>
            <a:off x="4143375" y="2643188"/>
            <a:ext cx="3524250" cy="727075"/>
          </a:xfrm>
          <a:prstGeom prst="rect">
            <a:avLst/>
          </a:prstGeom>
          <a:noFill/>
          <a:ln w="25400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Para asegurar la eficacia y evitar las crisis</a:t>
            </a:r>
          </a:p>
        </p:txBody>
      </p:sp>
      <p:sp>
        <p:nvSpPr>
          <p:cNvPr id="20" name="33 CuadroTexto"/>
          <p:cNvSpPr txBox="1">
            <a:spLocks noChangeArrowheads="1"/>
          </p:cNvSpPr>
          <p:nvPr/>
        </p:nvSpPr>
        <p:spPr bwMode="auto">
          <a:xfrm>
            <a:off x="4143375" y="3429000"/>
            <a:ext cx="3524250" cy="422275"/>
          </a:xfrm>
          <a:prstGeom prst="rect">
            <a:avLst/>
          </a:prstGeom>
          <a:noFill/>
          <a:ln w="25400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Política de pleno empleo</a:t>
            </a:r>
          </a:p>
        </p:txBody>
      </p:sp>
      <p:sp>
        <p:nvSpPr>
          <p:cNvPr id="21" name="33 CuadroTexto"/>
          <p:cNvSpPr txBox="1">
            <a:spLocks noChangeArrowheads="1"/>
          </p:cNvSpPr>
          <p:nvPr/>
        </p:nvSpPr>
        <p:spPr bwMode="auto">
          <a:xfrm>
            <a:off x="4143375" y="3929063"/>
            <a:ext cx="3524250" cy="1031875"/>
          </a:xfrm>
          <a:prstGeom prst="rect">
            <a:avLst/>
          </a:prstGeom>
          <a:noFill/>
          <a:ln w="25400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Función directiva del consumo mediante la política fiscal</a:t>
            </a:r>
          </a:p>
        </p:txBody>
      </p:sp>
      <p:sp>
        <p:nvSpPr>
          <p:cNvPr id="22" name="33 CuadroTexto"/>
          <p:cNvSpPr txBox="1">
            <a:spLocks noChangeArrowheads="1"/>
          </p:cNvSpPr>
          <p:nvPr/>
        </p:nvSpPr>
        <p:spPr bwMode="auto">
          <a:xfrm>
            <a:off x="4143375" y="5000625"/>
            <a:ext cx="3524250" cy="727075"/>
          </a:xfrm>
          <a:prstGeom prst="rect">
            <a:avLst/>
          </a:prstGeom>
          <a:noFill/>
          <a:ln w="25400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Creación de empresas púbicas</a:t>
            </a:r>
          </a:p>
        </p:txBody>
      </p:sp>
      <p:sp>
        <p:nvSpPr>
          <p:cNvPr id="23" name="33 CuadroTexto"/>
          <p:cNvSpPr txBox="1">
            <a:spLocks noChangeArrowheads="1"/>
          </p:cNvSpPr>
          <p:nvPr/>
        </p:nvSpPr>
        <p:spPr bwMode="auto">
          <a:xfrm>
            <a:off x="4143375" y="5786438"/>
            <a:ext cx="3524250" cy="422275"/>
          </a:xfrm>
          <a:prstGeom prst="rect">
            <a:avLst/>
          </a:prstGeom>
          <a:noFill/>
          <a:ln w="25400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Aumento del gasto público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5" grpId="0" animBg="1"/>
      <p:bldP spid="3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071688"/>
            <a:ext cx="1143000" cy="4786312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es-ES" sz="2800">
                <a:solidFill>
                  <a:srgbClr val="FFFFFF"/>
                </a:solidFill>
              </a:rPr>
              <a:t>EL </a:t>
            </a:r>
            <a:r>
              <a:rPr lang="es-ES" sz="2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ESTADO SOCIAL</a:t>
            </a:r>
          </a:p>
        </p:txBody>
      </p:sp>
      <p:pic>
        <p:nvPicPr>
          <p:cNvPr id="46084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257300"/>
            <a:ext cx="1143000" cy="969963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46086" name="23 CuadroTexto"/>
          <p:cNvSpPr txBox="1">
            <a:spLocks noChangeArrowheads="1"/>
          </p:cNvSpPr>
          <p:nvPr/>
        </p:nvSpPr>
        <p:spPr bwMode="auto">
          <a:xfrm>
            <a:off x="1785938" y="0"/>
            <a:ext cx="5187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EL ESTADO SOCIAL DE DERECHO II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AFAF0D5-959C-4AA8-950C-D4E7FE4294AA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9" name="33 CuadroTexto"/>
          <p:cNvSpPr txBox="1">
            <a:spLocks noChangeArrowheads="1"/>
          </p:cNvSpPr>
          <p:nvPr/>
        </p:nvSpPr>
        <p:spPr bwMode="auto">
          <a:xfrm>
            <a:off x="571500" y="785813"/>
            <a:ext cx="242887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algn="ctr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rPr>
              <a:t> ESTADO SOCIAL</a:t>
            </a:r>
          </a:p>
        </p:txBody>
      </p:sp>
      <p:sp>
        <p:nvSpPr>
          <p:cNvPr id="18" name="33 CuadroTexto"/>
          <p:cNvSpPr txBox="1">
            <a:spLocks noChangeArrowheads="1"/>
          </p:cNvSpPr>
          <p:nvPr/>
        </p:nvSpPr>
        <p:spPr bwMode="auto">
          <a:xfrm>
            <a:off x="3714750" y="785813"/>
            <a:ext cx="3786188" cy="461962"/>
          </a:xfrm>
          <a:prstGeom prst="rect">
            <a:avLst/>
          </a:prstGeom>
          <a:solidFill>
            <a:srgbClr val="FF9933"/>
          </a:solidFill>
          <a:ln w="25400" algn="ctr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 ESTADO DEL BIENESTAR</a:t>
            </a:r>
          </a:p>
        </p:txBody>
      </p:sp>
      <p:grpSp>
        <p:nvGrpSpPr>
          <p:cNvPr id="2" name="19 Grupo"/>
          <p:cNvGrpSpPr>
            <a:grpSpLocks/>
          </p:cNvGrpSpPr>
          <p:nvPr/>
        </p:nvGrpSpPr>
        <p:grpSpPr bwMode="auto">
          <a:xfrm>
            <a:off x="428625" y="2286000"/>
            <a:ext cx="7323138" cy="2857500"/>
            <a:chOff x="428596" y="1071546"/>
            <a:chExt cx="8358246" cy="3286148"/>
          </a:xfrm>
        </p:grpSpPr>
        <p:sp>
          <p:nvSpPr>
            <p:cNvPr id="25" name="3 Rectángulo"/>
            <p:cNvSpPr/>
            <p:nvPr/>
          </p:nvSpPr>
          <p:spPr>
            <a:xfrm>
              <a:off x="3250397" y="1071546"/>
              <a:ext cx="2643206" cy="92869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S" sz="3600" dirty="0" smtClean="0"/>
                <a:t>ESTADO</a:t>
              </a:r>
              <a:endParaRPr lang="es-ES" sz="3600" dirty="0"/>
            </a:p>
          </p:txBody>
        </p:sp>
        <p:sp>
          <p:nvSpPr>
            <p:cNvPr id="26" name="5 Rectángulo"/>
            <p:cNvSpPr/>
            <p:nvPr/>
          </p:nvSpPr>
          <p:spPr>
            <a:xfrm>
              <a:off x="428596" y="3428445"/>
              <a:ext cx="2643547" cy="92924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S" sz="2400" dirty="0" smtClean="0"/>
                <a:t>Sistema económico</a:t>
              </a:r>
              <a:endParaRPr lang="es-ES" sz="2400" dirty="0"/>
            </a:p>
          </p:txBody>
        </p:sp>
        <p:sp>
          <p:nvSpPr>
            <p:cNvPr id="27" name="6 Rectángulo"/>
            <p:cNvSpPr/>
            <p:nvPr/>
          </p:nvSpPr>
          <p:spPr>
            <a:xfrm>
              <a:off x="6143295" y="3428445"/>
              <a:ext cx="2643547" cy="929249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S" sz="2400" dirty="0">
                  <a:solidFill>
                    <a:prstClr val="white"/>
                  </a:solidFill>
                </a:rPr>
                <a:t>Sistema </a:t>
              </a:r>
              <a:r>
                <a:rPr lang="es-ES" sz="2400" dirty="0" smtClean="0">
                  <a:solidFill>
                    <a:prstClr val="white"/>
                  </a:solidFill>
                </a:rPr>
                <a:t>social</a:t>
              </a:r>
              <a:endParaRPr lang="es-ES" sz="2400" dirty="0">
                <a:solidFill>
                  <a:prstClr val="white"/>
                </a:solidFill>
              </a:endParaRPr>
            </a:p>
          </p:txBody>
        </p:sp>
        <p:cxnSp>
          <p:nvCxnSpPr>
            <p:cNvPr id="28" name="8 Conector recto de flecha"/>
            <p:cNvCxnSpPr/>
            <p:nvPr/>
          </p:nvCxnSpPr>
          <p:spPr>
            <a:xfrm rot="10800000" flipV="1">
              <a:off x="714875" y="2000796"/>
              <a:ext cx="2500407" cy="142764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10 Conector recto de flecha"/>
            <p:cNvCxnSpPr/>
            <p:nvPr/>
          </p:nvCxnSpPr>
          <p:spPr>
            <a:xfrm flipV="1">
              <a:off x="2358259" y="2000796"/>
              <a:ext cx="1500244" cy="142764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12 Conector recto de flecha"/>
            <p:cNvCxnSpPr/>
            <p:nvPr/>
          </p:nvCxnSpPr>
          <p:spPr>
            <a:xfrm rot="10800000">
              <a:off x="5929492" y="2000796"/>
              <a:ext cx="2571072" cy="1427649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14 Conector recto de flecha"/>
            <p:cNvCxnSpPr/>
            <p:nvPr/>
          </p:nvCxnSpPr>
          <p:spPr>
            <a:xfrm rot="16200000" flipV="1">
              <a:off x="5036291" y="2321441"/>
              <a:ext cx="1427649" cy="78636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03" name="15 CuadroTexto"/>
            <p:cNvSpPr txBox="1">
              <a:spLocks noChangeArrowheads="1"/>
            </p:cNvSpPr>
            <p:nvPr/>
          </p:nvSpPr>
          <p:spPr bwMode="auto">
            <a:xfrm>
              <a:off x="6786578" y="2071678"/>
              <a:ext cx="14201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s-ES">
                  <a:latin typeface="Calibri" pitchFamily="34" charset="0"/>
                </a:rPr>
                <a:t>Prestaciones </a:t>
              </a:r>
            </a:p>
            <a:p>
              <a:pPr algn="ctr" eaLnBrk="1" hangingPunct="1"/>
              <a:r>
                <a:rPr lang="es-ES">
                  <a:latin typeface="Calibri" pitchFamily="34" charset="0"/>
                </a:rPr>
                <a:t>sociales</a:t>
              </a:r>
            </a:p>
          </p:txBody>
        </p:sp>
        <p:sp>
          <p:nvSpPr>
            <p:cNvPr id="46104" name="16 CuadroTexto"/>
            <p:cNvSpPr txBox="1">
              <a:spLocks noChangeArrowheads="1"/>
            </p:cNvSpPr>
            <p:nvPr/>
          </p:nvSpPr>
          <p:spPr bwMode="auto">
            <a:xfrm>
              <a:off x="4572000" y="2782669"/>
              <a:ext cx="132440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s-ES">
                  <a:latin typeface="Calibri" pitchFamily="34" charset="0"/>
                </a:rPr>
                <a:t>Lealtad de </a:t>
              </a:r>
            </a:p>
            <a:p>
              <a:pPr algn="ctr" eaLnBrk="1" hangingPunct="1"/>
              <a:r>
                <a:rPr lang="es-ES">
                  <a:latin typeface="Calibri" pitchFamily="34" charset="0"/>
                </a:rPr>
                <a:t>la población</a:t>
              </a:r>
            </a:p>
          </p:txBody>
        </p:sp>
        <p:sp>
          <p:nvSpPr>
            <p:cNvPr id="46105" name="17 CuadroTexto"/>
            <p:cNvSpPr txBox="1">
              <a:spLocks noChangeArrowheads="1"/>
            </p:cNvSpPr>
            <p:nvPr/>
          </p:nvSpPr>
          <p:spPr bwMode="auto">
            <a:xfrm>
              <a:off x="1071538" y="2214554"/>
              <a:ext cx="12097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s-ES">
                  <a:latin typeface="Calibri" pitchFamily="34" charset="0"/>
                </a:rPr>
                <a:t>Regulación</a:t>
              </a:r>
            </a:p>
          </p:txBody>
        </p:sp>
        <p:sp>
          <p:nvSpPr>
            <p:cNvPr id="46106" name="18 CuadroTexto"/>
            <p:cNvSpPr txBox="1">
              <a:spLocks noChangeArrowheads="1"/>
            </p:cNvSpPr>
            <p:nvPr/>
          </p:nvSpPr>
          <p:spPr bwMode="auto">
            <a:xfrm>
              <a:off x="2793095" y="2468159"/>
              <a:ext cx="144462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s-ES">
                  <a:latin typeface="Calibri" pitchFamily="34" charset="0"/>
                </a:rPr>
                <a:t>Recaudación </a:t>
              </a:r>
            </a:p>
            <a:p>
              <a:pPr algn="ctr" eaLnBrk="1" hangingPunct="1"/>
              <a:r>
                <a:rPr lang="es-ES">
                  <a:latin typeface="Calibri" pitchFamily="34" charset="0"/>
                </a:rPr>
                <a:t>de impuestos</a:t>
              </a:r>
            </a:p>
          </p:txBody>
        </p:sp>
      </p:grpSp>
      <p:sp>
        <p:nvSpPr>
          <p:cNvPr id="40" name="39 Flecha derecha"/>
          <p:cNvSpPr/>
          <p:nvPr/>
        </p:nvSpPr>
        <p:spPr>
          <a:xfrm>
            <a:off x="3143250" y="928688"/>
            <a:ext cx="500063" cy="21431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1" name="33 CuadroTexto"/>
          <p:cNvSpPr txBox="1">
            <a:spLocks noChangeArrowheads="1"/>
          </p:cNvSpPr>
          <p:nvPr/>
        </p:nvSpPr>
        <p:spPr bwMode="auto">
          <a:xfrm>
            <a:off x="500063" y="1428750"/>
            <a:ext cx="7143750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Intenta garantizar la satisfacción de ciertas necesidades básicas, para lo cual ha de ser eficaz  económicamente</a:t>
            </a:r>
          </a:p>
        </p:txBody>
      </p:sp>
      <p:sp>
        <p:nvSpPr>
          <p:cNvPr id="42" name="33 CuadroTexto"/>
          <p:cNvSpPr txBox="1">
            <a:spLocks noChangeArrowheads="1"/>
          </p:cNvSpPr>
          <p:nvPr/>
        </p:nvSpPr>
        <p:spPr bwMode="auto">
          <a:xfrm>
            <a:off x="428625" y="5214938"/>
            <a:ext cx="7358063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s-ES" sz="20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 partir de la Segunda Guerra Mundial nuestros Estados se caracterizan por una economía mixta (privada y pública), una política liberal y un sector de bienestar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8" grpId="0" animBg="1"/>
      <p:bldP spid="40" grpId="0" animBg="1"/>
      <p:bldP spid="41" grpId="0" animBg="1"/>
      <p:bldP spid="4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071688"/>
            <a:ext cx="1143000" cy="4786312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es-ES" sz="2800">
                <a:solidFill>
                  <a:srgbClr val="FFFFFF"/>
                </a:solidFill>
              </a:rPr>
              <a:t>EL </a:t>
            </a:r>
            <a:r>
              <a:rPr lang="es-ES" sz="2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ESTADO SOCIAL</a:t>
            </a:r>
          </a:p>
        </p:txBody>
      </p:sp>
      <p:pic>
        <p:nvPicPr>
          <p:cNvPr id="47108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257300"/>
            <a:ext cx="1143000" cy="969963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47110" name="23 CuadroTexto"/>
          <p:cNvSpPr txBox="1">
            <a:spLocks noChangeArrowheads="1"/>
          </p:cNvSpPr>
          <p:nvPr/>
        </p:nvSpPr>
        <p:spPr bwMode="auto">
          <a:xfrm>
            <a:off x="285750" y="0"/>
            <a:ext cx="7780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EL ESTADO SOCIAL Y DEMOCRÁTICO DE DERECHO I 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80EEFA4-7C01-46BF-9B30-EA4CC582A203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1" name="33 CuadroTexto"/>
          <p:cNvSpPr txBox="1">
            <a:spLocks noChangeArrowheads="1"/>
          </p:cNvSpPr>
          <p:nvPr/>
        </p:nvSpPr>
        <p:spPr bwMode="auto">
          <a:xfrm>
            <a:off x="714375" y="785813"/>
            <a:ext cx="6715125" cy="132397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0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“España se constituye en un Estado social y democrático de derecho, que propugna como valores superiores de su ordenamiento jurídico la libertad, la justicia, la igualdad y el pluralismo político”</a:t>
            </a:r>
          </a:p>
        </p:txBody>
      </p:sp>
      <p:pic>
        <p:nvPicPr>
          <p:cNvPr id="33" name="32 Imagen" descr="C:\Users\jacgmur\Desktop\estado bienestar.jpg"/>
          <p:cNvPicPr/>
          <p:nvPr/>
        </p:nvPicPr>
        <p:blipFill>
          <a:blip r:embed="rId4"/>
          <a:srcRect l="2821" r="1157"/>
          <a:stretch>
            <a:fillRect/>
          </a:stretch>
        </p:blipFill>
        <p:spPr bwMode="auto">
          <a:xfrm>
            <a:off x="714375" y="2214563"/>
            <a:ext cx="4929188" cy="3857625"/>
          </a:xfrm>
          <a:prstGeom prst="rect">
            <a:avLst/>
          </a:prstGeom>
          <a:ln w="38100" cap="sq">
            <a:solidFill>
              <a:srgbClr val="FF99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33 CuadroTexto"/>
          <p:cNvSpPr txBox="1">
            <a:spLocks noChangeArrowheads="1"/>
          </p:cNvSpPr>
          <p:nvPr/>
        </p:nvSpPr>
        <p:spPr bwMode="auto">
          <a:xfrm>
            <a:off x="6072188" y="2143125"/>
            <a:ext cx="1643062" cy="584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Constitución española, 1978</a:t>
            </a:r>
          </a:p>
        </p:txBody>
      </p:sp>
      <p:pic>
        <p:nvPicPr>
          <p:cNvPr id="47116" name="Picture 12" descr="http://liberalismoonline.files.wordpress.com/2009/12/constitucion-19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857496"/>
            <a:ext cx="2190470" cy="3219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2525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25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 autoUpdateAnimBg="0"/>
      <p:bldP spid="3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071688"/>
            <a:ext cx="1143000" cy="4786312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es-ES" sz="2800">
                <a:solidFill>
                  <a:srgbClr val="FFFFFF"/>
                </a:solidFill>
              </a:rPr>
              <a:t>EL </a:t>
            </a:r>
            <a:r>
              <a:rPr lang="es-ES" sz="2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ESTADO SOCIAL</a:t>
            </a:r>
          </a:p>
        </p:txBody>
      </p:sp>
      <p:pic>
        <p:nvPicPr>
          <p:cNvPr id="48132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257300"/>
            <a:ext cx="1143000" cy="969963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48134" name="23 CuadroTexto"/>
          <p:cNvSpPr txBox="1">
            <a:spLocks noChangeArrowheads="1"/>
          </p:cNvSpPr>
          <p:nvPr/>
        </p:nvSpPr>
        <p:spPr bwMode="auto">
          <a:xfrm>
            <a:off x="214313" y="0"/>
            <a:ext cx="7862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EL ESTADO SOCIAL Y DEMOCRÁTICO DE DERECHO II 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2109B78-DD29-4F23-AC23-4970E72D4C35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1" name="33 CuadroTexto"/>
          <p:cNvSpPr txBox="1">
            <a:spLocks noChangeArrowheads="1"/>
          </p:cNvSpPr>
          <p:nvPr/>
        </p:nvSpPr>
        <p:spPr bwMode="auto">
          <a:xfrm>
            <a:off x="500063" y="714375"/>
            <a:ext cx="2143125" cy="708025"/>
          </a:xfrm>
          <a:prstGeom prst="rect">
            <a:avLst/>
          </a:prstGeom>
          <a:gradFill rotWithShape="1">
            <a:gsLst>
              <a:gs pos="0">
                <a:srgbClr val="A00000"/>
              </a:gs>
              <a:gs pos="50000">
                <a:srgbClr val="E60000"/>
              </a:gs>
              <a:gs pos="100000">
                <a:srgbClr val="FF0000"/>
              </a:gs>
            </a:gsLst>
            <a:lin ang="2700000" scaled="1"/>
          </a:gra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s-ES" sz="200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ESTADO SOCIAL</a:t>
            </a:r>
          </a:p>
        </p:txBody>
      </p:sp>
      <p:sp>
        <p:nvSpPr>
          <p:cNvPr id="11" name="33 CuadroTexto"/>
          <p:cNvSpPr txBox="1">
            <a:spLocks noChangeArrowheads="1"/>
          </p:cNvSpPr>
          <p:nvPr/>
        </p:nvSpPr>
        <p:spPr bwMode="auto">
          <a:xfrm>
            <a:off x="571500" y="2643188"/>
            <a:ext cx="2143125" cy="708025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s-ES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ESTADO DEMOCRÁTICO</a:t>
            </a:r>
          </a:p>
        </p:txBody>
      </p:sp>
      <p:sp>
        <p:nvSpPr>
          <p:cNvPr id="12" name="33 CuadroTexto"/>
          <p:cNvSpPr txBox="1">
            <a:spLocks noChangeArrowheads="1"/>
          </p:cNvSpPr>
          <p:nvPr/>
        </p:nvSpPr>
        <p:spPr bwMode="auto">
          <a:xfrm>
            <a:off x="500063" y="4572000"/>
            <a:ext cx="2143125" cy="708025"/>
          </a:xfrm>
          <a:prstGeom prst="rect">
            <a:avLst/>
          </a:prstGeom>
          <a:gradFill rotWithShape="1">
            <a:gsLst>
              <a:gs pos="0">
                <a:srgbClr val="A00000"/>
              </a:gs>
              <a:gs pos="50000">
                <a:srgbClr val="E60000"/>
              </a:gs>
              <a:gs pos="100000">
                <a:srgbClr val="FF0000"/>
              </a:gs>
            </a:gsLst>
            <a:lin ang="2700000" scaled="1"/>
          </a:gra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s-ES" sz="200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ESTADO DE DERECHO</a:t>
            </a:r>
          </a:p>
        </p:txBody>
      </p:sp>
      <p:sp>
        <p:nvSpPr>
          <p:cNvPr id="13" name="33 CuadroTexto"/>
          <p:cNvSpPr txBox="1">
            <a:spLocks noChangeArrowheads="1"/>
          </p:cNvSpPr>
          <p:nvPr/>
        </p:nvSpPr>
        <p:spPr bwMode="auto">
          <a:xfrm>
            <a:off x="5286375" y="2214563"/>
            <a:ext cx="1357313" cy="369887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Igualdad </a:t>
            </a:r>
          </a:p>
        </p:txBody>
      </p:sp>
      <p:sp>
        <p:nvSpPr>
          <p:cNvPr id="14" name="33 CuadroTexto"/>
          <p:cNvSpPr txBox="1">
            <a:spLocks noChangeArrowheads="1"/>
          </p:cNvSpPr>
          <p:nvPr/>
        </p:nvSpPr>
        <p:spPr bwMode="auto">
          <a:xfrm>
            <a:off x="2849563" y="642938"/>
            <a:ext cx="4794250" cy="708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00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garantiza los derechos económicos, sociales y culturales </a:t>
            </a:r>
          </a:p>
        </p:txBody>
      </p:sp>
      <p:sp>
        <p:nvSpPr>
          <p:cNvPr id="15" name="33 CuadroTexto"/>
          <p:cNvSpPr txBox="1">
            <a:spLocks noChangeArrowheads="1"/>
          </p:cNvSpPr>
          <p:nvPr/>
        </p:nvSpPr>
        <p:spPr bwMode="auto">
          <a:xfrm>
            <a:off x="500063" y="1500188"/>
            <a:ext cx="3643312" cy="9159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Educación gratuita, atención sanitaria, ayudas para vivienda, empleo digno, etc.</a:t>
            </a:r>
          </a:p>
        </p:txBody>
      </p:sp>
      <p:sp>
        <p:nvSpPr>
          <p:cNvPr id="16" name="33 CuadroTexto"/>
          <p:cNvSpPr txBox="1">
            <a:spLocks noChangeArrowheads="1"/>
          </p:cNvSpPr>
          <p:nvPr/>
        </p:nvSpPr>
        <p:spPr bwMode="auto">
          <a:xfrm>
            <a:off x="4286250" y="1500188"/>
            <a:ext cx="3357563" cy="6413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Regulación del sistema económico </a:t>
            </a:r>
          </a:p>
        </p:txBody>
      </p:sp>
      <p:sp>
        <p:nvSpPr>
          <p:cNvPr id="18" name="33 CuadroTexto"/>
          <p:cNvSpPr txBox="1">
            <a:spLocks noChangeArrowheads="1"/>
          </p:cNvSpPr>
          <p:nvPr/>
        </p:nvSpPr>
        <p:spPr bwMode="auto">
          <a:xfrm>
            <a:off x="4500563" y="4143375"/>
            <a:ext cx="2286000" cy="36988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Soberanía popular </a:t>
            </a:r>
          </a:p>
        </p:txBody>
      </p:sp>
      <p:sp>
        <p:nvSpPr>
          <p:cNvPr id="19" name="33 CuadroTexto"/>
          <p:cNvSpPr txBox="1">
            <a:spLocks noChangeArrowheads="1"/>
          </p:cNvSpPr>
          <p:nvPr/>
        </p:nvSpPr>
        <p:spPr bwMode="auto">
          <a:xfrm>
            <a:off x="2857500" y="2643188"/>
            <a:ext cx="4794250" cy="7016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Participación en las elecciones 			periódicas libres </a:t>
            </a:r>
          </a:p>
        </p:txBody>
      </p:sp>
      <p:sp>
        <p:nvSpPr>
          <p:cNvPr id="20" name="33 CuadroTexto"/>
          <p:cNvSpPr txBox="1">
            <a:spLocks noChangeArrowheads="1"/>
          </p:cNvSpPr>
          <p:nvPr/>
        </p:nvSpPr>
        <p:spPr bwMode="auto">
          <a:xfrm>
            <a:off x="571500" y="3429000"/>
            <a:ext cx="2200275" cy="9159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Alternancia en el poder de diversos partidos políticos</a:t>
            </a:r>
          </a:p>
        </p:txBody>
      </p:sp>
      <p:sp>
        <p:nvSpPr>
          <p:cNvPr id="21" name="33 CuadroTexto"/>
          <p:cNvSpPr txBox="1">
            <a:spLocks noChangeArrowheads="1"/>
          </p:cNvSpPr>
          <p:nvPr/>
        </p:nvSpPr>
        <p:spPr bwMode="auto">
          <a:xfrm>
            <a:off x="3995738" y="3429000"/>
            <a:ext cx="3671887" cy="6096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17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Libertad de opinión, asociación, reunión, manifestación...</a:t>
            </a:r>
          </a:p>
        </p:txBody>
      </p:sp>
      <p:sp>
        <p:nvSpPr>
          <p:cNvPr id="22" name="33 CuadroTexto"/>
          <p:cNvSpPr txBox="1">
            <a:spLocks noChangeArrowheads="1"/>
          </p:cNvSpPr>
          <p:nvPr/>
        </p:nvSpPr>
        <p:spPr bwMode="auto">
          <a:xfrm>
            <a:off x="3643313" y="5429250"/>
            <a:ext cx="3714750" cy="36988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s-ES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Sometimiento a la Constitución</a:t>
            </a:r>
          </a:p>
        </p:txBody>
      </p:sp>
      <p:sp>
        <p:nvSpPr>
          <p:cNvPr id="23" name="33 CuadroTexto"/>
          <p:cNvSpPr txBox="1">
            <a:spLocks noChangeArrowheads="1"/>
          </p:cNvSpPr>
          <p:nvPr/>
        </p:nvSpPr>
        <p:spPr bwMode="auto">
          <a:xfrm>
            <a:off x="2928938" y="4643438"/>
            <a:ext cx="4794250" cy="708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00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Personas e instituciones  se someten a la Constitución</a:t>
            </a:r>
          </a:p>
        </p:txBody>
      </p:sp>
      <p:sp>
        <p:nvSpPr>
          <p:cNvPr id="24" name="33 CuadroTexto"/>
          <p:cNvSpPr txBox="1">
            <a:spLocks noChangeArrowheads="1"/>
          </p:cNvSpPr>
          <p:nvPr/>
        </p:nvSpPr>
        <p:spPr bwMode="auto">
          <a:xfrm>
            <a:off x="642938" y="5429250"/>
            <a:ext cx="2928937" cy="3667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Separación de poderes</a:t>
            </a:r>
          </a:p>
        </p:txBody>
      </p:sp>
      <p:sp>
        <p:nvSpPr>
          <p:cNvPr id="26" name="33 CuadroTexto"/>
          <p:cNvSpPr txBox="1">
            <a:spLocks noChangeArrowheads="1"/>
          </p:cNvSpPr>
          <p:nvPr/>
        </p:nvSpPr>
        <p:spPr bwMode="auto">
          <a:xfrm>
            <a:off x="357188" y="5929313"/>
            <a:ext cx="7500937" cy="40005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2000" i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¿Se puede avanzar  realmente hacia un Estado de este tipo?</a:t>
            </a:r>
          </a:p>
        </p:txBody>
      </p:sp>
      <p:pic>
        <p:nvPicPr>
          <p:cNvPr id="48151" name="Picture 24" descr="esp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068638"/>
            <a:ext cx="131445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071688"/>
            <a:ext cx="1143000" cy="4786312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r>
              <a:rPr lang="es-ES" sz="2800">
                <a:solidFill>
                  <a:srgbClr val="FFFFFF"/>
                </a:solidFill>
              </a:rPr>
              <a:t>EL </a:t>
            </a:r>
            <a:r>
              <a:rPr lang="es-ES" sz="2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ESTADO SOCIAL</a:t>
            </a:r>
          </a:p>
        </p:txBody>
      </p:sp>
      <p:pic>
        <p:nvPicPr>
          <p:cNvPr id="49156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257300"/>
            <a:ext cx="1143000" cy="969963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49158" name="23 CuadroTexto"/>
          <p:cNvSpPr txBox="1">
            <a:spLocks noChangeArrowheads="1"/>
          </p:cNvSpPr>
          <p:nvPr/>
        </p:nvSpPr>
        <p:spPr bwMode="auto">
          <a:xfrm>
            <a:off x="2071688" y="0"/>
            <a:ext cx="389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LOS LÍMITES DEL ESTADO</a:t>
            </a:r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015BE48-B605-446F-BA9B-D8159568FB17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6" name="33 CuadroTexto"/>
          <p:cNvSpPr txBox="1">
            <a:spLocks noChangeArrowheads="1"/>
          </p:cNvSpPr>
          <p:nvPr/>
        </p:nvSpPr>
        <p:spPr bwMode="auto">
          <a:xfrm>
            <a:off x="571500" y="785813"/>
            <a:ext cx="7000875" cy="7080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En la actualidad, la idea de Estado soberano está bastante desfigurada:</a:t>
            </a:r>
          </a:p>
        </p:txBody>
      </p:sp>
      <p:sp>
        <p:nvSpPr>
          <p:cNvPr id="25" name="33 CuadroTexto"/>
          <p:cNvSpPr txBox="1">
            <a:spLocks noChangeArrowheads="1"/>
          </p:cNvSpPr>
          <p:nvPr/>
        </p:nvSpPr>
        <p:spPr bwMode="auto">
          <a:xfrm>
            <a:off x="571500" y="1643063"/>
            <a:ext cx="7000875" cy="7080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El Estado del bienestar ha ido degenerado en un ESTADO BENEFACTOR paternalista</a:t>
            </a:r>
          </a:p>
        </p:txBody>
      </p:sp>
      <p:sp>
        <p:nvSpPr>
          <p:cNvPr id="27" name="33 CuadroTexto"/>
          <p:cNvSpPr txBox="1">
            <a:spLocks noChangeArrowheads="1"/>
          </p:cNvSpPr>
          <p:nvPr/>
        </p:nvSpPr>
        <p:spPr bwMode="auto">
          <a:xfrm>
            <a:off x="571500" y="2428875"/>
            <a:ext cx="3357563" cy="646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 reducido el protagonismo de la iniciativa privada</a:t>
            </a:r>
          </a:p>
        </p:txBody>
      </p:sp>
      <p:sp>
        <p:nvSpPr>
          <p:cNvPr id="28" name="33 CuadroTexto"/>
          <p:cNvSpPr txBox="1">
            <a:spLocks noChangeArrowheads="1"/>
          </p:cNvSpPr>
          <p:nvPr/>
        </p:nvSpPr>
        <p:spPr bwMode="auto">
          <a:xfrm>
            <a:off x="4143375" y="2428875"/>
            <a:ext cx="3357563" cy="923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sociedad espera la resolución de sus conflictos por parte del Estado</a:t>
            </a:r>
          </a:p>
        </p:txBody>
      </p:sp>
      <p:sp>
        <p:nvSpPr>
          <p:cNvPr id="29" name="33 CuadroTexto"/>
          <p:cNvSpPr txBox="1">
            <a:spLocks noChangeArrowheads="1"/>
          </p:cNvSpPr>
          <p:nvPr/>
        </p:nvSpPr>
        <p:spPr bwMode="auto">
          <a:xfrm>
            <a:off x="500063" y="3429000"/>
            <a:ext cx="7000875" cy="70802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Crecimiento de la burocracia y aumento desmesurado del poder administrativo</a:t>
            </a:r>
          </a:p>
        </p:txBody>
      </p:sp>
      <p:sp>
        <p:nvSpPr>
          <p:cNvPr id="30" name="33 CuadroTexto"/>
          <p:cNvSpPr txBox="1">
            <a:spLocks noChangeArrowheads="1"/>
          </p:cNvSpPr>
          <p:nvPr/>
        </p:nvSpPr>
        <p:spPr bwMode="auto">
          <a:xfrm>
            <a:off x="500063" y="4214813"/>
            <a:ext cx="7000875" cy="3698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Separación cada vez mayor entre gobernantes y gobernados</a:t>
            </a:r>
          </a:p>
        </p:txBody>
      </p:sp>
      <p:sp>
        <p:nvSpPr>
          <p:cNvPr id="31" name="33 CuadroTexto"/>
          <p:cNvSpPr txBox="1">
            <a:spLocks noChangeArrowheads="1"/>
          </p:cNvSpPr>
          <p:nvPr/>
        </p:nvSpPr>
        <p:spPr bwMode="auto">
          <a:xfrm>
            <a:off x="500063" y="4714875"/>
            <a:ext cx="7000875" cy="7080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La soberanía estatal es insuficiente para hacer frente al hecho indiscutible de la GLOBALIZACIÓN</a:t>
            </a:r>
          </a:p>
        </p:txBody>
      </p:sp>
      <p:sp>
        <p:nvSpPr>
          <p:cNvPr id="32" name="33 CuadroTexto"/>
          <p:cNvSpPr txBox="1">
            <a:spLocks noChangeArrowheads="1"/>
          </p:cNvSpPr>
          <p:nvPr/>
        </p:nvSpPr>
        <p:spPr bwMode="auto">
          <a:xfrm>
            <a:off x="500063" y="5500688"/>
            <a:ext cx="7000875" cy="6461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La información, protección del medio ambiente, política económica… no son asunto de cada Estado en exclusiva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3 Imagen" descr="angel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/>
              <a:t>LAS PRINCIPALES FORMAS DEL ESTADO</a:t>
            </a:r>
          </a:p>
        </p:txBody>
      </p:sp>
      <p:pic>
        <p:nvPicPr>
          <p:cNvPr id="50180" name="7 Imagen" descr="Gozzoli-LProcession-BR800.jpg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8101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50182" name="23 CuadroTexto"/>
          <p:cNvSpPr txBox="1">
            <a:spLocks noChangeArrowheads="1"/>
          </p:cNvSpPr>
          <p:nvPr/>
        </p:nvSpPr>
        <p:spPr bwMode="auto">
          <a:xfrm>
            <a:off x="2643188" y="0"/>
            <a:ext cx="2954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sz="2400">
                <a:latin typeface="Arial" pitchFamily="34" charset="0"/>
              </a:rPr>
              <a:t>EL ANARQUISMO I</a:t>
            </a:r>
            <a:endParaRPr lang="es-ES" sz="2400">
              <a:latin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28596" y="571480"/>
            <a:ext cx="7286676" cy="57150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Arial" charset="0"/>
              </a:rPr>
              <a:t>Etimología y orígenes: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Arial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b="0" dirty="0">
                <a:latin typeface="Arial" charset="0"/>
              </a:rPr>
              <a:t>“Anarquismo”: del griego </a:t>
            </a:r>
            <a:r>
              <a:rPr lang="es-ES" sz="1600" b="0" i="1" dirty="0" err="1">
                <a:latin typeface="Arial" charset="0"/>
              </a:rPr>
              <a:t>ánarkhos</a:t>
            </a:r>
            <a:r>
              <a:rPr lang="es-ES" sz="1600" b="0" dirty="0">
                <a:latin typeface="Arial" charset="0"/>
              </a:rPr>
              <a:t>, sin gobierno, o “acracia”, también del griego: “sin poder”.</a:t>
            </a: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b="0" dirty="0">
                <a:latin typeface="Arial" charset="0"/>
              </a:rPr>
              <a:t>Nace como movimiento político en el s. XIX, pero sus primeras justificaciones teóricas aparecen en 1793 en William </a:t>
            </a:r>
            <a:r>
              <a:rPr lang="es-ES" sz="1600" b="0" dirty="0" err="1">
                <a:latin typeface="Arial" charset="0"/>
              </a:rPr>
              <a:t>Godwin</a:t>
            </a:r>
            <a:r>
              <a:rPr lang="es-ES" sz="1600" b="0" dirty="0">
                <a:latin typeface="Arial" charset="0"/>
              </a:rPr>
              <a:t> (1756-1836), escritor político inglés que, en su Ensayo sobre justicia política (1793), rechaza la injusticia que proviene del Estado y la desigualdad que, según él, es efecto de la propiedad privada. Pierre Joseph </a:t>
            </a:r>
            <a:r>
              <a:rPr lang="es-ES" sz="1600" b="0" dirty="0" err="1">
                <a:latin typeface="Arial" charset="0"/>
              </a:rPr>
              <a:t>Proudhon</a:t>
            </a:r>
            <a:r>
              <a:rPr lang="es-ES" sz="1600" b="0" dirty="0">
                <a:latin typeface="Arial" charset="0"/>
              </a:rPr>
              <a:t> (1809-1865), el llamado «padre del anarquismo», en su obra ¿Qué es la propiedad? (1840) expone por vez primera una teoría positiva del Anarquismo como doctrina que se opone al poder, al desorden y a la violencia que emana del Estado.</a:t>
            </a: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b="0" dirty="0">
                <a:latin typeface="Arial" charset="0"/>
              </a:rPr>
              <a:t>A partir de la segunda mitad del siglo XIX, el Anarquismo se va desarrollando como movimiento propio y va adquiriendo fuerza dentro de los movimientos obreros de aquella época gracias, sobre todo, a M. </a:t>
            </a:r>
            <a:r>
              <a:rPr lang="es-ES" sz="1600" b="0" dirty="0" err="1">
                <a:latin typeface="Arial" charset="0"/>
              </a:rPr>
              <a:t>Bakunin</a:t>
            </a:r>
            <a:r>
              <a:rPr lang="es-ES" sz="1600" b="0" dirty="0">
                <a:latin typeface="Arial" charset="0"/>
              </a:rPr>
              <a:t>, P. </a:t>
            </a:r>
            <a:r>
              <a:rPr lang="es-ES" sz="1600" b="0" dirty="0" err="1">
                <a:latin typeface="Arial" charset="0"/>
              </a:rPr>
              <a:t>Kropotkin</a:t>
            </a:r>
            <a:r>
              <a:rPr lang="es-ES" sz="1600" b="0" dirty="0">
                <a:latin typeface="Arial" charset="0"/>
              </a:rPr>
              <a:t>, E. </a:t>
            </a:r>
            <a:r>
              <a:rPr lang="es-ES" sz="1600" b="0" dirty="0" err="1">
                <a:latin typeface="Arial" charset="0"/>
              </a:rPr>
              <a:t>Malatesta</a:t>
            </a:r>
            <a:r>
              <a:rPr lang="es-ES" sz="1600" b="0" dirty="0">
                <a:latin typeface="Arial" charset="0"/>
              </a:rPr>
              <a:t>, etc.</a:t>
            </a: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b="0" dirty="0">
                <a:latin typeface="Arial" charset="0"/>
              </a:rPr>
              <a:t>A finales del siglo XIX y durante las primeras décadas del XX, el Anarquismo se difunde sobre todo por Francia, España e Italia, pero las disensiones entre anarquistas y comunistas, por rechazar los primeros toda forma de organización estatal y por defender los segundos la constitución de un partido fuerte comunista en un estado dominado por la dictadura del proletariado, así como el despertar del nacionalismo que llevaría a las naciones de Europa occidental a la guerra de 1914, obligan al movimiento anarquista a refugiarse en los movimientos sindicalistas, dando origen al anarco–sindicalismo.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FA1E3-73A7-4339-99E2-870F5E9F3F92}" type="slidenum">
              <a:rPr lang="es-ES"/>
              <a:pPr>
                <a:defRPr/>
              </a:pPr>
              <a:t>48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3 Imagen" descr="angel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/>
              <a:t>LAS PRINCIPALES FORMAS DEL ESTADO</a:t>
            </a:r>
          </a:p>
        </p:txBody>
      </p:sp>
      <p:pic>
        <p:nvPicPr>
          <p:cNvPr id="51204" name="7 Imagen" descr="Gozzoli-LProcession-BR800.jpg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8101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51206" name="23 CuadroTexto"/>
          <p:cNvSpPr txBox="1">
            <a:spLocks noChangeArrowheads="1"/>
          </p:cNvSpPr>
          <p:nvPr/>
        </p:nvSpPr>
        <p:spPr bwMode="auto">
          <a:xfrm>
            <a:off x="2643188" y="0"/>
            <a:ext cx="3038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sz="2400">
                <a:latin typeface="Arial" pitchFamily="34" charset="0"/>
              </a:rPr>
              <a:t>EL ANARQUISMO II</a:t>
            </a:r>
            <a:endParaRPr lang="es-ES" sz="2400">
              <a:latin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57375" y="606425"/>
            <a:ext cx="5786438" cy="5645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Arial" charset="0"/>
              </a:rPr>
              <a:t>El ideario anarquista: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latin typeface="Arial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0" dirty="0">
                <a:latin typeface="Arial" charset="0"/>
              </a:rPr>
              <a:t>La doctrina libertaria, el anarquismo, rechaza toda estructuración política de una sociedad, toda norma o ley que tenga su origen en las jerarquías sociales y, sobre todo, la necesidad de un Estado para garantizar el orden y la libertad de una sociedad.</a:t>
            </a: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0" dirty="0">
                <a:latin typeface="Arial" charset="0"/>
              </a:rPr>
              <a:t>El Anarquismo no es una corriente cerrada, sino un ideario que defiende ciertas posiciones básicas y que se puede manifestar de diversos modos y en diversos tipos de asociaciones:</a:t>
            </a:r>
          </a:p>
          <a:p>
            <a:pPr marL="800100" lvl="1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latin typeface="Arial" charset="0"/>
              </a:rPr>
              <a:t>Max </a:t>
            </a:r>
            <a:r>
              <a:rPr lang="es-ES" sz="1600" dirty="0" err="1">
                <a:latin typeface="Arial" charset="0"/>
              </a:rPr>
              <a:t>Stirner</a:t>
            </a:r>
            <a:r>
              <a:rPr lang="es-ES" sz="1600" b="0" dirty="0">
                <a:latin typeface="Arial" charset="0"/>
              </a:rPr>
              <a:t> (1806-1856), hace hincapié en la libertad e independencia del individuo frente a la sociedad y el Estado.</a:t>
            </a:r>
          </a:p>
          <a:p>
            <a:pPr marL="800100" lvl="1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latin typeface="Arial" charset="0"/>
              </a:rPr>
              <a:t>J. </a:t>
            </a:r>
            <a:r>
              <a:rPr lang="es-ES" sz="1600" dirty="0" err="1">
                <a:latin typeface="Arial" charset="0"/>
              </a:rPr>
              <a:t>Proudhon</a:t>
            </a:r>
            <a:r>
              <a:rPr lang="es-ES" sz="1600" b="0" dirty="0">
                <a:latin typeface="Arial" charset="0"/>
              </a:rPr>
              <a:t> defiende el “mutualismo” como forma de colaboración y solidaridad entre comunidades locales autónomas de trabajadores, donde se admiten ciertas formas de propiedad privada.</a:t>
            </a:r>
          </a:p>
          <a:p>
            <a:pPr marL="800100" lvl="1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 err="1">
                <a:latin typeface="Arial" charset="0"/>
              </a:rPr>
              <a:t>Bakunin</a:t>
            </a:r>
            <a:r>
              <a:rPr lang="es-ES" sz="1600" b="0" dirty="0">
                <a:latin typeface="Arial" charset="0"/>
              </a:rPr>
              <a:t> aboga por un colectivismo que no admite en modo alguno la propiedad estatal y propugna la necesidad esencial de la revolución de los trabajadores hasta la destrucción y desaparición total del Estado.</a:t>
            </a:r>
          </a:p>
          <a:p>
            <a:pPr marL="800100" lvl="1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b="0" dirty="0">
                <a:latin typeface="Arial" charset="0"/>
              </a:rPr>
              <a:t>También hay corrientes que tratan de compaginar el anarquismo con el comunismo, como el anarquismo–comunismo de </a:t>
            </a:r>
            <a:r>
              <a:rPr lang="es-ES" sz="1600" dirty="0" err="1">
                <a:latin typeface="Arial" charset="0"/>
              </a:rPr>
              <a:t>Kropotkin</a:t>
            </a:r>
            <a:r>
              <a:rPr lang="es-ES" sz="1600" b="0" dirty="0">
                <a:latin typeface="Arial" charset="0"/>
              </a:rPr>
              <a:t>  (1842-1921) o de adaptar los ideales libertarios a la lucha sindical y obrera, como el anarco–sindicalismo.</a:t>
            </a:r>
          </a:p>
        </p:txBody>
      </p:sp>
      <p:pic>
        <p:nvPicPr>
          <p:cNvPr id="5120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2071688"/>
            <a:ext cx="3857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7EEE4-1982-419E-9AFE-D43D08643A2B}" type="slidenum">
              <a:rPr lang="es-ES"/>
              <a:pPr>
                <a:defRPr/>
              </a:pPr>
              <a:t>49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ORGANIZACIÓN SOCIAL</a:t>
            </a:r>
          </a:p>
        </p:txBody>
      </p:sp>
      <p:pic>
        <p:nvPicPr>
          <p:cNvPr id="8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285750" y="642938"/>
            <a:ext cx="7499350" cy="589597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149" name="11 CuadroTexto"/>
          <p:cNvSpPr txBox="1">
            <a:spLocks noChangeArrowheads="1"/>
          </p:cNvSpPr>
          <p:nvPr/>
        </p:nvSpPr>
        <p:spPr bwMode="auto">
          <a:xfrm>
            <a:off x="0" y="0"/>
            <a:ext cx="9288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DIFERENTES FORMAS DE ORGANIZACIÓN SOCIAL II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José Ángel Castaño Gracia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00063" y="928688"/>
            <a:ext cx="6929437" cy="6826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Arial" charset="0"/>
              </a:rPr>
              <a:t>El Estado no es la única forma de organizar la sociedad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571500" y="1928813"/>
            <a:ext cx="1785938" cy="33813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2000" dirty="0">
                <a:latin typeface="Arial" charset="0"/>
              </a:rPr>
              <a:t> la familia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3143250" y="1981200"/>
            <a:ext cx="3643313" cy="33813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2000" dirty="0">
                <a:latin typeface="Arial" charset="0"/>
              </a:rPr>
              <a:t> las comunidades locales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3143250" y="2500313"/>
            <a:ext cx="2071688" cy="33813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2000" dirty="0">
                <a:latin typeface="Arial" charset="0"/>
              </a:rPr>
              <a:t> las iglesias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2357438" y="3143250"/>
            <a:ext cx="2857500" cy="584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2000" dirty="0">
                <a:latin typeface="Arial" charset="0"/>
              </a:rPr>
              <a:t> las organizaciones cívicas, etc.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571500" y="5302250"/>
            <a:ext cx="6858000" cy="6826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Arial" charset="0"/>
              </a:rPr>
              <a:t>Es necesario saber distinguir entre ESTADO y  SOCIEDAD CIVIL</a:t>
            </a:r>
          </a:p>
        </p:txBody>
      </p:sp>
      <p:pic>
        <p:nvPicPr>
          <p:cNvPr id="43012" name="Picture 4" descr="http://derecho.laguia2000.com/wp-content/uploads/2008/06/derecho-de-famil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357438"/>
            <a:ext cx="13065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 descr="Ver imagen en tamaño complet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500563"/>
            <a:ext cx="1428750" cy="571500"/>
          </a:xfrm>
          <a:prstGeom prst="rect">
            <a:avLst/>
          </a:prstGeom>
          <a:noFill/>
          <a:ln w="1587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0" name="Picture 12" descr="http://www.enciezadigital.com/public/040306SindicatoEstudiant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786188"/>
            <a:ext cx="92551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4" descr="http://ciudadanos.cieza.net/cofradiaanimas/escudo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857625"/>
            <a:ext cx="1285875" cy="1190625"/>
          </a:xfrm>
          <a:prstGeom prst="rect">
            <a:avLst/>
          </a:prstGeom>
          <a:noFill/>
          <a:ln w="1587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B7A59-A3F2-4DDC-A1D5-15364153E738}" type="slidenum">
              <a:rPr lang="es-ES"/>
              <a:pPr>
                <a:defRPr/>
              </a:pPr>
              <a:t>5</a:t>
            </a:fld>
            <a:endParaRPr lang="es-ES"/>
          </a:p>
        </p:txBody>
      </p:sp>
      <p:pic>
        <p:nvPicPr>
          <p:cNvPr id="6164" name="Picture 20" descr="relig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420938"/>
            <a:ext cx="1212850" cy="1212850"/>
          </a:xfrm>
          <a:prstGeom prst="rect">
            <a:avLst/>
          </a:prstGeom>
          <a:solidFill>
            <a:srgbClr val="CCFFFF"/>
          </a:solidFill>
          <a:ln w="1905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" name="16 Rectángulo"/>
          <p:cNvSpPr/>
          <p:nvPr/>
        </p:nvSpPr>
        <p:spPr>
          <a:xfrm>
            <a:off x="8001000" y="1916113"/>
            <a:ext cx="1143000" cy="704850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3 Imagen" descr="angel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/>
              <a:t>LAS PRINCIPALES FORMAS DEL ESTADO</a:t>
            </a:r>
          </a:p>
        </p:txBody>
      </p:sp>
      <p:pic>
        <p:nvPicPr>
          <p:cNvPr id="52228" name="7 Imagen" descr="Gozzoli-LProcession-BR800.jpg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8101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52230" name="23 CuadroTexto"/>
          <p:cNvSpPr txBox="1">
            <a:spLocks noChangeArrowheads="1"/>
          </p:cNvSpPr>
          <p:nvPr/>
        </p:nvSpPr>
        <p:spPr bwMode="auto">
          <a:xfrm>
            <a:off x="2643188" y="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sz="2400">
                <a:latin typeface="Arial" pitchFamily="34" charset="0"/>
              </a:rPr>
              <a:t>EL ANARQUISMO III</a:t>
            </a:r>
            <a:endParaRPr lang="es-ES" sz="2400">
              <a:latin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8625" y="768350"/>
            <a:ext cx="3357563" cy="5321300"/>
          </a:xfrm>
          <a:prstGeom prst="rect">
            <a:avLst/>
          </a:prstGeom>
          <a:solidFill>
            <a:srgbClr val="E95D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0" dirty="0">
                <a:latin typeface="Arial" charset="0"/>
              </a:rPr>
              <a:t>En la actualidad, y frente a las formas revolucionarias de anarquismo, han aparecido movimientos pacifistas emparentados con el ideario ácrata: comparten con él la oposición al Estado y el ideal de un cambio de sociedad, llevado a cabo por medios no violentos: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600" b="0" dirty="0">
              <a:latin typeface="Arial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b="0" dirty="0">
                <a:latin typeface="Arial" charset="0"/>
              </a:rPr>
              <a:t>Hay fermentos de ideología anarquista en el movimiento de resistencia no violenta de masas del Mahatma </a:t>
            </a:r>
            <a:r>
              <a:rPr lang="es-ES" sz="1600" b="0" dirty="0" err="1">
                <a:latin typeface="Arial" charset="0"/>
              </a:rPr>
              <a:t>Gandi</a:t>
            </a:r>
            <a:r>
              <a:rPr lang="es-ES" sz="1600" b="0" dirty="0">
                <a:latin typeface="Arial" charset="0"/>
              </a:rPr>
              <a:t>, que llevó a la independencia de la India.</a:t>
            </a: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b="0" dirty="0">
                <a:latin typeface="Arial" charset="0"/>
              </a:rPr>
              <a:t>También en los movimientos estudiantiles de la llamada «nueva izquierda» de los años sesenta.</a:t>
            </a: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b="0" dirty="0">
                <a:latin typeface="Arial" charset="0"/>
              </a:rPr>
              <a:t>Muchos otros movimientos de hoy en día en favor de la paz, el feminismo, de la liberación gay o el ecologismo también asumen postulados anarquistas.</a:t>
            </a:r>
          </a:p>
        </p:txBody>
      </p:sp>
      <p:pic>
        <p:nvPicPr>
          <p:cNvPr id="522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714375"/>
            <a:ext cx="1928812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214938"/>
            <a:ext cx="35623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071563"/>
            <a:ext cx="21431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71813"/>
            <a:ext cx="32670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380AE-FA85-4FC6-B8F2-E35BA37EAF91}" type="slidenum">
              <a:rPr lang="es-ES"/>
              <a:pPr>
                <a:defRPr/>
              </a:pPr>
              <a:t>50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071688"/>
            <a:ext cx="1143000" cy="4786312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EL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ESTADO</a:t>
            </a:r>
          </a:p>
        </p:txBody>
      </p:sp>
      <p:pic>
        <p:nvPicPr>
          <p:cNvPr id="53252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8101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257300"/>
            <a:ext cx="1143000" cy="969963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José Ángel Castaño Gracia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0" dirty="0">
                <a:solidFill>
                  <a:schemeClr val="tx2"/>
                </a:solidFill>
              </a:rPr>
              <a:t>Juan Miguel Ríos Moreno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0" dirty="0"/>
          </a:p>
        </p:txBody>
      </p:sp>
      <p:sp>
        <p:nvSpPr>
          <p:cNvPr id="10" name="9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B773006-D27E-4E8A-9CC2-08F2B5E94C32}" type="slidenum">
              <a:rPr lang="es-E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es-E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53255" name="Picture 10" descr="http://4.bp.blogspot.com/_nH-NQ3HeRmc/Se2WiAooo9I/AAAAAAAABd8/nuS28JkKwtY/s400/neoliberalismo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928688"/>
            <a:ext cx="654526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3 Imagen" descr="angel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EL ESTADO</a:t>
            </a:r>
          </a:p>
        </p:txBody>
      </p:sp>
      <p:pic>
        <p:nvPicPr>
          <p:cNvPr id="7172" name="7 Imagen" descr="Gozzoli-LProcession-BR800.jpg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8101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José Ángel Castaño Gracia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  <p:sp>
        <p:nvSpPr>
          <p:cNvPr id="7174" name="23 CuadroTexto"/>
          <p:cNvSpPr txBox="1">
            <a:spLocks noChangeArrowheads="1"/>
          </p:cNvSpPr>
          <p:nvPr/>
        </p:nvSpPr>
        <p:spPr bwMode="auto">
          <a:xfrm>
            <a:off x="500063" y="0"/>
            <a:ext cx="7178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EL ESTADO MODERNO Y SUS CARACTERÍSTICAS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702D2-4737-44E6-9E82-B8445F13D9F2}" type="slidenum">
              <a:rPr lang="es-ES"/>
              <a:pPr>
                <a:defRPr/>
              </a:pPr>
              <a:t>6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500034" y="702694"/>
            <a:ext cx="6929486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Cuando hablamos del Estado no nos referimos a la sociedad en general, sino a una institución concreta dentro de ella, con las siguientes características: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00063" y="1797050"/>
            <a:ext cx="6929437" cy="7080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Es una institución </a:t>
            </a:r>
            <a:r>
              <a:rPr lang="es-ES" sz="2000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POLÍTICA, IMPERSONAL Y SOBERANA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00063" y="2571750"/>
            <a:ext cx="6858000" cy="101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Tiene una </a:t>
            </a:r>
            <a:r>
              <a:rPr lang="es-ES" sz="2000" u="sng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ESTRUCTURA UNITARIA DE PODER </a:t>
            </a: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que pretende ser </a:t>
            </a:r>
            <a:r>
              <a:rPr lang="es-ES" sz="2000" u="sng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legítima</a:t>
            </a: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y que </a:t>
            </a:r>
            <a:r>
              <a:rPr lang="es-ES" sz="2000" u="sng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permanece</a:t>
            </a: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a través de los cambios de gobernantes y gobernados concretos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71500" y="3929063"/>
            <a:ext cx="3429000" cy="9239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</a:rPr>
              <a:t>El término “Estado” se aplica a partir del s. XVI, por obra de las teorías de Maquiavelo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71500" y="5000625"/>
            <a:ext cx="1785938" cy="120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Ni la </a:t>
            </a:r>
            <a:r>
              <a:rPr lang="es-ES" i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polis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Ni la </a:t>
            </a:r>
            <a:r>
              <a:rPr lang="es-ES" i="1" dirty="0" err="1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civitas</a:t>
            </a:r>
            <a:endParaRPr lang="es-ES" i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Ni el</a:t>
            </a:r>
            <a:r>
              <a:rPr lang="es-ES" i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s-ES" i="1" dirty="0" err="1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regnun</a:t>
            </a:r>
            <a:endParaRPr lang="es-ES" i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Ni el </a:t>
            </a:r>
            <a:r>
              <a:rPr lang="es-ES" i="1" dirty="0" err="1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imperium</a:t>
            </a:r>
            <a:endParaRPr lang="es-ES" i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571750" y="5214938"/>
            <a:ext cx="2214563" cy="646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eran Estados en sentido moderno</a:t>
            </a:r>
          </a:p>
        </p:txBody>
      </p:sp>
      <p:pic>
        <p:nvPicPr>
          <p:cNvPr id="19" name="18 Imagen" descr="MAQUIAVEL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14750"/>
            <a:ext cx="182245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6 Rectángulo"/>
          <p:cNvSpPr/>
          <p:nvPr/>
        </p:nvSpPr>
        <p:spPr>
          <a:xfrm>
            <a:off x="8001000" y="1916113"/>
            <a:ext cx="1143000" cy="704850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EL ESTADO</a:t>
            </a:r>
          </a:p>
        </p:txBody>
      </p:sp>
      <p:pic>
        <p:nvPicPr>
          <p:cNvPr id="8196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0006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José Ángel Castaño Gracia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  <p:sp>
        <p:nvSpPr>
          <p:cNvPr id="8198" name="23 CuadroTexto"/>
          <p:cNvSpPr txBox="1">
            <a:spLocks noChangeArrowheads="1"/>
          </p:cNvSpPr>
          <p:nvPr/>
        </p:nvSpPr>
        <p:spPr bwMode="auto">
          <a:xfrm>
            <a:off x="2128838" y="0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CONCEPTO DE ESTADO I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28625" y="714375"/>
            <a:ext cx="7072313" cy="1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0" dirty="0">
                <a:latin typeface="Arial" charset="0"/>
              </a:rPr>
              <a:t>Nacido el Estado para proteger la seguridad de los ciudadanos, se le añade pronto como misión propia la defensa de sus libertades</a:t>
            </a:r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2861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5A141-A893-4393-8B9A-EFC30147C00F}" type="slidenum">
              <a:rPr lang="es-ES"/>
              <a:pPr>
                <a:defRPr/>
              </a:pPr>
              <a:t>7</a:t>
            </a:fld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428625" y="1857375"/>
            <a:ext cx="7072313" cy="1323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0" dirty="0">
                <a:latin typeface="Arial" charset="0"/>
              </a:rPr>
              <a:t>Surge así, durante los siglos XIX y XX, el </a:t>
            </a:r>
            <a:r>
              <a:rPr lang="es-ES" sz="2000" dirty="0">
                <a:latin typeface="Arial" charset="0"/>
              </a:rPr>
              <a:t>ESTADO DE DERECHO</a:t>
            </a:r>
            <a:r>
              <a:rPr lang="es-ES" sz="2000" b="0" dirty="0">
                <a:latin typeface="Arial" charset="0"/>
              </a:rPr>
              <a:t>, o Estado protector de las libertades públicas y del bienestar social, con sus diferentes posibilidades de interpretación.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571875" y="3429000"/>
            <a:ext cx="3571875" cy="101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charset="0"/>
              </a:rPr>
              <a:t>El Estado como institución representa el PODER POLÍTICO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571875" y="4643438"/>
            <a:ext cx="3571875" cy="16319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0" dirty="0">
                <a:latin typeface="Arial" charset="0"/>
              </a:rPr>
              <a:t>La potestad y legitimidad para organizar la sociedad en función de </a:t>
            </a:r>
            <a:r>
              <a:rPr lang="es-ES" sz="2000" b="0" u="sng" dirty="0">
                <a:latin typeface="Arial" charset="0"/>
              </a:rPr>
              <a:t>la separación de los diversos poderes </a:t>
            </a:r>
            <a:r>
              <a:rPr lang="es-ES" sz="2000" b="0" dirty="0">
                <a:latin typeface="Arial" charset="0"/>
              </a:rPr>
              <a:t>que la integran:</a:t>
            </a:r>
          </a:p>
        </p:txBody>
      </p:sp>
      <p:sp>
        <p:nvSpPr>
          <p:cNvPr id="2" name="16 Rectángulo"/>
          <p:cNvSpPr/>
          <p:nvPr/>
        </p:nvSpPr>
        <p:spPr>
          <a:xfrm>
            <a:off x="8001000" y="1916113"/>
            <a:ext cx="1143000" cy="704850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EL ESTADO</a:t>
            </a:r>
          </a:p>
        </p:txBody>
      </p:sp>
      <p:pic>
        <p:nvPicPr>
          <p:cNvPr id="9220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8101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José Ángel Castaño Gracia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  <p:sp>
        <p:nvSpPr>
          <p:cNvPr id="9222" name="23 CuadroTexto"/>
          <p:cNvSpPr txBox="1">
            <a:spLocks noChangeArrowheads="1"/>
          </p:cNvSpPr>
          <p:nvPr/>
        </p:nvSpPr>
        <p:spPr bwMode="auto">
          <a:xfrm>
            <a:off x="2128838" y="0"/>
            <a:ext cx="3829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CONCEPTO DE ESTADO II</a:t>
            </a:r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14375"/>
            <a:ext cx="61436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F0C38-EF5E-4A71-B662-92971BFED502}" type="slidenum">
              <a:rPr lang="es-ES"/>
              <a:pPr>
                <a:defRPr/>
              </a:pPr>
              <a:t>8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500063" y="571500"/>
            <a:ext cx="2357437" cy="7080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charset="0"/>
              </a:rPr>
              <a:t>PODER LEGISLATIVO</a:t>
            </a:r>
          </a:p>
        </p:txBody>
      </p:sp>
      <p:sp>
        <p:nvSpPr>
          <p:cNvPr id="9226" name="17 Rectángulo"/>
          <p:cNvSpPr>
            <a:spLocks noChangeArrowheads="1"/>
          </p:cNvSpPr>
          <p:nvPr/>
        </p:nvSpPr>
        <p:spPr bwMode="auto">
          <a:xfrm>
            <a:off x="2857500" y="549275"/>
            <a:ext cx="2290763" cy="719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-342900" algn="ctr">
              <a:spcBef>
                <a:spcPct val="0"/>
              </a:spcBef>
            </a:pPr>
            <a:r>
              <a:rPr lang="es-ES" sz="2000">
                <a:solidFill>
                  <a:srgbClr val="595959"/>
                </a:solidFill>
                <a:latin typeface="Arial" pitchFamily="34" charset="0"/>
              </a:rPr>
              <a:t>PODER </a:t>
            </a:r>
          </a:p>
          <a:p>
            <a:pPr indent="-342900" algn="ctr">
              <a:spcBef>
                <a:spcPct val="0"/>
              </a:spcBef>
            </a:pPr>
            <a:r>
              <a:rPr lang="es-ES" sz="2000">
                <a:solidFill>
                  <a:srgbClr val="595959"/>
                </a:solidFill>
                <a:latin typeface="Arial" pitchFamily="34" charset="0"/>
              </a:rPr>
              <a:t>EJECUTIVO</a:t>
            </a:r>
          </a:p>
        </p:txBody>
      </p:sp>
      <p:sp>
        <p:nvSpPr>
          <p:cNvPr id="9227" name="18 Rectángulo"/>
          <p:cNvSpPr>
            <a:spLocks noChangeArrowheads="1"/>
          </p:cNvSpPr>
          <p:nvPr/>
        </p:nvSpPr>
        <p:spPr bwMode="auto">
          <a:xfrm>
            <a:off x="5003800" y="549275"/>
            <a:ext cx="2235200" cy="719138"/>
          </a:xfrm>
          <a:prstGeom prst="rect">
            <a:avLst/>
          </a:prstGeom>
          <a:solidFill>
            <a:srgbClr val="604A7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-342900" algn="ctr">
              <a:spcBef>
                <a:spcPct val="0"/>
              </a:spcBef>
            </a:pPr>
            <a:r>
              <a:rPr lang="es-ES" sz="2000">
                <a:solidFill>
                  <a:srgbClr val="FFFFFF"/>
                </a:solidFill>
                <a:latin typeface="Arial" pitchFamily="34" charset="0"/>
              </a:rPr>
              <a:t>PODER </a:t>
            </a:r>
          </a:p>
          <a:p>
            <a:pPr indent="-342900" algn="ctr">
              <a:spcBef>
                <a:spcPct val="0"/>
              </a:spcBef>
            </a:pPr>
            <a:r>
              <a:rPr lang="es-ES" sz="2000">
                <a:solidFill>
                  <a:srgbClr val="FFFFFF"/>
                </a:solidFill>
                <a:latin typeface="Arial" pitchFamily="34" charset="0"/>
              </a:rPr>
              <a:t>JUDICIAL</a:t>
            </a:r>
          </a:p>
        </p:txBody>
      </p:sp>
      <p:sp>
        <p:nvSpPr>
          <p:cNvPr id="2" name="16 Rectángulo"/>
          <p:cNvSpPr/>
          <p:nvPr/>
        </p:nvSpPr>
        <p:spPr>
          <a:xfrm>
            <a:off x="8001000" y="1916113"/>
            <a:ext cx="1143000" cy="704850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611188" y="4221163"/>
            <a:ext cx="2230437" cy="201453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latin typeface="Arial" pitchFamily="34" charset="0"/>
                <a:cs typeface="Arial" pitchFamily="34" charset="0"/>
              </a:rPr>
              <a:t>Potestad para crear las leyes por las que la sociedad y los individuos deben regir su comportamiento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843213" y="4221163"/>
            <a:ext cx="2305050" cy="20145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latin typeface="Arial" pitchFamily="34" charset="0"/>
                <a:cs typeface="Arial" pitchFamily="34" charset="0"/>
              </a:rPr>
              <a:t>Poder detentado por el gobierno del Estado que se ocupa de disponer de los medios para que las leyes puedan cumplirse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5148263" y="4221163"/>
            <a:ext cx="2087562" cy="201612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>
                <a:latin typeface="Arial" pitchFamily="34" charset="0"/>
                <a:cs typeface="Arial" pitchFamily="34" charset="0"/>
              </a:rPr>
              <a:t>Se ocupa de determinar el cumplimiento o incumplimiento de la ley por de los ciudadanos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animBg="1"/>
      <p:bldP spid="9234" grpId="0" animBg="1"/>
      <p:bldP spid="92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3 Imagen" descr="ange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1000" y="2214563"/>
            <a:ext cx="1143000" cy="4643437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EL ESTADO</a:t>
            </a:r>
          </a:p>
        </p:txBody>
      </p:sp>
      <p:pic>
        <p:nvPicPr>
          <p:cNvPr id="10244" name="7 Imagen" descr="Gozzoli-LProcession-BR80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81013"/>
            <a:ext cx="7499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01000" y="1500188"/>
            <a:ext cx="1143000" cy="714375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José Ángel Castaño Gracia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  <p:sp>
        <p:nvSpPr>
          <p:cNvPr id="10246" name="23 CuadroTexto"/>
          <p:cNvSpPr txBox="1">
            <a:spLocks noChangeArrowheads="1"/>
          </p:cNvSpPr>
          <p:nvPr/>
        </p:nvSpPr>
        <p:spPr bwMode="auto">
          <a:xfrm>
            <a:off x="1547813" y="0"/>
            <a:ext cx="489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800">
                <a:latin typeface="Calibri" pitchFamily="34" charset="0"/>
              </a:rPr>
              <a:t>LEGITIMIDAD Y DOMINACIÓN I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4EDBB-B536-4DBC-A449-E14B102F8C49}" type="slidenum">
              <a:rPr lang="es-ES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500034" y="785794"/>
            <a:ext cx="7072362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u="sng" dirty="0">
                <a:latin typeface="Arial" charset="0"/>
              </a:rPr>
              <a:t>ESTADO</a:t>
            </a:r>
            <a:r>
              <a:rPr lang="es-ES" sz="2000" i="1" dirty="0">
                <a:latin typeface="Arial" charset="0"/>
              </a:rPr>
              <a:t>: “asociación de tipo institucional que en un territorio determinado trata con éxito de monopolizar la violencia legítima como instrumento de dominio”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charset="0"/>
              </a:rPr>
              <a:t>Max Weber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71472" y="2285992"/>
            <a:ext cx="4000528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charset="0"/>
              </a:rPr>
              <a:t>El Estado tiene la potestad de incidir en la conducta de los ciudadanos, aun contra su voluntad: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71472" y="3714752"/>
            <a:ext cx="400052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1. Sin esta capacidad no es posible asegurar el cumplimiento de las obligaciones que cualquier comunidad requiere.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71472" y="5000636"/>
            <a:ext cx="400052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2. Para que los individuos actúen en libertad es precisa la presencia de coacciones que aseguren determinados comportamientos.</a:t>
            </a:r>
          </a:p>
        </p:txBody>
      </p:sp>
      <p:pic>
        <p:nvPicPr>
          <p:cNvPr id="102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143125"/>
            <a:ext cx="22447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6 Rectángulo"/>
          <p:cNvSpPr/>
          <p:nvPr/>
        </p:nvSpPr>
        <p:spPr>
          <a:xfrm>
            <a:off x="8001000" y="1916113"/>
            <a:ext cx="1143000" cy="704850"/>
          </a:xfrm>
          <a:prstGeom prst="rect">
            <a:avLst/>
          </a:prstGeom>
          <a:solidFill>
            <a:srgbClr val="E3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Char char="•"/>
              <a:defRPr/>
            </a:pPr>
            <a:r>
              <a:rPr lang="es-ES" sz="1200" b="0">
                <a:solidFill>
                  <a:schemeClr val="tx2"/>
                </a:solidFill>
              </a:rPr>
              <a:t> Juan Miguel Ríos moreno</a:t>
            </a: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ES" sz="1200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5139</Words>
  <Application>Microsoft Office PowerPoint</Application>
  <PresentationFormat>Presentación en pantalla (4:3)</PresentationFormat>
  <Paragraphs>711</Paragraphs>
  <Slides>51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8" baseType="lpstr">
      <vt:lpstr>Verdana</vt:lpstr>
      <vt:lpstr>Arial</vt:lpstr>
      <vt:lpstr>Calibri</vt:lpstr>
      <vt:lpstr>Monotype Sorts</vt:lpstr>
      <vt:lpstr>Wingdings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José Ángel Castaño Gracia</dc:creator>
  <cp:lastModifiedBy>José Ángel Castaño Gracia</cp:lastModifiedBy>
  <cp:revision>180</cp:revision>
  <dcterms:created xsi:type="dcterms:W3CDTF">2009-04-03T12:49:29Z</dcterms:created>
  <dcterms:modified xsi:type="dcterms:W3CDTF">2010-05-19T06:28:18Z</dcterms:modified>
</cp:coreProperties>
</file>