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3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3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14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9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_rels/presentation.xml.rels" ContentType="application/vnd.openxmlformats-package.relationships+xml"/>
  <Override PartName="/ppt/media/image80.png" ContentType="image/png"/>
  <Override PartName="/ppt/media/image78.gif" ContentType="image/gif"/>
  <Override PartName="/ppt/media/image77.png" ContentType="image/png"/>
  <Override PartName="/ppt/media/image76.gif" ContentType="image/gif"/>
  <Override PartName="/ppt/media/image69.gif" ContentType="image/gif"/>
  <Override PartName="/ppt/media/image68.png" ContentType="image/png"/>
  <Override PartName="/ppt/media/image65.gif" ContentType="image/gif"/>
  <Override PartName="/ppt/media/image63.gif" ContentType="image/gif"/>
  <Override PartName="/ppt/media/image62.gif" ContentType="image/gif"/>
  <Override PartName="/ppt/media/image61.png" ContentType="image/png"/>
  <Override PartName="/ppt/media/image60.png" ContentType="image/png"/>
  <Override PartName="/ppt/media/image59.gif" ContentType="image/gif"/>
  <Override PartName="/ppt/media/image57.gif" ContentType="image/gif"/>
  <Override PartName="/ppt/media/image56.gif" ContentType="image/gif"/>
  <Override PartName="/ppt/media/image74.png" ContentType="image/png"/>
  <Override PartName="/ppt/media/image55.gif" ContentType="image/gif"/>
  <Override PartName="/ppt/media/image54.gif" ContentType="image/gif"/>
  <Override PartName="/ppt/media/image53.gif" ContentType="image/gif"/>
  <Override PartName="/ppt/media/image70.png" ContentType="image/png"/>
  <Override PartName="/ppt/media/image51.gif" ContentType="image/gif"/>
  <Override PartName="/ppt/media/image50.gif" ContentType="image/gif"/>
  <Override PartName="/ppt/media/image67.png" ContentType="image/png"/>
  <Override PartName="/ppt/media/image48.gif" ContentType="image/gif"/>
  <Override PartName="/ppt/media/image47.png" ContentType="image/png"/>
  <Override PartName="/ppt/media/image79.png" ContentType="image/png"/>
  <Override PartName="/ppt/media/image20.png" ContentType="image/png"/>
  <Override PartName="/ppt/media/image5.png" ContentType="image/png"/>
  <Override PartName="/ppt/media/image75.gif" ContentType="image/gif"/>
  <Override PartName="/ppt/media/image19.png" ContentType="image/png"/>
  <Override PartName="/ppt/media/image18.png" ContentType="image/png"/>
  <Override PartName="/ppt/media/image73.gif" ContentType="image/gif"/>
  <Override PartName="/ppt/media/image66.jpeg" ContentType="image/jpeg"/>
  <Override PartName="/ppt/media/image17.png" ContentType="image/png"/>
  <Override PartName="/ppt/media/image72.gif" ContentType="image/gif"/>
  <Override PartName="/ppt/media/image16.png" ContentType="image/png"/>
  <Override PartName="/ppt/media/image71.gif" ContentType="image/gif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21.png" ContentType="image/png"/>
  <Override PartName="/ppt/media/image6.png" ContentType="image/png"/>
  <Override PartName="/ppt/media/image1.png" ContentType="image/png"/>
  <Override PartName="/ppt/media/image36.png" ContentType="image/png"/>
  <Override PartName="/ppt/media/image22.png" ContentType="image/png"/>
  <Override PartName="/ppt/media/image7.png" ContentType="image/png"/>
  <Override PartName="/ppt/media/image52.png" ContentType="image/png"/>
  <Override PartName="/ppt/media/image49.jpeg" ContentType="image/jpe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39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9.png" ContentType="image/png"/>
  <Override PartName="/ppt/media/image24.png" ContentType="image/png"/>
  <Override PartName="/ppt/media/image81.gif" ContentType="image/gif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4.gif" ContentType="image/gif"/>
  <Override PartName="/ppt/media/image34.png" ContentType="image/png"/>
  <Override PartName="/ppt/media/image64.png" ContentType="image/png"/>
  <Override PartName="/ppt/media/image45.gif" ContentType="image/gif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6.png" ContentType="image/png"/>
  <Override PartName="/ppt/theme/theme1.xml" ContentType="application/vnd.openxmlformats-officedocument.theme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</p:sldIdLst>
  <p:sldSz cx="9144000" cy="6858000"/>
  <p:notesSz cx="68199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F245042-6CF2-4DAB-962F-90F69F045F67}" type="slidenum"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gl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body"/>
          </p:nvPr>
        </p:nvSpPr>
        <p:spPr>
          <a:xfrm>
            <a:off x="681840" y="4717080"/>
            <a:ext cx="5455800" cy="4468680"/>
          </a:xfrm>
          <a:prstGeom prst="rect">
            <a:avLst/>
          </a:prstGeom>
        </p:spPr>
        <p:txBody>
          <a:bodyPr lIns="0" rIns="0" tIns="0" bIns="0"/>
          <a:p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3862440" y="9432720"/>
            <a:ext cx="295524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01E32CA-2466-4A9C-B98D-1F4C552ADEE4}" type="slidenum">
              <a:rPr b="0" lang="gl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body"/>
          </p:nvPr>
        </p:nvSpPr>
        <p:spPr>
          <a:xfrm>
            <a:off x="681840" y="4717080"/>
            <a:ext cx="5455800" cy="4468680"/>
          </a:xfrm>
          <a:prstGeom prst="rect">
            <a:avLst/>
          </a:prstGeom>
        </p:spPr>
        <p:txBody>
          <a:bodyPr lIns="0" rIns="0" tIns="0" bIns="0"/>
          <a:p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2"/>
          <p:cNvSpPr/>
          <p:nvPr/>
        </p:nvSpPr>
        <p:spPr>
          <a:xfrm>
            <a:off x="3862440" y="9432720"/>
            <a:ext cx="295524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5626389-8359-4D7A-861C-C226E816C77C}" type="slidenum">
              <a:rPr b="0" lang="gl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body"/>
          </p:nvPr>
        </p:nvSpPr>
        <p:spPr>
          <a:xfrm>
            <a:off x="681840" y="4717080"/>
            <a:ext cx="5455800" cy="4468680"/>
          </a:xfrm>
          <a:prstGeom prst="rect">
            <a:avLst/>
          </a:prstGeom>
        </p:spPr>
        <p:txBody>
          <a:bodyPr lIns="0" rIns="0" tIns="0" bIns="0"/>
          <a:p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2"/>
          <p:cNvSpPr/>
          <p:nvPr/>
        </p:nvSpPr>
        <p:spPr>
          <a:xfrm>
            <a:off x="3862440" y="9432720"/>
            <a:ext cx="2955240" cy="49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8361F11-588E-49FE-81FD-F20F37D9705A}" type="slidenum">
              <a:rPr b="0" lang="gl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&lt;número&gt;</a:t>
            </a:fld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body"/>
          </p:nvPr>
        </p:nvSpPr>
        <p:spPr>
          <a:xfrm>
            <a:off x="682560" y="4717080"/>
            <a:ext cx="5454360" cy="446616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Em renovação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682560" y="4717080"/>
            <a:ext cx="5454360" cy="446616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Em renovação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3.png"/><Relationship Id="rId3" Type="http://schemas.openxmlformats.org/officeDocument/2006/relationships/image" Target="../media/image34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6.png"/><Relationship Id="rId3" Type="http://schemas.openxmlformats.org/officeDocument/2006/relationships/image" Target="../media/image37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31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348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5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386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4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425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2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463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231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272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" descr=""/>
          <p:cNvPicPr/>
          <p:nvPr/>
        </p:nvPicPr>
        <p:blipFill>
          <a:blip r:embed="rId2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  <p:pic>
        <p:nvPicPr>
          <p:cNvPr id="310" name="" descr=""/>
          <p:cNvPicPr/>
          <p:nvPr/>
        </p:nvPicPr>
        <p:blipFill>
          <a:blip r:embed="rId3"/>
          <a:stretch/>
        </p:blipFill>
        <p:spPr>
          <a:xfrm>
            <a:off x="2077560" y="1604520"/>
            <a:ext cx="498816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4038480" y="380880"/>
            <a:ext cx="4838040" cy="150408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7" descr=""/>
          <p:cNvPicPr/>
          <p:nvPr/>
        </p:nvPicPr>
        <p:blipFill>
          <a:blip r:embed="rId3"/>
          <a:stretch/>
        </p:blipFill>
        <p:spPr>
          <a:xfrm>
            <a:off x="270000" y="5562720"/>
            <a:ext cx="1642320" cy="99000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8" descr=""/>
          <p:cNvPicPr/>
          <p:nvPr/>
        </p:nvPicPr>
        <p:blipFill>
          <a:blip r:embed="rId4"/>
          <a:stretch/>
        </p:blipFill>
        <p:spPr>
          <a:xfrm>
            <a:off x="2010240" y="5562720"/>
            <a:ext cx="1642320" cy="99000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19" descr=""/>
          <p:cNvPicPr/>
          <p:nvPr/>
        </p:nvPicPr>
        <p:blipFill>
          <a:blip r:embed="rId5"/>
          <a:stretch/>
        </p:blipFill>
        <p:spPr>
          <a:xfrm>
            <a:off x="3750480" y="5562720"/>
            <a:ext cx="1642320" cy="990000"/>
          </a:xfrm>
          <a:prstGeom prst="rect">
            <a:avLst/>
          </a:prstGeom>
          <a:ln w="9360">
            <a:noFill/>
          </a:ln>
        </p:spPr>
      </p:pic>
      <p:pic>
        <p:nvPicPr>
          <p:cNvPr id="4" name="Picture 20" descr=""/>
          <p:cNvPicPr/>
          <p:nvPr/>
        </p:nvPicPr>
        <p:blipFill>
          <a:blip r:embed="rId6"/>
          <a:stretch/>
        </p:blipFill>
        <p:spPr>
          <a:xfrm>
            <a:off x="5490720" y="5562720"/>
            <a:ext cx="1642320" cy="99000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1" descr=""/>
          <p:cNvPicPr/>
          <p:nvPr/>
        </p:nvPicPr>
        <p:blipFill>
          <a:blip r:embed="rId7"/>
          <a:stretch/>
        </p:blipFill>
        <p:spPr>
          <a:xfrm>
            <a:off x="7230960" y="5562720"/>
            <a:ext cx="1642320" cy="990000"/>
          </a:xfrm>
          <a:prstGeom prst="rect">
            <a:avLst/>
          </a:prstGeom>
          <a:ln w="936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0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>
            <a:noFill/>
          </a:ln>
        </p:spPr>
      </p:pic>
      <p:sp>
        <p:nvSpPr>
          <p:cNvPr id="35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8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389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7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>
            <a:noFill/>
          </a:ln>
        </p:spPr>
      </p:pic>
      <p:sp>
        <p:nvSpPr>
          <p:cNvPr id="42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3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234" name="CustomShape 2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Picture 10" descr=""/>
          <p:cNvPicPr/>
          <p:nvPr/>
        </p:nvPicPr>
        <p:blipFill>
          <a:blip r:embed="rId3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pic>
        <p:nvPicPr>
          <p:cNvPr id="236" name="Picture 19" descr=""/>
          <p:cNvPicPr/>
          <p:nvPr/>
        </p:nvPicPr>
        <p:blipFill>
          <a:blip r:embed="rId4"/>
          <a:stretch/>
        </p:blipFill>
        <p:spPr>
          <a:xfrm>
            <a:off x="0" y="2828880"/>
            <a:ext cx="850320" cy="3880800"/>
          </a:xfrm>
          <a:prstGeom prst="rect">
            <a:avLst/>
          </a:prstGeom>
          <a:ln w="9360">
            <a:noFill/>
          </a:ln>
        </p:spPr>
      </p:pic>
      <p:sp>
        <p:nvSpPr>
          <p:cNvPr id="237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4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 w="9360">
            <a:noFill/>
          </a:ln>
        </p:spPr>
      </p:pic>
      <p:sp>
        <p:nvSpPr>
          <p:cNvPr id="2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 flipV="1">
            <a:off x="0" y="-720"/>
            <a:ext cx="1162800" cy="5511240"/>
          </a:xfrm>
          <a:prstGeom prst="rtTriangl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2" name="Picture 10" descr=""/>
          <p:cNvPicPr/>
          <p:nvPr/>
        </p:nvPicPr>
        <p:blipFill>
          <a:blip r:embed="rId2"/>
          <a:stretch/>
        </p:blipFill>
        <p:spPr>
          <a:xfrm>
            <a:off x="304920" y="228600"/>
            <a:ext cx="699480" cy="812160"/>
          </a:xfrm>
          <a:prstGeom prst="rect">
            <a:avLst/>
          </a:prstGeom>
          <a:ln>
            <a:noFill/>
          </a:ln>
        </p:spPr>
      </p:pic>
      <p:sp>
        <p:nvSpPr>
          <p:cNvPr id="3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gl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gl-E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gl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gl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gl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gl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4.gif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ec.europa.eu/eures" TargetMode="External"/><Relationship Id="rId2" Type="http://schemas.openxmlformats.org/officeDocument/2006/relationships/image" Target="../media/image57.gif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39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sepe.es/" TargetMode="External"/><Relationship Id="rId2" Type="http://schemas.openxmlformats.org/officeDocument/2006/relationships/image" Target="../media/image59.gif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39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www.sepe.es/contenidos/personas/encontrar_empleo/encontrar_empleo_europa/tu_primer_empleo_eures.html" TargetMode="External"/><Relationship Id="rId2" Type="http://schemas.openxmlformats.org/officeDocument/2006/relationships/hyperlink" Target="http://www.sepe.es/contenidos/personas/encontrar_empleo/encontrar_empleo_europa/tu_primer_empleo_eures.html" TargetMode="External"/><Relationship Id="rId3" Type="http://schemas.openxmlformats.org/officeDocument/2006/relationships/hyperlink" Target="http://www.sepe.es/contenidos/personas/encontrar_empleo/encontrar_empleo_europa/tu_primer_empleo_eures.html" TargetMode="External"/><Relationship Id="rId4" Type="http://schemas.openxmlformats.org/officeDocument/2006/relationships/image" Target="../media/image61.png"/><Relationship Id="rId5" Type="http://schemas.openxmlformats.org/officeDocument/2006/relationships/image" Target="../media/image62.gif"/><Relationship Id="rId6" Type="http://schemas.openxmlformats.org/officeDocument/2006/relationships/slideLayout" Target="../slideLayouts/slideLayout3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emprego.xunta.es/cmspro/contido/demandante/eures/" TargetMode="External"/><Relationship Id="rId2" Type="http://schemas.openxmlformats.org/officeDocument/2006/relationships/image" Target="../media/image63.gif"/><Relationship Id="rId3" Type="http://schemas.openxmlformats.org/officeDocument/2006/relationships/image" Target="../media/image64.png"/><Relationship Id="rId4" Type="http://schemas.openxmlformats.org/officeDocument/2006/relationships/slideLayout" Target="../slideLayouts/slideLayout39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5.gif"/><Relationship Id="rId2" Type="http://schemas.openxmlformats.org/officeDocument/2006/relationships/image" Target="../media/image66.jpeg"/><Relationship Id="rId3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ec.europa.eu/eures/public/es/eures-in-cross-border-regions?lang=es&amp;app=1.1.0-build-0&amp;pageCode=cross_border#/list" TargetMode="External"/><Relationship Id="rId2" Type="http://schemas.openxmlformats.org/officeDocument/2006/relationships/hyperlink" Target="https://ec.europa.eu/eures/public/es/eures-in-cross-border-regions?lang=es&amp;app=1.1.0-build-0&amp;pageCode=cross_border#/list" TargetMode="Externa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gif"/><Relationship Id="rId6" Type="http://schemas.openxmlformats.org/officeDocument/2006/relationships/image" Target="../media/image70.png"/><Relationship Id="rId7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1.gif"/><Relationship Id="rId2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2.gif"/><Relationship Id="rId2" Type="http://schemas.openxmlformats.org/officeDocument/2006/relationships/slideLayout" Target="../slideLayouts/slideLayout10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3.gif"/><Relationship Id="rId2" Type="http://schemas.openxmlformats.org/officeDocument/2006/relationships/image" Target="../media/image74.png"/><Relationship Id="rId3" Type="http://schemas.openxmlformats.org/officeDocument/2006/relationships/slideLayout" Target="../slideLayouts/slideLayout12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5.gif"/><Relationship Id="rId2" Type="http://schemas.openxmlformats.org/officeDocument/2006/relationships/slideLayout" Target="../slideLayouts/slideLayout13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eures.europa.eu/" TargetMode="External"/><Relationship Id="rId2" Type="http://schemas.openxmlformats.org/officeDocument/2006/relationships/hyperlink" Target="http://www.eures-norteportugal-galicia.org/" TargetMode="External"/><Relationship Id="rId3" Type="http://schemas.openxmlformats.org/officeDocument/2006/relationships/image" Target="../media/image45.gif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www.eures-norteportugal-galicia.org/" TargetMode="External"/><Relationship Id="rId2" Type="http://schemas.openxmlformats.org/officeDocument/2006/relationships/image" Target="../media/image76.gif"/><Relationship Id="rId3" Type="http://schemas.openxmlformats.org/officeDocument/2006/relationships/image" Target="../media/image77.png"/><Relationship Id="rId4" Type="http://schemas.openxmlformats.org/officeDocument/2006/relationships/slideLayout" Target="../slideLayouts/slideLayout109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8.gif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39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mailto:eures-t.pontevedra@xunta.es" TargetMode="External"/><Relationship Id="rId2" Type="http://schemas.openxmlformats.org/officeDocument/2006/relationships/hyperlink" Target="mailto:eures-t.pontevedra@xunta.es" TargetMode="External"/><Relationship Id="rId3" Type="http://schemas.openxmlformats.org/officeDocument/2006/relationships/image" Target="../media/image81.gif"/><Relationship Id="rId4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8.gif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0.gif"/><Relationship Id="rId2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1.gif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sepe.es/" TargetMode="External"/><Relationship Id="rId2" Type="http://schemas.openxmlformats.org/officeDocument/2006/relationships/hyperlink" Target="http://www.emprego.xunta.es/" TargetMode="External"/><Relationship Id="rId3" Type="http://schemas.openxmlformats.org/officeDocument/2006/relationships/image" Target="../media/image53.gif"/><Relationship Id="rId4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4.gif"/><Relationship Id="rId2" Type="http://schemas.openxmlformats.org/officeDocument/2006/relationships/slideLayout" Target="../slideLayouts/slideLayout6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5.gif"/><Relationship Id="rId2" Type="http://schemas.openxmlformats.org/officeDocument/2006/relationships/slideLayout" Target="../slideLayouts/slideLayout7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6.gif"/><Relationship Id="rId2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6840" y="1600200"/>
            <a:ext cx="9143280" cy="13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4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 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0" y="2971800"/>
            <a:ext cx="9143280" cy="20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4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 Transfronterizo Galicia-Norte de Portugal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Picture 2" descr=""/>
          <p:cNvPicPr/>
          <p:nvPr/>
        </p:nvPicPr>
        <p:blipFill>
          <a:blip r:embed="rId1"/>
          <a:stretch/>
        </p:blipFill>
        <p:spPr>
          <a:xfrm>
            <a:off x="990720" y="2905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285920" y="390240"/>
            <a:ext cx="6552360" cy="67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4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Portal 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380880" y="1143000"/>
            <a:ext cx="8217720" cy="556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1"/>
              </a:rPr>
              <a:t>https://ec.europa.eu/eures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5" name="Picture 2" descr=""/>
          <p:cNvPicPr/>
          <p:nvPr/>
        </p:nvPicPr>
        <p:blipFill>
          <a:blip r:embed="rId2"/>
          <a:stretch/>
        </p:blipFill>
        <p:spPr>
          <a:xfrm>
            <a:off x="7848720" y="22356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506" name="Picture 4" descr=""/>
          <p:cNvPicPr/>
          <p:nvPr/>
        </p:nvPicPr>
        <p:blipFill>
          <a:blip r:embed="rId3"/>
          <a:stretch/>
        </p:blipFill>
        <p:spPr>
          <a:xfrm>
            <a:off x="1143000" y="2072520"/>
            <a:ext cx="6427080" cy="480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1447920" y="390240"/>
            <a:ext cx="556200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4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Portal SEPE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CustomShape 2"/>
          <p:cNvSpPr/>
          <p:nvPr/>
        </p:nvSpPr>
        <p:spPr>
          <a:xfrm>
            <a:off x="543240" y="838080"/>
            <a:ext cx="8217720" cy="50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1"/>
              </a:rPr>
              <a:t>www.sepe.es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9" name="Picture 2" descr=""/>
          <p:cNvPicPr/>
          <p:nvPr/>
        </p:nvPicPr>
        <p:blipFill>
          <a:blip r:embed="rId2"/>
          <a:stretch/>
        </p:blipFill>
        <p:spPr>
          <a:xfrm>
            <a:off x="7848720" y="22356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510" name="Picture 2" descr=""/>
          <p:cNvPicPr/>
          <p:nvPr/>
        </p:nvPicPr>
        <p:blipFill>
          <a:blip r:embed="rId3"/>
          <a:srcRect l="12167" t="7633" r="12958" b="5476"/>
          <a:stretch/>
        </p:blipFill>
        <p:spPr>
          <a:xfrm>
            <a:off x="1044360" y="1523880"/>
            <a:ext cx="7975080" cy="566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295280" y="533520"/>
            <a:ext cx="716220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2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Apoyos a la Movilidad: Tu Trabajo EURES-FSE </a:t>
            </a:r>
            <a:r>
              <a:rPr b="1" lang="gl-E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</a:t>
            </a:r>
            <a:r>
              <a:rPr b="1" lang="gl-E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://</a:t>
            </a:r>
            <a:r>
              <a:rPr b="1" lang="gl-E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www.sepe.es/contenidos/personas/encontrar_empleo/encontrar_empleo_europa/tu_primer_empleo_eures.html</a:t>
            </a:r>
            <a:r>
              <a:rPr b="1" lang="gl-ES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762120" y="1600200"/>
            <a:ext cx="7466760" cy="464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3" name="Picture 2" descr=""/>
          <p:cNvPicPr/>
          <p:nvPr/>
        </p:nvPicPr>
        <p:blipFill>
          <a:blip r:embed="rId4"/>
          <a:stretch/>
        </p:blipFill>
        <p:spPr>
          <a:xfrm>
            <a:off x="457200" y="1724040"/>
            <a:ext cx="8231760" cy="4295160"/>
          </a:xfrm>
          <a:prstGeom prst="rect">
            <a:avLst/>
          </a:prstGeom>
          <a:ln>
            <a:noFill/>
          </a:ln>
        </p:spPr>
      </p:pic>
      <p:pic>
        <p:nvPicPr>
          <p:cNvPr id="514" name="Picture 2" descr=""/>
          <p:cNvPicPr/>
          <p:nvPr/>
        </p:nvPicPr>
        <p:blipFill>
          <a:blip r:embed="rId5"/>
          <a:stretch/>
        </p:blipFill>
        <p:spPr>
          <a:xfrm>
            <a:off x="7953480" y="2113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1066680" y="390240"/>
            <a:ext cx="7376400" cy="136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4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Portal EMPREGO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1"/>
              </a:rPr>
              <a:t>http://emprego.xunta.es/cmspro/contido/demandante/eures/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457200" y="2209680"/>
            <a:ext cx="8217720" cy="43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7" name="Picture 2" descr=""/>
          <p:cNvPicPr/>
          <p:nvPr/>
        </p:nvPicPr>
        <p:blipFill>
          <a:blip r:embed="rId2"/>
          <a:stretch/>
        </p:blipFill>
        <p:spPr>
          <a:xfrm>
            <a:off x="7848720" y="22356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518" name="Picture 2" descr=""/>
          <p:cNvPicPr/>
          <p:nvPr/>
        </p:nvPicPr>
        <p:blipFill>
          <a:blip r:embed="rId3"/>
          <a:srcRect l="10257" t="6957" r="10834" b="21196"/>
          <a:stretch/>
        </p:blipFill>
        <p:spPr>
          <a:xfrm>
            <a:off x="1089000" y="1615680"/>
            <a:ext cx="6777720" cy="493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615960" y="990720"/>
            <a:ext cx="8070120" cy="12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4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 Transfronterizo Galicia- Norte de Portugal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0" name="Picture 2" descr=""/>
          <p:cNvPicPr/>
          <p:nvPr/>
        </p:nvPicPr>
        <p:blipFill>
          <a:blip r:embed="rId1"/>
          <a:stretch/>
        </p:blipFill>
        <p:spPr>
          <a:xfrm>
            <a:off x="7953480" y="211320"/>
            <a:ext cx="1189800" cy="332640"/>
          </a:xfrm>
          <a:prstGeom prst="rect">
            <a:avLst/>
          </a:prstGeom>
          <a:ln>
            <a:noFill/>
          </a:ln>
        </p:spPr>
      </p:pic>
      <p:sp>
        <p:nvSpPr>
          <p:cNvPr id="521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CustomShape 3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23" name="Picture 2" descr=""/>
          <p:cNvPicPr/>
          <p:nvPr/>
        </p:nvPicPr>
        <p:blipFill>
          <a:blip r:embed="rId2"/>
          <a:stretch/>
        </p:blipFill>
        <p:spPr>
          <a:xfrm>
            <a:off x="2895480" y="2514600"/>
            <a:ext cx="3199680" cy="294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1295280" y="345240"/>
            <a:ext cx="571428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gl-ES" sz="36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EURES Transfronterizos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1"/>
              </a:rPr>
              <a:t>https://ec.europa.eu/eures/public/es/eures-in-cross-border-regions?lang=es&amp;app=1.1.0-build-0&amp;pageCode=cross_border#/</a:t>
            </a:r>
            <a:r>
              <a:rPr b="1" lang="gl-ES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2"/>
              </a:rPr>
              <a:t>list</a:t>
            </a:r>
            <a:r>
              <a:rPr b="1" lang="gl-ES" sz="1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CustomShape 2"/>
          <p:cNvSpPr/>
          <p:nvPr/>
        </p:nvSpPr>
        <p:spPr>
          <a:xfrm>
            <a:off x="5486400" y="1905120"/>
            <a:ext cx="3199680" cy="422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3"/>
          <p:cNvSpPr/>
          <p:nvPr/>
        </p:nvSpPr>
        <p:spPr>
          <a:xfrm>
            <a:off x="457200" y="1676520"/>
            <a:ext cx="4876200" cy="44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Blip>
                <a:blip r:embed="rId3"/>
              </a:buBlip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EURES tiene una misión especialmente importante en las regiones transfronterizas,donde hay importantes flujos de trabajadores que viven en un país y trabajan en otro.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Blip>
                <a:blip r:embed="rId4"/>
              </a:buBlip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Empresarios y Trabajadores Transfronterizos tienen que hacer frente a diferentes prácticas nacionales y sistemas jurídicos y pueden tener que enfrentarse a diario con</a:t>
            </a:r>
            <a:r>
              <a:rPr b="1" lang="gl-ES" sz="2000" spc="-1" strike="noStrike">
                <a:solidFill>
                  <a:srgbClr val="2a3b8c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 </a:t>
            </a:r>
            <a:r>
              <a:rPr b="1" lang="gl-ES" sz="2000" spc="-1" strike="noStrike">
                <a:solidFill>
                  <a:srgbClr val="c26e0b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obstáculos a la  movilidad</a:t>
            </a:r>
            <a:r>
              <a:rPr b="1" lang="gl-ES" sz="2000" spc="-1" strike="noStrike">
                <a:solidFill>
                  <a:srgbClr val="2a3b8c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 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de carácter administrativo, jurídico o fiscal.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7" name="Picture 2" descr=""/>
          <p:cNvPicPr/>
          <p:nvPr/>
        </p:nvPicPr>
        <p:blipFill>
          <a:blip r:embed="rId5"/>
          <a:stretch/>
        </p:blipFill>
        <p:spPr>
          <a:xfrm>
            <a:off x="7844760" y="34524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528" name="Picture 2" descr=""/>
          <p:cNvPicPr/>
          <p:nvPr/>
        </p:nvPicPr>
        <p:blipFill>
          <a:blip r:embed="rId6"/>
          <a:stretch/>
        </p:blipFill>
        <p:spPr>
          <a:xfrm>
            <a:off x="5313600" y="1981080"/>
            <a:ext cx="3772800" cy="379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615960" y="511920"/>
            <a:ext cx="8070120" cy="63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1" lang="gl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EURES Transfronterizo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Galicia-Norte de Portugal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2"/>
          <p:cNvSpPr/>
          <p:nvPr/>
        </p:nvSpPr>
        <p:spPr>
          <a:xfrm>
            <a:off x="615960" y="1143000"/>
            <a:ext cx="8070120" cy="57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Estrutura transfronteriza que fue constituida por la </a:t>
            </a:r>
            <a:r>
              <a:rPr b="1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Comisión Europea</a:t>
            </a: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,  el </a:t>
            </a:r>
            <a:r>
              <a:rPr b="1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Instituto do Emprego e Formação Profissional</a:t>
            </a: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de Portugal, la </a:t>
            </a:r>
            <a:r>
              <a:rPr b="1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Xunta de Galicia</a:t>
            </a: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y el </a:t>
            </a:r>
            <a:r>
              <a:rPr b="1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SEPE</a:t>
            </a: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, en colaboración con los principales agentes económicos y sociais de la Euro-región: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</a:t>
            </a:r>
            <a:r>
              <a:rPr b="0" lang="gl-ES" sz="2000" spc="-1" strike="noStrike" cap="all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cisat</a:t>
            </a: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asociación empresarial do Alto Tâmega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Associação empresarial de Viana Do Castelo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Associação industrial do Minho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Comunidade intermunicipal do Minho-Lima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GEC: Confederación de empresarios de Galicia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Conselho Intersindical Galicia Norte de Portugal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Universidade do Minho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1c46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Universidad de Vigo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1" name="Picture 2" descr=""/>
          <p:cNvPicPr/>
          <p:nvPr/>
        </p:nvPicPr>
        <p:blipFill>
          <a:blip r:embed="rId1"/>
          <a:stretch/>
        </p:blipFill>
        <p:spPr>
          <a:xfrm>
            <a:off x="7844760" y="34524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615960" y="457200"/>
            <a:ext cx="807012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2"/>
          <p:cNvSpPr/>
          <p:nvPr/>
        </p:nvSpPr>
        <p:spPr>
          <a:xfrm>
            <a:off x="615960" y="1523880"/>
            <a:ext cx="8070120" cy="533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Objetivo:</a:t>
            </a: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facilitar y promover la </a:t>
            </a:r>
            <a:r>
              <a:rPr b="1" lang="gl-ES" sz="2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movilidad  </a:t>
            </a:r>
            <a:r>
              <a:rPr b="0" lang="gl-ES" sz="2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laboral en las regiones fronterizas y satisfacer las necesidades de </a:t>
            </a:r>
            <a:r>
              <a:rPr b="1" lang="gl-ES" sz="2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información y coordinación </a:t>
            </a:r>
            <a:r>
              <a:rPr b="0" lang="gl-ES" sz="2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relacionadas con esta movilidad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 un servicio </a:t>
            </a:r>
            <a:r>
              <a:rPr b="0" lang="gl-E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público y gratuito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Principal activo: interconexión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4" name="Picture 2" descr=""/>
          <p:cNvPicPr/>
          <p:nvPr/>
        </p:nvPicPr>
        <p:blipFill>
          <a:blip r:embed="rId1"/>
          <a:stretch/>
        </p:blipFill>
        <p:spPr>
          <a:xfrm>
            <a:off x="7620120" y="2905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615960" y="990720"/>
            <a:ext cx="807012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2"/>
          <p:cNvSpPr/>
          <p:nvPr/>
        </p:nvSpPr>
        <p:spPr>
          <a:xfrm>
            <a:off x="76320" y="1752480"/>
            <a:ext cx="4498200" cy="51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gl-ES" sz="2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Área de intervención: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Galicia/ Região Norte (ES-PT)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España: Ourense y Pontevedra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Portugal: Minho –Lima, Cávado, Ave, Tâmega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7" name="Picture 2" descr=""/>
          <p:cNvPicPr/>
          <p:nvPr/>
        </p:nvPicPr>
        <p:blipFill>
          <a:blip r:embed="rId1"/>
          <a:stretch/>
        </p:blipFill>
        <p:spPr>
          <a:xfrm>
            <a:off x="7543800" y="290520"/>
            <a:ext cx="1189800" cy="332640"/>
          </a:xfrm>
          <a:prstGeom prst="rect">
            <a:avLst/>
          </a:prstGeom>
          <a:ln>
            <a:noFill/>
          </a:ln>
        </p:spPr>
      </p:pic>
      <p:sp>
        <p:nvSpPr>
          <p:cNvPr id="538" name="CustomShape 3"/>
          <p:cNvSpPr/>
          <p:nvPr/>
        </p:nvSpPr>
        <p:spPr>
          <a:xfrm>
            <a:off x="4727520" y="2743200"/>
            <a:ext cx="395856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9" name="Picture 6" descr=""/>
          <p:cNvPicPr/>
          <p:nvPr/>
        </p:nvPicPr>
        <p:blipFill>
          <a:blip r:embed="rId2"/>
          <a:stretch/>
        </p:blipFill>
        <p:spPr>
          <a:xfrm>
            <a:off x="4514760" y="1447920"/>
            <a:ext cx="4218840" cy="4780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Picture 2" descr=""/>
          <p:cNvPicPr/>
          <p:nvPr/>
        </p:nvPicPr>
        <p:blipFill>
          <a:blip r:embed="rId1"/>
          <a:stretch/>
        </p:blipFill>
        <p:spPr>
          <a:xfrm>
            <a:off x="7844760" y="345240"/>
            <a:ext cx="1189800" cy="332640"/>
          </a:xfrm>
          <a:prstGeom prst="rect">
            <a:avLst/>
          </a:prstGeom>
          <a:ln>
            <a:noFill/>
          </a:ln>
        </p:spPr>
      </p:pic>
      <p:sp>
        <p:nvSpPr>
          <p:cNvPr id="541" name="CustomShape 1"/>
          <p:cNvSpPr/>
          <p:nvPr/>
        </p:nvSpPr>
        <p:spPr>
          <a:xfrm>
            <a:off x="1066680" y="684000"/>
            <a:ext cx="2361600" cy="1065240"/>
          </a:xfrm>
          <a:prstGeom prst="rect">
            <a:avLst/>
          </a:prstGeom>
          <a:ln>
            <a:solidFill>
              <a:srgbClr val="586c76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Candidatos a empleo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5025600" y="782640"/>
            <a:ext cx="2818800" cy="638640"/>
          </a:xfrm>
          <a:prstGeom prst="rect">
            <a:avLst/>
          </a:prstGeom>
          <a:ln>
            <a:solidFill>
              <a:srgbClr val="586c76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Empresas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CustomShape 3"/>
          <p:cNvSpPr/>
          <p:nvPr/>
        </p:nvSpPr>
        <p:spPr>
          <a:xfrm>
            <a:off x="228600" y="1981080"/>
            <a:ext cx="4494960" cy="393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ct val="100000"/>
              </a:lnSpc>
              <a:buClr>
                <a:srgbClr val="000000"/>
              </a:buClr>
              <a:buSzPct val="60000"/>
              <a:buFont typeface="Arial"/>
              <a:buChar char="•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Orientación en búsqueda de empleo en Galicia  y Norte de Portugal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1c46"/>
              </a:buClr>
              <a:buSzPct val="60000"/>
              <a:buFont typeface="Arial"/>
              <a:buChar char="•"/>
            </a:pPr>
            <a:r>
              <a:rPr b="0" lang="gl-ES" sz="1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Facilitar el acceso a  información  sobre </a:t>
            </a:r>
            <a:r>
              <a:rPr b="1" lang="gl-ES" sz="1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ofertas de empleo en el </a:t>
            </a:r>
            <a:r>
              <a:rPr b="0" lang="gl-ES" sz="1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área fronteriza Galicia-Norte de Portugal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SzPct val="60000"/>
              <a:buFont typeface="Arial"/>
              <a:buChar char="•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Información sobre condiciones de vida y trabajo: Seguridad social/ desempleo y movilidad transfronteriza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1c46"/>
              </a:buClr>
              <a:buSzPct val="60000"/>
              <a:buFont typeface="Arial"/>
              <a:buChar char="•"/>
            </a:pPr>
            <a:r>
              <a:rPr b="0" lang="gl-ES" sz="1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Orientación en matéria de formación y </a:t>
            </a:r>
            <a:r>
              <a:rPr b="1" lang="gl-ES" sz="18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prácticas profesionales en la región fronteriza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4782600" y="1905120"/>
            <a:ext cx="3598560" cy="387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Divulgación e intermediación de ofertas de empleo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Reclutamientos trasfronterizos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Pre-selección de candidaturas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gl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Información sobre condiciones de contratación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349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349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349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57200" y="274680"/>
            <a:ext cx="8228880" cy="25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2"/>
          <p:cNvSpPr/>
          <p:nvPr/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www.eures.europa.eu</a:t>
            </a:r>
            <a:r>
              <a:rPr b="1" lang="gl-E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4645080" y="1535040"/>
            <a:ext cx="4041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1" lang="gl-E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EURESTransfronterizo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Galicia -Norte Portugal 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gl-ES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2"/>
              </a:rPr>
              <a:t>www.eures-norteportugal-galicia.org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5" name="Picture 2" descr=""/>
          <p:cNvPicPr/>
          <p:nvPr/>
        </p:nvPicPr>
        <p:blipFill>
          <a:blip r:embed="rId3"/>
          <a:stretch/>
        </p:blipFill>
        <p:spPr>
          <a:xfrm>
            <a:off x="7620120" y="18000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476" name="Picture 4" descr=""/>
          <p:cNvPicPr/>
          <p:nvPr/>
        </p:nvPicPr>
        <p:blipFill>
          <a:blip r:embed="rId4"/>
          <a:stretch/>
        </p:blipFill>
        <p:spPr>
          <a:xfrm>
            <a:off x="262080" y="1905120"/>
            <a:ext cx="4234320" cy="4190400"/>
          </a:xfrm>
          <a:prstGeom prst="rect">
            <a:avLst/>
          </a:prstGeom>
          <a:ln>
            <a:noFill/>
          </a:ln>
        </p:spPr>
      </p:pic>
      <p:pic>
        <p:nvPicPr>
          <p:cNvPr id="477" name="Picture 2" descr=""/>
          <p:cNvPicPr/>
          <p:nvPr/>
        </p:nvPicPr>
        <p:blipFill>
          <a:blip r:embed="rId5"/>
          <a:stretch/>
        </p:blipFill>
        <p:spPr>
          <a:xfrm>
            <a:off x="4645080" y="2133720"/>
            <a:ext cx="4041000" cy="381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304920" y="685800"/>
            <a:ext cx="8070120" cy="32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gl-ES" sz="3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Actividad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CustomShape 2"/>
          <p:cNvSpPr/>
          <p:nvPr/>
        </p:nvSpPr>
        <p:spPr>
          <a:xfrm>
            <a:off x="609480" y="3048120"/>
            <a:ext cx="8076600" cy="31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objetivos que pretende El Forum profesional transfronterizo es crear un área de comunicaciones / redes entre las instituciones de educación profesional en ambos lados de la frontera a través del intercambio de experiencias destinadas a mejorar las iniciativas para promover el empleo y la inserción de los profesionales, crear condiciones para facilitar los intercambios y prácticas transfronterizas,  presentar las instituciones que representan y las iniciativas que se desarrollan, identificar las diferencias y similitudes en los sistemas de cualificación y la organización de las etapas e identificar posibles puntos de colaboración y el intercambio.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gl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Como producto de esta Red se pretende elaborar una base de datos transfronteriza de empresas disponibles para la realización de prácticas, establecer contactos y facilitar, por tanto la comunicación entre profesionales de la enseñanza, alumnos y empresas con el fin de tener más y mejores oportunidades de realizar prácticas profesionales en ambos lados de la frontera.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47" name="Table 3"/>
          <p:cNvGraphicFramePr/>
          <p:nvPr/>
        </p:nvGraphicFramePr>
        <p:xfrm>
          <a:off x="1676520" y="1143000"/>
          <a:ext cx="6019200" cy="1676160"/>
        </p:xfrm>
        <a:graphic>
          <a:graphicData uri="http://schemas.openxmlformats.org/drawingml/2006/table">
            <a:tbl>
              <a:tblPr/>
              <a:tblGrid>
                <a:gridCol w="1970280"/>
                <a:gridCol w="4049280"/>
              </a:tblGrid>
              <a:tr h="824400">
                <a:tc>
                  <a:txBody>
                    <a:bodyPr lIns="68400" rIns="6840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Categoria de Atividade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 lIns="68400" rIns="6840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5. Coordenar, contribuir e desenvolver projetos mais específicos destinados a melhorar o funcionamento do mercado de trabalho na região transfronteiriça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fef"/>
                    </a:solidFill>
                  </a:tcPr>
                </a:tc>
              </a:tr>
              <a:tr h="604440">
                <a:tc>
                  <a:txBody>
                    <a:bodyPr lIns="68400" rIns="6840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Título da Ação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 lIns="68400" rIns="6840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5.1. ENSINO PROFISSIONAL TRANSFRONTEIRIÇO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15000"/>
                        </a:lnSpc>
                        <a:buClr>
                          <a:srgbClr val="6d838e"/>
                        </a:buClr>
                        <a:buFont typeface="Arial"/>
                        <a:buAutoNum type="alphaLcParenR"/>
                      </a:pPr>
                      <a:r>
                        <a:rPr b="0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Foro Profissionais do Ensino 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 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fef"/>
                    </a:solidFill>
                  </a:tcPr>
                </a:tc>
              </a:tr>
              <a:tr h="247320">
                <a:tc>
                  <a:txBody>
                    <a:bodyPr lIns="68400" rIns="6840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Organismo Responsável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 lIns="68400" rIns="6840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gl-ES" sz="1100" spc="-1" strike="noStrike">
                          <a:solidFill>
                            <a:srgbClr val="6d838e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Comunidade Intermunicipal do Alto Minho </a:t>
                      </a:r>
                      <a:endParaRPr b="0" lang="gl-E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fe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615960" y="511920"/>
            <a:ext cx="8070120" cy="108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gl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EUREST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gl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Norte Portugal – Galicia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gl-E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1"/>
              </a:rPr>
              <a:t>www.eures-norteportugal-galicia.org/</a:t>
            </a:r>
            <a:r>
              <a:rPr b="1" lang="gl-ES" sz="2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615960" y="2743200"/>
            <a:ext cx="8070120" cy="41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</a:pPr>
            <a:r>
              <a:rPr b="1" lang="gl-ES" sz="6800" spc="-1" strike="noStrike">
                <a:solidFill>
                  <a:srgbClr val="04274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0" name="Picture 2" descr=""/>
          <p:cNvPicPr/>
          <p:nvPr/>
        </p:nvPicPr>
        <p:blipFill>
          <a:blip r:embed="rId2"/>
          <a:stretch/>
        </p:blipFill>
        <p:spPr>
          <a:xfrm>
            <a:off x="7844760" y="34524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551" name="Picture 2" descr=""/>
          <p:cNvPicPr/>
          <p:nvPr/>
        </p:nvPicPr>
        <p:blipFill>
          <a:blip r:embed="rId3"/>
          <a:stretch/>
        </p:blipFill>
        <p:spPr>
          <a:xfrm>
            <a:off x="1447920" y="1115640"/>
            <a:ext cx="6280920" cy="521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1066680" y="343080"/>
            <a:ext cx="7619400" cy="5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3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 en la redes sociales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615960" y="1143000"/>
            <a:ext cx="8070120" cy="571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 EN FACEBOOK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4" name="Picture 2" descr=""/>
          <p:cNvPicPr/>
          <p:nvPr/>
        </p:nvPicPr>
        <p:blipFill>
          <a:blip r:embed="rId1"/>
          <a:stretch/>
        </p:blipFill>
        <p:spPr>
          <a:xfrm>
            <a:off x="7543800" y="15228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555" name="Picture 2" descr=""/>
          <p:cNvPicPr/>
          <p:nvPr/>
        </p:nvPicPr>
        <p:blipFill>
          <a:blip r:embed="rId2"/>
          <a:stretch/>
        </p:blipFill>
        <p:spPr>
          <a:xfrm>
            <a:off x="1371600" y="1543680"/>
            <a:ext cx="6323760" cy="504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914400" y="1600200"/>
            <a:ext cx="7466760" cy="21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2"/>
          <p:cNvSpPr/>
          <p:nvPr/>
        </p:nvSpPr>
        <p:spPr>
          <a:xfrm>
            <a:off x="1687680" y="3124080"/>
            <a:ext cx="638892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6800" spc="-1" strike="noStrike">
                <a:solidFill>
                  <a:srgbClr val="04274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3"/>
          <p:cNvSpPr/>
          <p:nvPr/>
        </p:nvSpPr>
        <p:spPr>
          <a:xfrm>
            <a:off x="1219320" y="152280"/>
            <a:ext cx="723816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59" name="Picture 2" descr=""/>
          <p:cNvPicPr/>
          <p:nvPr/>
        </p:nvPicPr>
        <p:blipFill>
          <a:blip r:embed="rId1"/>
          <a:stretch/>
        </p:blipFill>
        <p:spPr>
          <a:xfrm>
            <a:off x="92520" y="1219320"/>
            <a:ext cx="9069840" cy="5902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685800" y="762120"/>
            <a:ext cx="7771680" cy="14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gl-E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Gracias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914400" y="2971800"/>
            <a:ext cx="6857280" cy="31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Elisa González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eures-pontevedra.gonzalez@sepe.es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gl-E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e</a:t>
            </a:r>
            <a:r>
              <a:rPr b="0" lang="gl-ES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ures-t.pontevedra@xunta.es</a:t>
            </a:r>
            <a:r>
              <a:rPr b="0" lang="gl-E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2" name="Picture 2" descr=""/>
          <p:cNvPicPr/>
          <p:nvPr/>
        </p:nvPicPr>
        <p:blipFill>
          <a:blip r:embed="rId3"/>
          <a:stretch/>
        </p:blipFill>
        <p:spPr>
          <a:xfrm>
            <a:off x="7391520" y="3049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609480" y="838080"/>
            <a:ext cx="8070120" cy="12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5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 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9" name="Picture 2" descr=""/>
          <p:cNvPicPr/>
          <p:nvPr/>
        </p:nvPicPr>
        <p:blipFill>
          <a:blip r:embed="rId1"/>
          <a:stretch/>
        </p:blipFill>
        <p:spPr>
          <a:xfrm>
            <a:off x="7620120" y="35892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480" name="Picture 2" descr=""/>
          <p:cNvPicPr/>
          <p:nvPr/>
        </p:nvPicPr>
        <p:blipFill>
          <a:blip r:embed="rId2"/>
          <a:stretch/>
        </p:blipFill>
        <p:spPr>
          <a:xfrm>
            <a:off x="2895480" y="2057400"/>
            <a:ext cx="3199680" cy="294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1219320" y="358920"/>
            <a:ext cx="44190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1066680" y="1066680"/>
            <a:ext cx="7162200" cy="51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51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gl-ES" sz="4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European Employment Services</a:t>
            </a:r>
            <a:r>
              <a:rPr b="0" lang="gl-ES" sz="4000" spc="-1" strike="noStrike">
                <a:solidFill>
                  <a:srgbClr val="2e373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red de </a:t>
            </a:r>
            <a:r>
              <a:rPr b="0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colaboración de  servicios públicos de empleo en el Espacio Económico Europeo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Objetivo:facilitar y promover la </a:t>
            </a:r>
            <a:r>
              <a:rPr b="1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movilidad de los trabajadores </a:t>
            </a:r>
            <a:r>
              <a:rPr b="0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nivel </a:t>
            </a:r>
            <a:r>
              <a:rPr b="1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transnacional</a:t>
            </a:r>
            <a:r>
              <a:rPr b="0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y </a:t>
            </a:r>
            <a:r>
              <a:rPr b="1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transfronterizo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 un servicio </a:t>
            </a:r>
            <a:r>
              <a:rPr b="0" lang="gl-E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público y gratuito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Principal activo: interconexión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3" name="Picture 2" descr=""/>
          <p:cNvPicPr/>
          <p:nvPr/>
        </p:nvPicPr>
        <p:blipFill>
          <a:blip r:embed="rId1"/>
          <a:stretch/>
        </p:blipFill>
        <p:spPr>
          <a:xfrm>
            <a:off x="7620120" y="3589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1219320" y="358920"/>
            <a:ext cx="441900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533520" y="1295280"/>
            <a:ext cx="2590200" cy="44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gl-ES" sz="3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Área de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b="1" lang="gl-ES" sz="3400" spc="-1" strike="noStrike">
                <a:solidFill>
                  <a:srgbClr val="001c4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intervención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3600" spc="-1" strike="noStrike">
                <a:solidFill>
                  <a:srgbClr val="27639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 países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800" spc="-1" strike="noStrike">
                <a:solidFill>
                  <a:srgbClr val="5262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 Estados-miembros UE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800" spc="-1" strike="noStrike">
                <a:solidFill>
                  <a:srgbClr val="5262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Noruega, Islandia,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800" spc="-1" strike="noStrike">
                <a:solidFill>
                  <a:srgbClr val="5262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Liechtenstein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800" spc="-1" strike="noStrike">
                <a:solidFill>
                  <a:srgbClr val="5262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Suíza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6" name="Picture 2" descr=""/>
          <p:cNvPicPr/>
          <p:nvPr/>
        </p:nvPicPr>
        <p:blipFill>
          <a:blip r:embed="rId1"/>
          <a:stretch/>
        </p:blipFill>
        <p:spPr>
          <a:xfrm>
            <a:off x="7620120" y="358920"/>
            <a:ext cx="1189800" cy="332640"/>
          </a:xfrm>
          <a:prstGeom prst="rect">
            <a:avLst/>
          </a:prstGeom>
          <a:ln>
            <a:noFill/>
          </a:ln>
        </p:spPr>
      </p:pic>
      <p:pic>
        <p:nvPicPr>
          <p:cNvPr id="487" name="Picture 2" descr=""/>
          <p:cNvPicPr/>
          <p:nvPr/>
        </p:nvPicPr>
        <p:blipFill>
          <a:blip r:embed="rId2"/>
          <a:stretch/>
        </p:blipFill>
        <p:spPr>
          <a:xfrm>
            <a:off x="4424400" y="1017720"/>
            <a:ext cx="4629960" cy="579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615960" y="609480"/>
            <a:ext cx="8070120" cy="7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EURES en España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615960" y="1600200"/>
            <a:ext cx="8070120" cy="52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Coordinación nacional: Servicio Estatal Público de Empleo.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www.sepe.es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Servicio Público de Empleo de Galicia es el socio de la red en Galicia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gl-E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www.emprego.xunta.es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 compuesta por más de 700 técnicos en Europa.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0" name="Picture 2" descr=""/>
          <p:cNvPicPr/>
          <p:nvPr/>
        </p:nvPicPr>
        <p:blipFill>
          <a:blip r:embed="rId3"/>
          <a:stretch/>
        </p:blipFill>
        <p:spPr>
          <a:xfrm>
            <a:off x="7620120" y="3589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615960" y="380880"/>
            <a:ext cx="80701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30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QUIÉN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876240" y="1238760"/>
            <a:ext cx="2361600" cy="1065240"/>
          </a:xfrm>
          <a:prstGeom prst="rect">
            <a:avLst/>
          </a:prstGeom>
          <a:ln>
            <a:solidFill>
              <a:srgbClr val="586c76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Candidatos a empleo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3"/>
          <p:cNvSpPr/>
          <p:nvPr/>
        </p:nvSpPr>
        <p:spPr>
          <a:xfrm>
            <a:off x="533520" y="2438280"/>
            <a:ext cx="3885480" cy="35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Orientación en búsqueda de empleo en Europa.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Condiciones de vida y trabajo:Seguridad social/ desempleo y movilidad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Reconocimiento de títulos.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Ferias de empleo y otros eventos sobre  movilidad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Apoyos complementarios a la candidatura/ integración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>
            <a:off x="4952880" y="1451880"/>
            <a:ext cx="2818800" cy="638640"/>
          </a:xfrm>
          <a:prstGeom prst="rect">
            <a:avLst/>
          </a:prstGeom>
          <a:ln>
            <a:solidFill>
              <a:srgbClr val="586c76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gl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Empresas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5"/>
          <p:cNvSpPr/>
          <p:nvPr/>
        </p:nvSpPr>
        <p:spPr>
          <a:xfrm>
            <a:off x="5181480" y="2438280"/>
            <a:ext cx="2666160" cy="376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120">
              <a:lnSpc>
                <a:spcPts val="349"/>
              </a:lnSpc>
              <a:buClr>
                <a:srgbClr val="45535a"/>
              </a:buClr>
              <a:buFont typeface="Arial"/>
              <a:buChar char="•"/>
            </a:pPr>
            <a:r>
              <a:rPr b="0" lang="gl-ES" sz="1800" spc="-1" strike="noStrike">
                <a:solidFill>
                  <a:srgbClr val="45535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Divulgación e intermediación de ofertas de empleo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Reclutamientos transnacionales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Pre-selección de candidaturas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ts val="349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gl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Información sobre condiciones de contratación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Picture 2" descr=""/>
          <p:cNvPicPr/>
          <p:nvPr/>
        </p:nvPicPr>
        <p:blipFill>
          <a:blip r:embed="rId1"/>
          <a:stretch/>
        </p:blipFill>
        <p:spPr>
          <a:xfrm>
            <a:off x="7620120" y="3589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685800" y="457200"/>
            <a:ext cx="7771680" cy="7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3200" spc="-1" strike="noStrike" cap="all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Perfiles más demandados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685800" y="1219320"/>
            <a:ext cx="7085880" cy="49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Empleos técnicos</a:t>
            </a: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Ingenierías: IT , industrial (mecánica, electricidad…)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12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Técnicos de Formación profesional: Electrónica,Fabricación mecánica, Hostelería, Automoción,etc.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Sanitarios</a:t>
            </a: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Enfermería y Médicos especialistas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456480" algn="just">
              <a:lnSpc>
                <a:spcPct val="100000"/>
              </a:lnSpc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demanda se centra en </a:t>
            </a: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profesionales cualificados </a:t>
            </a: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 con </a:t>
            </a: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idiomas</a:t>
            </a: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más que reclutamientos masivos de personal poco cualificado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9" name="Picture 2" descr=""/>
          <p:cNvPicPr/>
          <p:nvPr/>
        </p:nvPicPr>
        <p:blipFill>
          <a:blip r:embed="rId1"/>
          <a:stretch/>
        </p:blipFill>
        <p:spPr>
          <a:xfrm>
            <a:off x="7953480" y="2113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615960" y="457200"/>
            <a:ext cx="80701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gl-ES" sz="3200" spc="-1" strike="noStrike" cap="all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Áreas geográficas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615960" y="1066680"/>
            <a:ext cx="8070120" cy="579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Demanda de empleo más “visible”: UK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Utilizan más EURES/otras vías de reclutamiento internacional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1436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Alemania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1436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Países nórdicos: Noruega, Dinamarca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1436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Centro-Norte de Europa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Idiomas más demandados: </a:t>
            </a:r>
            <a:r>
              <a:rPr b="1" lang="gl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Inglés y Alemán</a:t>
            </a: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gl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2" name="Picture 2" descr=""/>
          <p:cNvPicPr/>
          <p:nvPr/>
        </p:nvPicPr>
        <p:blipFill>
          <a:blip r:embed="rId1"/>
          <a:stretch/>
        </p:blipFill>
        <p:spPr>
          <a:xfrm>
            <a:off x="7953480" y="211320"/>
            <a:ext cx="1189800" cy="33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Application>LibreOffice/5.1.1.2$Linux_X86_64 LibreOffice_project/10m0$Build-2</Application>
  <Words>722</Words>
  <Paragraphs>140</Paragraphs>
  <Company>GCG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2012-03-13T09:51:47Z</dcterms:created>
  <dc:creator>Magni, Angelica</dc:creator>
  <dc:description/>
  <dc:language>es-ES</dc:language>
  <cp:lastModifiedBy>Manuel Abelleira Barros</cp:lastModifiedBy>
  <cp:lastPrinted>2015-11-24T10:12:14Z</cp:lastPrinted>
  <dcterms:modified xsi:type="dcterms:W3CDTF">2016-03-08T18:27:22Z</dcterms:modified>
  <cp:revision>311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GCG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24</vt:i4>
  </property>
</Properties>
</file>