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95.jpeg" ContentType="image/jpeg"/>
  <Override PartName="/ppt/media/image94.png" ContentType="image/png"/>
  <Override PartName="/ppt/media/image93.jpeg" ContentType="image/jpeg"/>
  <Override PartName="/ppt/media/image85.jpeg" ContentType="image/jpeg"/>
  <Override PartName="/ppt/media/image84.jpeg" ContentType="image/jpeg"/>
  <Override PartName="/ppt/media/image83.jpeg" ContentType="image/jpeg"/>
  <Override PartName="/ppt/media/image90.jpeg" ContentType="image/jpeg"/>
  <Override PartName="/ppt/media/image77.jpeg" ContentType="image/jpeg"/>
  <Override PartName="/ppt/media/image76.png" ContentType="image/png"/>
  <Override PartName="/ppt/media/image72.jpeg" ContentType="image/jpeg"/>
  <Override PartName="/ppt/media/image70.png" ContentType="image/png"/>
  <Override PartName="/ppt/media/image69.jpeg" ContentType="image/jpeg"/>
  <Override PartName="/ppt/media/image81.jpeg" ContentType="image/jpeg"/>
  <Override PartName="/ppt/media/image68.jpeg" ContentType="image/jpeg"/>
  <Override PartName="/ppt/media/image66.png" ContentType="image/png"/>
  <Override PartName="/ppt/media/image82.png" ContentType="image/png"/>
  <Override PartName="/ppt/media/image65.jpeg" ContentType="image/jpeg"/>
  <Override PartName="/ppt/media/image64.jpeg" ContentType="image/jpeg"/>
  <Override PartName="/ppt/media/image63.jpeg" ContentType="image/jpeg"/>
  <Override PartName="/ppt/media/image62.png" ContentType="image/png"/>
  <Override PartName="/ppt/media/image56.png" ContentType="image/png"/>
  <Override PartName="/ppt/media/image87.png" ContentType="image/png"/>
  <Override PartName="/ppt/media/image86.jpeg" ContentType="image/jpeg"/>
  <Override PartName="/ppt/media/image50.jpeg" ContentType="image/jpeg"/>
  <Override PartName="/ppt/media/image60.jpeg" ContentType="image/jpeg"/>
  <Override PartName="/ppt/media/image47.jpeg" ContentType="image/jpeg"/>
  <Override PartName="/ppt/media/image74.jpeg" ContentType="image/jpeg"/>
  <Override PartName="/ppt/media/image18.jpeg" ContentType="image/jpeg"/>
  <Override PartName="/ppt/media/image91.jpeg" ContentType="image/jpeg"/>
  <Override PartName="/ppt/media/image78.jpeg" ContentType="image/jpeg"/>
  <Override PartName="/ppt/media/image3.jpeg" ContentType="image/jpeg"/>
  <Override PartName="/ppt/media/image31.png" ContentType="image/png"/>
  <Override PartName="/ppt/media/image57.jpeg" ContentType="image/jpeg"/>
  <Override PartName="/ppt/media/image14.jpeg" ContentType="image/jpeg"/>
  <Override PartName="/ppt/media/image40.jpeg" ContentType="image/jpeg"/>
  <Override PartName="/ppt/media/image44.jpeg" ContentType="image/jpeg"/>
  <Override PartName="/ppt/media/image55.jpeg" ContentType="image/jpeg"/>
  <Override PartName="/ppt/media/image12.jpeg" ContentType="image/jpeg"/>
  <Override PartName="/ppt/media/image37.jpeg" ContentType="image/jpeg"/>
  <Override PartName="/ppt/media/image54.jpeg" ContentType="image/jpeg"/>
  <Override PartName="/ppt/media/image11.jpeg" ContentType="image/jpeg"/>
  <Override PartName="/ppt/media/image20.jpeg" ContentType="image/jpeg"/>
  <Override PartName="/ppt/media/image92.jpeg" ContentType="image/jpeg"/>
  <Override PartName="/ppt/media/image79.jpeg" ContentType="image/jpeg"/>
  <Override PartName="/ppt/media/image36.jpeg" ContentType="image/jpeg"/>
  <Override PartName="/ppt/media/image4.jpeg" ContentType="image/jpeg"/>
  <Override PartName="/ppt/media/image38.png" ContentType="image/png"/>
  <Override PartName="/ppt/media/image51.png" ContentType="image/png"/>
  <Override PartName="/ppt/media/image1.png" ContentType="image/png"/>
  <Override PartName="/ppt/media/image8.jpeg" ContentType="image/jpeg"/>
  <Override PartName="/ppt/media/image21.jpeg" ContentType="image/jpeg"/>
  <Override PartName="/ppt/media/image16.png" ContentType="image/png"/>
  <Override PartName="/ppt/media/image53.jpeg" ContentType="image/jpeg"/>
  <Override PartName="/ppt/media/image10.jpeg" ContentType="image/jpeg"/>
  <Override PartName="/ppt/media/image5.png" ContentType="image/png"/>
  <Override PartName="/ppt/media/image6.jpeg" ContentType="image/jpeg"/>
  <Override PartName="/ppt/media/image49.jpeg" ContentType="image/jpeg"/>
  <Override PartName="/ppt/media/image2.png" ContentType="image/png"/>
  <Override PartName="/ppt/media/image73.jpeg" ContentType="image/jpeg"/>
  <Override PartName="/ppt/media/image17.jpeg" ContentType="image/jpeg"/>
  <Override PartName="/ppt/media/image30.jpeg" ContentType="image/jpeg"/>
  <Override PartName="/ppt/media/image7.jpeg" ContentType="image/jpeg"/>
  <Override PartName="/ppt/media/image23.jpeg" ContentType="image/jpeg"/>
  <Override PartName="/ppt/media/image13.jpeg" ContentType="image/jpeg"/>
  <Override PartName="/ppt/media/image43.jpeg" ContentType="image/jpeg"/>
  <Override PartName="/ppt/media/image59.png" ContentType="image/png"/>
  <Override PartName="/ppt/media/image9.png" ContentType="image/png"/>
  <Override PartName="/ppt/media/image24.png" ContentType="image/png"/>
  <Override PartName="/ppt/media/image25.jpeg" ContentType="image/jpeg"/>
  <Override PartName="/ppt/media/image35.png" ContentType="image/png"/>
  <Override PartName="/ppt/media/image34.png" ContentType="image/png"/>
  <Override PartName="/ppt/media/image26.jpeg" ContentType="image/jpeg"/>
  <Override PartName="/ppt/media/image45.png" ContentType="image/png"/>
  <Override PartName="/ppt/media/image80.jpeg" ContentType="image/jpeg"/>
  <Override PartName="/ppt/media/image67.jpeg" ContentType="image/jpeg"/>
  <Override PartName="/ppt/media/image27.png" ContentType="image/png"/>
  <Override PartName="/ppt/media/image41.jpeg" ContentType="image/jpeg"/>
  <Override PartName="/ppt/media/image28.jpeg" ContentType="image/jpeg"/>
  <Override PartName="/ppt/media/image29.png" ContentType="image/png"/>
  <Override PartName="/ppt/media/image75.jpeg" ContentType="image/jpeg"/>
  <Override PartName="/ppt/media/image19.jpeg" ContentType="image/jpeg"/>
  <Override PartName="/ppt/media/image32.jpeg" ContentType="image/jpeg"/>
  <Override PartName="/ppt/media/image71.jpeg" ContentType="image/jpeg"/>
  <Override PartName="/ppt/media/image58.jpeg" ContentType="image/jpeg"/>
  <Override PartName="/ppt/media/image15.jpeg" ContentType="image/jpeg"/>
  <Override PartName="/ppt/media/image33.png" ContentType="image/png"/>
  <Override PartName="/ppt/media/image88.jpeg" ContentType="image/jpeg"/>
  <Override PartName="/ppt/media/image52.jpeg" ContentType="image/jpeg"/>
  <Override PartName="/ppt/media/image39.jpeg" ContentType="image/jpeg"/>
  <Override PartName="/ppt/media/image61.jpeg" ContentType="image/jpeg"/>
  <Override PartName="/ppt/media/image48.jpeg" ContentType="image/jpeg"/>
  <Override PartName="/ppt/media/image42.png" ContentType="image/png"/>
  <Override PartName="/ppt/media/image89.jpeg" ContentType="image/jpeg"/>
  <Override PartName="/ppt/media/image22.png" ContentType="image/png"/>
  <Override PartName="/ppt/media/image46.jpeg" ContentType="image/jpeg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077560" y="1604520"/>
            <a:ext cx="498816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077560" y="1604520"/>
            <a:ext cx="498816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Haga clic para modificar el estilo de título del patrón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gl-ES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7/03/16</a:t>
            </a:r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9839D32-B550-48AE-BE25-EF1CFFD826A6}" type="slidenum">
              <a:rPr b="0" lang="gl-ES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Pulse para editar el formato de esquema del texto</a:t>
            </a:r>
            <a:endParaRPr b="0" lang="es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Segundo nivel del esquema</a:t>
            </a:r>
            <a:endParaRPr b="0" lang="es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Tercer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Cuarto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Sexto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Séptimo nivel del esquema</a:t>
            </a:r>
            <a:endParaRPr b="0" lang="es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image" Target="../media/image61.jpeg"/><Relationship Id="rId3" Type="http://schemas.openxmlformats.org/officeDocument/2006/relationships/image" Target="../media/image62.png"/><Relationship Id="rId4" Type="http://schemas.openxmlformats.org/officeDocument/2006/relationships/image" Target="../media/image63.jpeg"/><Relationship Id="rId5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image" Target="../media/image65.jpeg"/><Relationship Id="rId3" Type="http://schemas.openxmlformats.org/officeDocument/2006/relationships/image" Target="../media/image66.png"/><Relationship Id="rId4" Type="http://schemas.openxmlformats.org/officeDocument/2006/relationships/image" Target="../media/image67.jpeg"/><Relationship Id="rId5" Type="http://schemas.openxmlformats.org/officeDocument/2006/relationships/slideLayout" Target="../slideLayouts/slideLayout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8.jpeg"/><Relationship Id="rId2" Type="http://schemas.openxmlformats.org/officeDocument/2006/relationships/image" Target="../media/image69.jpeg"/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5" Type="http://schemas.openxmlformats.org/officeDocument/2006/relationships/image" Target="../media/image72.jpeg"/><Relationship Id="rId6" Type="http://schemas.openxmlformats.org/officeDocument/2006/relationships/image" Target="../media/image73.jpeg"/><Relationship Id="rId7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74.jpeg"/><Relationship Id="rId2" Type="http://schemas.openxmlformats.org/officeDocument/2006/relationships/image" Target="../media/image75.jpeg"/><Relationship Id="rId3" Type="http://schemas.openxmlformats.org/officeDocument/2006/relationships/image" Target="../media/image76.png"/><Relationship Id="rId4" Type="http://schemas.openxmlformats.org/officeDocument/2006/relationships/image" Target="../media/image77.jpeg"/><Relationship Id="rId5" Type="http://schemas.openxmlformats.org/officeDocument/2006/relationships/image" Target="../media/image78.jpeg"/><Relationship Id="rId6" Type="http://schemas.openxmlformats.org/officeDocument/2006/relationships/image" Target="../media/image79.jpeg"/><Relationship Id="rId7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0.jpeg"/><Relationship Id="rId2" Type="http://schemas.openxmlformats.org/officeDocument/2006/relationships/image" Target="../media/image81.jpeg"/><Relationship Id="rId3" Type="http://schemas.openxmlformats.org/officeDocument/2006/relationships/image" Target="../media/image82.png"/><Relationship Id="rId4" Type="http://schemas.openxmlformats.org/officeDocument/2006/relationships/image" Target="../media/image83.jpeg"/><Relationship Id="rId5" Type="http://schemas.openxmlformats.org/officeDocument/2006/relationships/image" Target="../media/image84.jpeg"/><Relationship Id="rId6" Type="http://schemas.openxmlformats.org/officeDocument/2006/relationships/slideLayout" Target="../slideLayouts/slideLayout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5.jpeg"/><Relationship Id="rId2" Type="http://schemas.openxmlformats.org/officeDocument/2006/relationships/image" Target="../media/image86.jpeg"/><Relationship Id="rId3" Type="http://schemas.openxmlformats.org/officeDocument/2006/relationships/image" Target="../media/image87.png"/><Relationship Id="rId4" Type="http://schemas.openxmlformats.org/officeDocument/2006/relationships/image" Target="../media/image88.jpeg"/><Relationship Id="rId5" Type="http://schemas.openxmlformats.org/officeDocument/2006/relationships/image" Target="../media/image89.jpeg"/><Relationship Id="rId6" Type="http://schemas.openxmlformats.org/officeDocument/2006/relationships/image" Target="../media/image90.jpeg"/><Relationship Id="rId7" Type="http://schemas.openxmlformats.org/officeDocument/2006/relationships/image" Target="../media/image91.jpeg"/><Relationship Id="rId8" Type="http://schemas.openxmlformats.org/officeDocument/2006/relationships/slideLayout" Target="../slideLayouts/slideLayout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92.jpeg"/><Relationship Id="rId2" Type="http://schemas.openxmlformats.org/officeDocument/2006/relationships/image" Target="../media/image93.jpeg"/><Relationship Id="rId3" Type="http://schemas.openxmlformats.org/officeDocument/2006/relationships/image" Target="../media/image94.png"/><Relationship Id="rId4" Type="http://schemas.openxmlformats.org/officeDocument/2006/relationships/image" Target="../media/image95.jpeg"/><Relationship Id="rId5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image" Target="../media/image16.pn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7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5" Type="http://schemas.openxmlformats.org/officeDocument/2006/relationships/image" Target="../media/image24.png"/><Relationship Id="rId6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image" Target="../media/image27.png"/><Relationship Id="rId4" Type="http://schemas.openxmlformats.org/officeDocument/2006/relationships/image" Target="../media/image28.jpeg"/><Relationship Id="rId5" Type="http://schemas.openxmlformats.org/officeDocument/2006/relationships/image" Target="../media/image29.png"/><Relationship Id="rId6" Type="http://schemas.openxmlformats.org/officeDocument/2006/relationships/image" Target="../media/image30.jpeg"/><Relationship Id="rId7" Type="http://schemas.openxmlformats.org/officeDocument/2006/relationships/image" Target="../media/image31.png"/><Relationship Id="rId8" Type="http://schemas.openxmlformats.org/officeDocument/2006/relationships/image" Target="../media/image32.jpe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image" Target="../media/image38.png"/><Relationship Id="rId4" Type="http://schemas.openxmlformats.org/officeDocument/2006/relationships/image" Target="../media/image39.jpeg"/><Relationship Id="rId5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image" Target="../media/image42.pn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6" Type="http://schemas.openxmlformats.org/officeDocument/2006/relationships/image" Target="../media/image45.png"/><Relationship Id="rId7" Type="http://schemas.openxmlformats.org/officeDocument/2006/relationships/image" Target="../media/image46.jpeg"/><Relationship Id="rId8" Type="http://schemas.openxmlformats.org/officeDocument/2006/relationships/image" Target="../media/image47.jpeg"/><Relationship Id="rId9" Type="http://schemas.openxmlformats.org/officeDocument/2006/relationships/image" Target="../media/image48.jpeg"/><Relationship Id="rId10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image" Target="../media/image51.png"/><Relationship Id="rId4" Type="http://schemas.openxmlformats.org/officeDocument/2006/relationships/image" Target="../media/image52.jpeg"/><Relationship Id="rId5" Type="http://schemas.openxmlformats.org/officeDocument/2006/relationships/image" Target="../media/image53.jpeg"/><Relationship Id="rId6" Type="http://schemas.openxmlformats.org/officeDocument/2006/relationships/slideLayout" Target="../slideLayouts/slideLayout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4.jpeg"/><Relationship Id="rId2" Type="http://schemas.openxmlformats.org/officeDocument/2006/relationships/image" Target="../media/image55.jpeg"/><Relationship Id="rId3" Type="http://schemas.openxmlformats.org/officeDocument/2006/relationships/image" Target="../media/image56.png"/><Relationship Id="rId4" Type="http://schemas.openxmlformats.org/officeDocument/2006/relationships/image" Target="../media/image57.jpeg"/><Relationship Id="rId5" Type="http://schemas.openxmlformats.org/officeDocument/2006/relationships/image" Target="../media/image58.jpeg"/><Relationship Id="rId6" Type="http://schemas.openxmlformats.org/officeDocument/2006/relationships/image" Target="../media/image59.png"/><Relationship Id="rId7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0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41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42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43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44" name="TextShape 2"/>
          <p:cNvSpPr txBox="1"/>
          <p:nvPr/>
        </p:nvSpPr>
        <p:spPr>
          <a:xfrm>
            <a:off x="827640" y="300600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es-ES" sz="4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Pontevedra, 8 de marzo de 2016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5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56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57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58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59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OBXECTIVOS DO ALUMNADO CO ERASMUS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CustomShape 4"/>
          <p:cNvSpPr/>
          <p:nvPr/>
        </p:nvSpPr>
        <p:spPr>
          <a:xfrm>
            <a:off x="1043280" y="907920"/>
            <a:ext cx="1584000" cy="2237040"/>
          </a:xfrm>
          <a:prstGeom prst="roundRect">
            <a:avLst>
              <a:gd name="adj" fmla="val 16667"/>
            </a:avLst>
          </a:prstGeom>
          <a:ln>
            <a:solidFill>
              <a:srgbClr val="4a7ebb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wrap="none" lIns="90000" rIns="90000" tIns="45000" bIns="45000" anchor="ctr"/>
          <a:p>
            <a:pPr marL="343080" indent="-342720" algn="ctr">
              <a:lnSpc>
                <a:spcPct val="100000"/>
              </a:lnSpc>
            </a:pPr>
            <a:r>
              <a:rPr b="1" lang="gl-ES" sz="1600" spc="-1" strike="noStrike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OBXECTIVOS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b="1" lang="gl-ES" sz="1600" spc="-1" strike="noStrike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PROFESIONAIS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CustomShape 5"/>
          <p:cNvSpPr/>
          <p:nvPr/>
        </p:nvSpPr>
        <p:spPr>
          <a:xfrm>
            <a:off x="1043280" y="3567960"/>
            <a:ext cx="1584000" cy="2237040"/>
          </a:xfrm>
          <a:prstGeom prst="roundRect">
            <a:avLst>
              <a:gd name="adj" fmla="val 16667"/>
            </a:avLst>
          </a:prstGeom>
          <a:ln>
            <a:solidFill>
              <a:srgbClr val="46aac4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wrap="none" lIns="90000" rIns="90000" tIns="45000" bIns="45000" anchor="ctr"/>
          <a:p>
            <a:pPr marL="343080" indent="-342720" algn="ctr">
              <a:lnSpc>
                <a:spcPct val="100000"/>
              </a:lnSpc>
            </a:pPr>
            <a:r>
              <a:rPr b="1" lang="gl-ES" sz="1600" spc="-1" strike="noStrike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OBXECTIVOS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b="1" lang="gl-ES" sz="1600" spc="-1" strike="noStrike">
                <a:solidFill>
                  <a:srgbClr val="000099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PERSOAIS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3" name="CustomShape 6"/>
          <p:cNvSpPr/>
          <p:nvPr/>
        </p:nvSpPr>
        <p:spPr>
          <a:xfrm>
            <a:off x="2771640" y="908640"/>
            <a:ext cx="6264360" cy="2232000"/>
          </a:xfrm>
          <a:prstGeom prst="rect">
            <a:avLst/>
          </a:prstGeom>
          <a:ln>
            <a:solidFill>
              <a:srgbClr val="4a7ebb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gl-ES" sz="19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Mellorar as súas competencias lingüísticas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gl-ES" sz="19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Coñecer outras formas de traballo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gl-ES" sz="19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Ampliar o seu currículo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7"/>
          <p:cNvSpPr/>
          <p:nvPr/>
        </p:nvSpPr>
        <p:spPr>
          <a:xfrm>
            <a:off x="2771640" y="3573000"/>
            <a:ext cx="6264360" cy="2232000"/>
          </a:xfrm>
          <a:prstGeom prst="rect">
            <a:avLst/>
          </a:prstGeom>
          <a:ln>
            <a:solidFill>
              <a:srgbClr val="46aac4"/>
            </a:solidFill>
            <a:round/>
          </a:ln>
          <a:effectLst>
            <a:outerShdw blurRad="40000" dir="5400000" dist="2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gl-ES" sz="19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Coñecer outro país, a súa cultura, costumes, gastronomía..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gl-ES" sz="19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Vivir de xeito autónomo e independiente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gl-ES" sz="1900" spc="-1" strike="noStrike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 unha experiencia persoal única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6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67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68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69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70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PROTOCOLOS DE ACTUACIÓN NO CENTRO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CustomShape 4"/>
          <p:cNvSpPr/>
          <p:nvPr/>
        </p:nvSpPr>
        <p:spPr>
          <a:xfrm>
            <a:off x="971640" y="620640"/>
            <a:ext cx="7704360" cy="5328360"/>
          </a:xfrm>
          <a:prstGeom prst="rect">
            <a:avLst/>
          </a:prstGeom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alumnado de 1º curso é informado e sondeado para ir coñecendo as potenciais solicitudes que habería o curso seguinte.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 realiza unha valoración dos equipos docentes, tanto no 1º como no 2º curso, que recollen os titores e entregan ao coordinador. Esta valoración recolle aspectos como: destrezas, responsabilidades, interese, etc.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Solicitude de beca do alumnado no 2º curso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Selección do alumnado en base aos criterios de selección establecidos nas NOF do centro (Normas de Organización e Funcionamento). Básicamente: Nivel de linguas estranxeiras, valoración dos equipos docentes, expediente académico do 1º e 2º curso (non suspensos).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4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75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76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77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78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9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REQUISITOS AOS SELECCIONADOS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4"/>
          <p:cNvSpPr/>
          <p:nvPr/>
        </p:nvSpPr>
        <p:spPr>
          <a:xfrm>
            <a:off x="971640" y="620640"/>
            <a:ext cx="5688360" cy="4392000"/>
          </a:xfrm>
          <a:prstGeom prst="rect">
            <a:avLst/>
          </a:prstGeom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Elección de empresa de entre as dispoñibles en cada destino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Entrega de CV formato europeo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Entrega de cartas de presentación / motivación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Preparación lingüística e cultural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Firma de convenios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Revisión dos seguros e tarxeta sanitaria europea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Recollida de documentación necesaria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Inicio das estadías: aproximadamente 10 semanas, titulados 6 meses.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1" name="Picture 7" descr=""/>
          <p:cNvPicPr/>
          <p:nvPr/>
        </p:nvPicPr>
        <p:blipFill>
          <a:blip r:embed="rId5"/>
          <a:stretch/>
        </p:blipFill>
        <p:spPr>
          <a:xfrm>
            <a:off x="6588360" y="2925000"/>
            <a:ext cx="2324160" cy="1800000"/>
          </a:xfrm>
          <a:prstGeom prst="rect">
            <a:avLst/>
          </a:prstGeom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  <p:pic>
        <p:nvPicPr>
          <p:cNvPr id="182" name="Picture 2" descr=""/>
          <p:cNvPicPr/>
          <p:nvPr/>
        </p:nvPicPr>
        <p:blipFill>
          <a:blip r:embed="rId6"/>
          <a:stretch/>
        </p:blipFill>
        <p:spPr>
          <a:xfrm>
            <a:off x="6588360" y="836640"/>
            <a:ext cx="2376000" cy="1676520"/>
          </a:xfrm>
          <a:prstGeom prst="rect">
            <a:avLst/>
          </a:prstGeom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4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85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86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87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88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9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AO REMATE DA ESTADÍA ERASMUS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0" name="CustomShape 4"/>
          <p:cNvSpPr/>
          <p:nvPr/>
        </p:nvSpPr>
        <p:spPr>
          <a:xfrm>
            <a:off x="971640" y="620640"/>
            <a:ext cx="7560360" cy="3168000"/>
          </a:xfrm>
          <a:prstGeom prst="rect">
            <a:avLst/>
          </a:prstGeom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/>
        </p:style>
        <p:txBody>
          <a:bodyPr lIns="90000" rIns="90000" tIns="45000" bIns="45000"/>
          <a:p>
            <a:pPr marL="343080" indent="-34272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Entrega e revisión de documentación por parte do alumnado: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Contratos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Certificados de estancia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Xustificantes de viaxe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Enquisas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00280" indent="-34272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b="1" lang="gl-ES" sz="2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Entrega do Documento de Mobilidade Europass para o recoñecemento das estadías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1" name="Picture 2" descr=""/>
          <p:cNvPicPr/>
          <p:nvPr/>
        </p:nvPicPr>
        <p:blipFill>
          <a:blip r:embed="rId5"/>
          <a:stretch/>
        </p:blipFill>
        <p:spPr>
          <a:xfrm>
            <a:off x="5076000" y="3429000"/>
            <a:ext cx="3456000" cy="2394360"/>
          </a:xfrm>
          <a:prstGeom prst="rect">
            <a:avLst/>
          </a:prstGeom>
          <a:ln>
            <a:noFill/>
          </a:ln>
        </p:spPr>
      </p:pic>
      <p:pic>
        <p:nvPicPr>
          <p:cNvPr id="192" name="Picture 5" descr=""/>
          <p:cNvPicPr/>
          <p:nvPr/>
        </p:nvPicPr>
        <p:blipFill>
          <a:blip r:embed="rId6"/>
          <a:srcRect l="0" t="20587" r="9965" b="0"/>
          <a:stretch/>
        </p:blipFill>
        <p:spPr>
          <a:xfrm>
            <a:off x="1835640" y="3789000"/>
            <a:ext cx="2696040" cy="1819800"/>
          </a:xfrm>
          <a:prstGeom prst="rect">
            <a:avLst/>
          </a:prstGeom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94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95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96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97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98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9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ACTUACIÓNS DO COORDINADOR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0" name="Picture 2" descr=""/>
          <p:cNvPicPr/>
          <p:nvPr/>
        </p:nvPicPr>
        <p:blipFill>
          <a:blip r:embed="rId5"/>
          <a:srcRect l="16948" t="0" r="5080" b="0"/>
          <a:stretch/>
        </p:blipFill>
        <p:spPr>
          <a:xfrm>
            <a:off x="970200" y="548640"/>
            <a:ext cx="2881440" cy="2088000"/>
          </a:xfrm>
          <a:prstGeom prst="rect">
            <a:avLst/>
          </a:prstGeom>
          <a:ln>
            <a:noFill/>
          </a:ln>
        </p:spPr>
      </p:pic>
      <p:sp>
        <p:nvSpPr>
          <p:cNvPr id="201" name="CustomShape 4"/>
          <p:cNvSpPr/>
          <p:nvPr/>
        </p:nvSpPr>
        <p:spPr>
          <a:xfrm>
            <a:off x="3852000" y="548640"/>
            <a:ext cx="3024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OUTUBRO-NOVEMBRO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CustomShape 5"/>
          <p:cNvSpPr/>
          <p:nvPr/>
        </p:nvSpPr>
        <p:spPr>
          <a:xfrm>
            <a:off x="3852000" y="1804680"/>
            <a:ext cx="2016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DECEMBRO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6"/>
          <p:cNvSpPr/>
          <p:nvPr/>
        </p:nvSpPr>
        <p:spPr>
          <a:xfrm>
            <a:off x="1043640" y="2668680"/>
            <a:ext cx="1944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XANEIRO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7"/>
          <p:cNvSpPr/>
          <p:nvPr/>
        </p:nvSpPr>
        <p:spPr>
          <a:xfrm>
            <a:off x="3636000" y="2668680"/>
            <a:ext cx="2016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FEBREIRO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8"/>
          <p:cNvSpPr/>
          <p:nvPr/>
        </p:nvSpPr>
        <p:spPr>
          <a:xfrm>
            <a:off x="6372360" y="2668680"/>
            <a:ext cx="1944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MARZO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9"/>
          <p:cNvSpPr/>
          <p:nvPr/>
        </p:nvSpPr>
        <p:spPr>
          <a:xfrm>
            <a:off x="4644000" y="4005000"/>
            <a:ext cx="2736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XULLO-SETEMBRO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10"/>
          <p:cNvSpPr/>
          <p:nvPr/>
        </p:nvSpPr>
        <p:spPr>
          <a:xfrm>
            <a:off x="3852000" y="941760"/>
            <a:ext cx="4680000" cy="82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Información do alumnado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Solicitude de becas do alumnado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Valoración dos equipos docentes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11"/>
          <p:cNvSpPr/>
          <p:nvPr/>
        </p:nvSpPr>
        <p:spPr>
          <a:xfrm>
            <a:off x="3852000" y="2298240"/>
            <a:ext cx="468000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Publicación dos resultados da valoración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12"/>
          <p:cNvSpPr/>
          <p:nvPr/>
        </p:nvSpPr>
        <p:spPr>
          <a:xfrm>
            <a:off x="899640" y="3069000"/>
            <a:ext cx="2304000" cy="820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Contacto coas empresas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Elección de destinos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Preparación lingüística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13"/>
          <p:cNvSpPr/>
          <p:nvPr/>
        </p:nvSpPr>
        <p:spPr>
          <a:xfrm>
            <a:off x="3636000" y="3141000"/>
            <a:ext cx="230400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Solicitude de mobilidades para o curso seguinte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CustomShape 14"/>
          <p:cNvSpPr/>
          <p:nvPr/>
        </p:nvSpPr>
        <p:spPr>
          <a:xfrm>
            <a:off x="6372360" y="3141000"/>
            <a:ext cx="194400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Firma de contratos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CustomShape 15"/>
          <p:cNvSpPr/>
          <p:nvPr/>
        </p:nvSpPr>
        <p:spPr>
          <a:xfrm>
            <a:off x="1043640" y="4005000"/>
            <a:ext cx="2736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ABRIL-XUÑO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16"/>
          <p:cNvSpPr/>
          <p:nvPr/>
        </p:nvSpPr>
        <p:spPr>
          <a:xfrm>
            <a:off x="1043640" y="4437000"/>
            <a:ext cx="3240000" cy="1063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Estadía de prácticas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Realización de informes intermedios e xestión de documentación a través da mobility tool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CustomShape 17"/>
          <p:cNvSpPr/>
          <p:nvPr/>
        </p:nvSpPr>
        <p:spPr>
          <a:xfrm>
            <a:off x="4572000" y="4437000"/>
            <a:ext cx="424800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Estadías de titulados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Firma de novo convenio coa axencia nacional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CustomShape 18"/>
          <p:cNvSpPr/>
          <p:nvPr/>
        </p:nvSpPr>
        <p:spPr>
          <a:xfrm>
            <a:off x="4644000" y="5117040"/>
            <a:ext cx="2736000" cy="3952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OUTUBRO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6" name="CustomShape 19"/>
          <p:cNvSpPr/>
          <p:nvPr/>
        </p:nvSpPr>
        <p:spPr>
          <a:xfrm>
            <a:off x="4572000" y="5517360"/>
            <a:ext cx="410400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Realización do informe final das mobilidades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8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219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220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221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222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3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ESTADÍAS ERASMUS DO PERSOAL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CustomShape 4"/>
          <p:cNvSpPr/>
          <p:nvPr/>
        </p:nvSpPr>
        <p:spPr>
          <a:xfrm>
            <a:off x="971640" y="620640"/>
            <a:ext cx="6264360" cy="2736000"/>
          </a:xfrm>
          <a:prstGeom prst="rect">
            <a:avLst/>
          </a:prstGeom>
          <a:ln>
            <a:noFill/>
          </a:ln>
          <a:effectLst>
            <a:outerShdw blurRad="40000" dir="5400000" dist="23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</a:pPr>
            <a:r>
              <a:rPr b="1" lang="gl-ES" sz="1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</a:t>
            </a:r>
            <a:r>
              <a:rPr b="1" lang="gl-ES" sz="1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Realizamos estadías de profesorado para prácticas e job shadowing desde o curso 2014-2015.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</a:pPr>
            <a:r>
              <a:rPr b="1" lang="gl-ES" sz="1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    </a:t>
            </a:r>
            <a:r>
              <a:rPr b="1" lang="gl-ES" sz="19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Os profesores realizan estadías en empresas durante un periodo de 5 ou 7 días para ampliar e actualizar coñecementos.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5" name="Picture 2" descr=""/>
          <p:cNvPicPr/>
          <p:nvPr/>
        </p:nvPicPr>
        <p:blipFill>
          <a:blip r:embed="rId5"/>
          <a:stretch/>
        </p:blipFill>
        <p:spPr>
          <a:xfrm>
            <a:off x="6480720" y="2421000"/>
            <a:ext cx="2411280" cy="1808640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id="226" name="Picture 6" descr=""/>
          <p:cNvPicPr/>
          <p:nvPr/>
        </p:nvPicPr>
        <p:blipFill>
          <a:blip r:embed="rId6"/>
          <a:stretch/>
        </p:blipFill>
        <p:spPr>
          <a:xfrm>
            <a:off x="971640" y="3285000"/>
            <a:ext cx="2783880" cy="2088000"/>
          </a:xfrm>
          <a:prstGeom prst="rect">
            <a:avLst/>
          </a:prstGeom>
          <a:ln>
            <a:noFill/>
          </a:ln>
        </p:spPr>
      </p:pic>
      <p:pic>
        <p:nvPicPr>
          <p:cNvPr id="227" name="Picture 8" descr=""/>
          <p:cNvPicPr/>
          <p:nvPr/>
        </p:nvPicPr>
        <p:blipFill>
          <a:blip r:embed="rId7"/>
          <a:srcRect l="0" t="31441" r="0" b="31941"/>
          <a:stretch/>
        </p:blipFill>
        <p:spPr>
          <a:xfrm>
            <a:off x="3780000" y="3285000"/>
            <a:ext cx="2664000" cy="1734120"/>
          </a:xfrm>
          <a:prstGeom prst="rect">
            <a:avLst/>
          </a:prstGeom>
          <a:ln>
            <a:noFill/>
          </a:ln>
        </p:spPr>
      </p:pic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9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230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231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232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233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4" name="CustomShape 3"/>
          <p:cNvSpPr/>
          <p:nvPr/>
        </p:nvSpPr>
        <p:spPr>
          <a:xfrm>
            <a:off x="1331640" y="1917000"/>
            <a:ext cx="6768360" cy="173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54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GRAZAS POLA SÚA ATENCIÓN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4"/>
          <p:cNvSpPr/>
          <p:nvPr/>
        </p:nvSpPr>
        <p:spPr>
          <a:xfrm>
            <a:off x="1835640" y="4293000"/>
            <a:ext cx="6336360" cy="1461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Contacto:   Francisco Orge Lorenzo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Coordinador de Programas Internacionais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Correo: </a:t>
            </a:r>
            <a:r>
              <a:rPr b="1" lang="gl-ES" sz="18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programas.internacionales@cifpcarlosoroza.es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6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47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48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49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50" name="CustomShape 2"/>
          <p:cNvSpPr/>
          <p:nvPr/>
        </p:nvSpPr>
        <p:spPr>
          <a:xfrm>
            <a:off x="971640" y="3772080"/>
            <a:ext cx="784836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 CIFP Carlos Oroza desenvolve mobilidades de alumnado en Europa para realizar prácticas en empresas desde o ano 2004.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CustomShape 3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2" name="Picture 4" descr=""/>
          <p:cNvPicPr/>
          <p:nvPr/>
        </p:nvPicPr>
        <p:blipFill>
          <a:blip r:embed="rId5"/>
          <a:stretch/>
        </p:blipFill>
        <p:spPr>
          <a:xfrm>
            <a:off x="1115640" y="1196640"/>
            <a:ext cx="1857240" cy="2483280"/>
          </a:xfrm>
          <a:prstGeom prst="rect">
            <a:avLst/>
          </a:prstGeom>
          <a:ln>
            <a:noFill/>
          </a:ln>
        </p:spPr>
      </p:pic>
      <p:pic>
        <p:nvPicPr>
          <p:cNvPr id="53" name="11 Imagen" descr=""/>
          <p:cNvPicPr/>
          <p:nvPr/>
        </p:nvPicPr>
        <p:blipFill>
          <a:blip r:embed="rId6"/>
          <a:stretch/>
        </p:blipFill>
        <p:spPr>
          <a:xfrm>
            <a:off x="7164360" y="1484640"/>
            <a:ext cx="1434600" cy="1891800"/>
          </a:xfrm>
          <a:prstGeom prst="rect">
            <a:avLst/>
          </a:prstGeom>
          <a:ln>
            <a:noFill/>
          </a:ln>
        </p:spPr>
      </p:pic>
      <p:pic>
        <p:nvPicPr>
          <p:cNvPr id="54" name="Picture 2" descr=""/>
          <p:cNvPicPr/>
          <p:nvPr/>
        </p:nvPicPr>
        <p:blipFill>
          <a:blip r:embed="rId7"/>
          <a:stretch/>
        </p:blipFill>
        <p:spPr>
          <a:xfrm>
            <a:off x="3924000" y="1340640"/>
            <a:ext cx="2285640" cy="2222280"/>
          </a:xfrm>
          <a:prstGeom prst="rect">
            <a:avLst/>
          </a:prstGeom>
          <a:ln w="9360">
            <a:noFill/>
          </a:ln>
        </p:spPr>
      </p:pic>
      <p:sp>
        <p:nvSpPr>
          <p:cNvPr id="55" name="CustomShape 4"/>
          <p:cNvSpPr/>
          <p:nvPr/>
        </p:nvSpPr>
        <p:spPr>
          <a:xfrm>
            <a:off x="899640" y="-27360"/>
            <a:ext cx="7632360" cy="9428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EXPERIENCIA ERASMUS DO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7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58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59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60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61" name="CustomShape 2"/>
          <p:cNvSpPr/>
          <p:nvPr/>
        </p:nvSpPr>
        <p:spPr>
          <a:xfrm>
            <a:off x="1187640" y="1412640"/>
            <a:ext cx="615240" cy="4392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9f3d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FAMILIAS PROFESIONAIS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CustomShape 3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63" name="CustomShape 4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OFERTA FORMATIVA DO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4" name="Picture 2" descr=""/>
          <p:cNvPicPr/>
          <p:nvPr/>
        </p:nvPicPr>
        <p:blipFill>
          <a:blip r:embed="rId5"/>
          <a:stretch/>
        </p:blipFill>
        <p:spPr>
          <a:xfrm>
            <a:off x="1763640" y="1700640"/>
            <a:ext cx="1142640" cy="1142640"/>
          </a:xfrm>
          <a:prstGeom prst="rect">
            <a:avLst/>
          </a:prstGeom>
          <a:ln>
            <a:noFill/>
          </a:ln>
        </p:spPr>
      </p:pic>
      <p:pic>
        <p:nvPicPr>
          <p:cNvPr id="65" name="Picture 4" descr=""/>
          <p:cNvPicPr/>
          <p:nvPr/>
        </p:nvPicPr>
        <p:blipFill>
          <a:blip r:embed="rId6"/>
          <a:stretch/>
        </p:blipFill>
        <p:spPr>
          <a:xfrm>
            <a:off x="1835640" y="4437000"/>
            <a:ext cx="1142640" cy="1142640"/>
          </a:xfrm>
          <a:prstGeom prst="rect">
            <a:avLst/>
          </a:prstGeom>
          <a:ln>
            <a:noFill/>
          </a:ln>
        </p:spPr>
      </p:pic>
      <p:sp>
        <p:nvSpPr>
          <p:cNvPr id="66" name="CustomShape 5"/>
          <p:cNvSpPr/>
          <p:nvPr/>
        </p:nvSpPr>
        <p:spPr>
          <a:xfrm>
            <a:off x="3060000" y="4716000"/>
            <a:ext cx="5328360" cy="364680"/>
          </a:xfrm>
          <a:prstGeom prst="rect">
            <a:avLst/>
          </a:prstGeom>
          <a:noFill/>
          <a:ln>
            <a:solidFill>
              <a:srgbClr val="cccc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C.M. PANADARÍA, REPOSTARÍA E CONFEITARÍA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CustomShape 6"/>
          <p:cNvSpPr/>
          <p:nvPr/>
        </p:nvSpPr>
        <p:spPr>
          <a:xfrm>
            <a:off x="3060000" y="1458720"/>
            <a:ext cx="5328360" cy="200988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C.M. COCIÑA E GASTRONOMÍA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C.M. SERVIZOS EN RESTAURACIÓN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C.S. DIRECCIÓN DE COCIÑA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C.S. DIRECCIÓN DE SERVIZOS EN RESTAURACIÓN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C.S. XESTIÓN DE ALOXAMENTOS TURÍSTICOS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C.S. GUÍA, INFORMACIÓN E ASISTENCIA TURÍSTICAS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9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70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71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72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73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4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MOBILIDADES ERASMUS +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CustomShape 4"/>
          <p:cNvSpPr/>
          <p:nvPr/>
        </p:nvSpPr>
        <p:spPr>
          <a:xfrm>
            <a:off x="971640" y="980640"/>
            <a:ext cx="7848360" cy="222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Desde o ano 2013 realizamos as mobilidades a través dos programas Erasmus, para ciclos superiores e Leonardo, para ciclos medios.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Actualmente denomínanse KA 103 e KA102 respectivamente.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" name="Picture 8" descr=""/>
          <p:cNvPicPr/>
          <p:nvPr/>
        </p:nvPicPr>
        <p:blipFill>
          <a:blip r:embed="rId5"/>
          <a:stretch/>
        </p:blipFill>
        <p:spPr>
          <a:xfrm>
            <a:off x="3204000" y="3429000"/>
            <a:ext cx="3744000" cy="1872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8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79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80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81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82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PAÍSES DE DESTINO ERASMUS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4" name="10 Imagen" descr=""/>
          <p:cNvPicPr/>
          <p:nvPr/>
        </p:nvPicPr>
        <p:blipFill>
          <a:blip r:embed="rId5"/>
          <a:stretch/>
        </p:blipFill>
        <p:spPr>
          <a:xfrm>
            <a:off x="3996000" y="2637000"/>
            <a:ext cx="2376000" cy="1281240"/>
          </a:xfrm>
          <a:prstGeom prst="rect">
            <a:avLst/>
          </a:prstGeom>
          <a:ln w="28440">
            <a:solidFill>
              <a:srgbClr val="0070c0"/>
            </a:solidFill>
            <a:round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sp>
        <p:nvSpPr>
          <p:cNvPr id="85" name="CustomShape 4"/>
          <p:cNvSpPr/>
          <p:nvPr/>
        </p:nvSpPr>
        <p:spPr>
          <a:xfrm flipV="1">
            <a:off x="6372360" y="1988280"/>
            <a:ext cx="575640" cy="64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CustomShape 5"/>
          <p:cNvSpPr/>
          <p:nvPr/>
        </p:nvSpPr>
        <p:spPr>
          <a:xfrm flipV="1">
            <a:off x="5148000" y="1916280"/>
            <a:ext cx="360" cy="71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CustomShape 6"/>
          <p:cNvSpPr/>
          <p:nvPr/>
        </p:nvSpPr>
        <p:spPr>
          <a:xfrm flipH="1" flipV="1">
            <a:off x="3275280" y="2276280"/>
            <a:ext cx="719640" cy="35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CustomShape 7"/>
          <p:cNvSpPr/>
          <p:nvPr/>
        </p:nvSpPr>
        <p:spPr>
          <a:xfrm flipH="1">
            <a:off x="3491280" y="3933000"/>
            <a:ext cx="503640" cy="431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8"/>
          <p:cNvSpPr/>
          <p:nvPr/>
        </p:nvSpPr>
        <p:spPr>
          <a:xfrm>
            <a:off x="5148000" y="3933000"/>
            <a:ext cx="360" cy="71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CustomShape 9"/>
          <p:cNvSpPr/>
          <p:nvPr/>
        </p:nvSpPr>
        <p:spPr>
          <a:xfrm>
            <a:off x="6372360" y="3933000"/>
            <a:ext cx="647640" cy="575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4a7ebb"/>
            </a:solidFill>
            <a:round/>
            <a:tailEnd len="med" type="arrow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10"/>
          <p:cNvSpPr/>
          <p:nvPr/>
        </p:nvSpPr>
        <p:spPr>
          <a:xfrm>
            <a:off x="1763640" y="2031120"/>
            <a:ext cx="1583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PORTUGAL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CustomShape 11"/>
          <p:cNvSpPr/>
          <p:nvPr/>
        </p:nvSpPr>
        <p:spPr>
          <a:xfrm>
            <a:off x="2123640" y="4119480"/>
            <a:ext cx="1583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FRANCIA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12"/>
          <p:cNvSpPr/>
          <p:nvPr/>
        </p:nvSpPr>
        <p:spPr>
          <a:xfrm>
            <a:off x="4428000" y="4551480"/>
            <a:ext cx="1583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MALTA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CustomShape 13"/>
          <p:cNvSpPr/>
          <p:nvPr/>
        </p:nvSpPr>
        <p:spPr>
          <a:xfrm>
            <a:off x="6876360" y="4293000"/>
            <a:ext cx="1583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CROACIA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CustomShape 14"/>
          <p:cNvSpPr/>
          <p:nvPr/>
        </p:nvSpPr>
        <p:spPr>
          <a:xfrm>
            <a:off x="6876360" y="1700640"/>
            <a:ext cx="18720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FINLANDIA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CustomShape 15"/>
          <p:cNvSpPr/>
          <p:nvPr/>
        </p:nvSpPr>
        <p:spPr>
          <a:xfrm>
            <a:off x="4284000" y="1412640"/>
            <a:ext cx="18720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ALEMANIA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7" name="Picture 2" descr=""/>
          <p:cNvPicPr/>
          <p:nvPr/>
        </p:nvPicPr>
        <p:blipFill>
          <a:blip r:embed="rId6"/>
          <a:stretch/>
        </p:blipFill>
        <p:spPr>
          <a:xfrm>
            <a:off x="1907640" y="2493000"/>
            <a:ext cx="1194120" cy="795240"/>
          </a:xfrm>
          <a:prstGeom prst="rect">
            <a:avLst/>
          </a:prstGeom>
          <a:ln>
            <a:noFill/>
          </a:ln>
        </p:spPr>
      </p:pic>
      <p:pic>
        <p:nvPicPr>
          <p:cNvPr id="98" name="Picture 4" descr=""/>
          <p:cNvPicPr/>
          <p:nvPr/>
        </p:nvPicPr>
        <p:blipFill>
          <a:blip r:embed="rId7"/>
          <a:stretch/>
        </p:blipFill>
        <p:spPr>
          <a:xfrm>
            <a:off x="2267640" y="4581000"/>
            <a:ext cx="1047960" cy="698760"/>
          </a:xfrm>
          <a:prstGeom prst="rect">
            <a:avLst/>
          </a:prstGeom>
          <a:ln>
            <a:noFill/>
          </a:ln>
        </p:spPr>
      </p:pic>
      <p:pic>
        <p:nvPicPr>
          <p:cNvPr id="99" name="Picture 6" descr=""/>
          <p:cNvPicPr/>
          <p:nvPr/>
        </p:nvPicPr>
        <p:blipFill>
          <a:blip r:embed="rId8"/>
          <a:stretch/>
        </p:blipFill>
        <p:spPr>
          <a:xfrm>
            <a:off x="4572720" y="5013000"/>
            <a:ext cx="1295280" cy="863640"/>
          </a:xfrm>
          <a:prstGeom prst="rect">
            <a:avLst/>
          </a:prstGeom>
          <a:ln>
            <a:noFill/>
          </a:ln>
        </p:spPr>
      </p:pic>
      <p:pic>
        <p:nvPicPr>
          <p:cNvPr id="100" name="Picture 8" descr=""/>
          <p:cNvPicPr/>
          <p:nvPr/>
        </p:nvPicPr>
        <p:blipFill>
          <a:blip r:embed="rId9"/>
          <a:stretch/>
        </p:blipFill>
        <p:spPr>
          <a:xfrm>
            <a:off x="7020360" y="4725000"/>
            <a:ext cx="1237320" cy="618480"/>
          </a:xfrm>
          <a:prstGeom prst="rect">
            <a:avLst/>
          </a:prstGeom>
          <a:ln>
            <a:noFill/>
          </a:ln>
        </p:spPr>
      </p:pic>
      <p:pic>
        <p:nvPicPr>
          <p:cNvPr id="101" name="Picture 10" descr=""/>
          <p:cNvPicPr/>
          <p:nvPr/>
        </p:nvPicPr>
        <p:blipFill>
          <a:blip r:embed="rId10"/>
          <a:stretch/>
        </p:blipFill>
        <p:spPr>
          <a:xfrm>
            <a:off x="7164360" y="2205000"/>
            <a:ext cx="1356840" cy="828720"/>
          </a:xfrm>
          <a:prstGeom prst="rect">
            <a:avLst/>
          </a:prstGeom>
          <a:ln>
            <a:noFill/>
          </a:ln>
        </p:spPr>
      </p:pic>
      <p:pic>
        <p:nvPicPr>
          <p:cNvPr id="102" name="Picture 12" descr=""/>
          <p:cNvPicPr/>
          <p:nvPr/>
        </p:nvPicPr>
        <p:blipFill>
          <a:blip r:embed="rId11"/>
          <a:stretch/>
        </p:blipFill>
        <p:spPr>
          <a:xfrm>
            <a:off x="4572000" y="692640"/>
            <a:ext cx="1283040" cy="769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4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05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06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07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08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NÚMERO DE MOBILIDADES ERASMUS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CustomShape 4"/>
          <p:cNvSpPr/>
          <p:nvPr/>
        </p:nvSpPr>
        <p:spPr>
          <a:xfrm>
            <a:off x="1403640" y="1124640"/>
            <a:ext cx="1728000" cy="639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36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2013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CustomShape 5"/>
          <p:cNvSpPr/>
          <p:nvPr/>
        </p:nvSpPr>
        <p:spPr>
          <a:xfrm>
            <a:off x="1403640" y="2782800"/>
            <a:ext cx="1728000" cy="639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3600" spc="-1" strike="noStrike" cap="all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2014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6"/>
          <p:cNvSpPr/>
          <p:nvPr/>
        </p:nvSpPr>
        <p:spPr>
          <a:xfrm>
            <a:off x="1403640" y="4366800"/>
            <a:ext cx="1728000" cy="639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3600" spc="-1" strike="noStrike">
                <a:solidFill>
                  <a:srgbClr val="bfd3f8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2015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CustomShape 7"/>
          <p:cNvSpPr/>
          <p:nvPr/>
        </p:nvSpPr>
        <p:spPr>
          <a:xfrm>
            <a:off x="3420000" y="1126440"/>
            <a:ext cx="4680000" cy="63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CICLO MEDIO</a:t>
            </a:r>
            <a:r>
              <a:rPr b="0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         4 MOBILIDADES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CICLO SUPERIOR</a:t>
            </a:r>
            <a:r>
              <a:rPr b="0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   8 MOBILIDADES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8"/>
          <p:cNvSpPr/>
          <p:nvPr/>
        </p:nvSpPr>
        <p:spPr>
          <a:xfrm>
            <a:off x="3420000" y="2782800"/>
            <a:ext cx="4680000" cy="63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CICLO MEDIO</a:t>
            </a:r>
            <a:r>
              <a:rPr b="0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          7   MOBILIDADES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CICLO SUPERIOR</a:t>
            </a:r>
            <a:r>
              <a:rPr b="0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   11  MOBILIDADES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CustomShape 9"/>
          <p:cNvSpPr/>
          <p:nvPr/>
        </p:nvSpPr>
        <p:spPr>
          <a:xfrm>
            <a:off x="3420000" y="4366800"/>
            <a:ext cx="4680000" cy="63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CICLO MEDIO</a:t>
            </a:r>
            <a:r>
              <a:rPr b="0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          7   MOBILIDADES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CICLO SUPERIOR</a:t>
            </a:r>
            <a:r>
              <a:rPr b="0" lang="gl-ES" sz="1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:    11  MOBILIDADES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7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18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19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20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21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2" name="CustomShape 3"/>
          <p:cNvSpPr/>
          <p:nvPr/>
        </p:nvSpPr>
        <p:spPr>
          <a:xfrm>
            <a:off x="899640" y="-27360"/>
            <a:ext cx="7632360" cy="9435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CONTRATOS DE TRABALLO CONSECUENCIA DUNHA MOBILIDADE ERASMUS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CustomShape 4"/>
          <p:cNvSpPr/>
          <p:nvPr/>
        </p:nvSpPr>
        <p:spPr>
          <a:xfrm>
            <a:off x="3996000" y="4437000"/>
            <a:ext cx="1583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PORTUGAL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5"/>
          <p:cNvSpPr/>
          <p:nvPr/>
        </p:nvSpPr>
        <p:spPr>
          <a:xfrm>
            <a:off x="6084000" y="4437000"/>
            <a:ext cx="15836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MALTA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6"/>
          <p:cNvSpPr/>
          <p:nvPr/>
        </p:nvSpPr>
        <p:spPr>
          <a:xfrm>
            <a:off x="1547640" y="4437000"/>
            <a:ext cx="18720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0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ALEMANIA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6" name="Picture 2" descr=""/>
          <p:cNvPicPr/>
          <p:nvPr/>
        </p:nvPicPr>
        <p:blipFill>
          <a:blip r:embed="rId5"/>
          <a:stretch/>
        </p:blipFill>
        <p:spPr>
          <a:xfrm>
            <a:off x="4140000" y="3645000"/>
            <a:ext cx="1194120" cy="795240"/>
          </a:xfrm>
          <a:prstGeom prst="rect">
            <a:avLst/>
          </a:prstGeom>
          <a:ln>
            <a:noFill/>
          </a:ln>
        </p:spPr>
      </p:pic>
      <p:pic>
        <p:nvPicPr>
          <p:cNvPr id="127" name="Picture 12" descr=""/>
          <p:cNvPicPr/>
          <p:nvPr/>
        </p:nvPicPr>
        <p:blipFill>
          <a:blip r:embed="rId6"/>
          <a:stretch/>
        </p:blipFill>
        <p:spPr>
          <a:xfrm>
            <a:off x="1907640" y="3645000"/>
            <a:ext cx="1283040" cy="769680"/>
          </a:xfrm>
          <a:prstGeom prst="rect">
            <a:avLst/>
          </a:prstGeom>
          <a:ln>
            <a:noFill/>
          </a:ln>
        </p:spPr>
      </p:pic>
      <p:pic>
        <p:nvPicPr>
          <p:cNvPr id="128" name="Picture 2" descr=""/>
          <p:cNvPicPr/>
          <p:nvPr/>
        </p:nvPicPr>
        <p:blipFill>
          <a:blip r:embed="rId7"/>
          <a:srcRect l="0" t="0" r="0" b="10347"/>
          <a:stretch/>
        </p:blipFill>
        <p:spPr>
          <a:xfrm>
            <a:off x="2267640" y="1484640"/>
            <a:ext cx="2418840" cy="1656000"/>
          </a:xfrm>
          <a:prstGeom prst="rect">
            <a:avLst/>
          </a:prstGeom>
          <a:ln>
            <a:noFill/>
          </a:ln>
        </p:spPr>
      </p:pic>
      <p:pic>
        <p:nvPicPr>
          <p:cNvPr id="129" name="Picture 2" descr=""/>
          <p:cNvPicPr/>
          <p:nvPr/>
        </p:nvPicPr>
        <p:blipFill>
          <a:blip r:embed="rId8"/>
          <a:stretch/>
        </p:blipFill>
        <p:spPr>
          <a:xfrm>
            <a:off x="4932000" y="1484640"/>
            <a:ext cx="1536480" cy="1528560"/>
          </a:xfrm>
          <a:prstGeom prst="rect">
            <a:avLst/>
          </a:prstGeom>
          <a:ln w="9360">
            <a:noFill/>
          </a:ln>
        </p:spPr>
      </p:pic>
      <p:pic>
        <p:nvPicPr>
          <p:cNvPr id="130" name="Picture 6" descr=""/>
          <p:cNvPicPr/>
          <p:nvPr/>
        </p:nvPicPr>
        <p:blipFill>
          <a:blip r:embed="rId9"/>
          <a:stretch/>
        </p:blipFill>
        <p:spPr>
          <a:xfrm>
            <a:off x="6300720" y="3645000"/>
            <a:ext cx="1295280" cy="863640"/>
          </a:xfrm>
          <a:prstGeom prst="rect">
            <a:avLst/>
          </a:prstGeom>
          <a:ln>
            <a:noFill/>
          </a:ln>
        </p:spPr>
      </p:pic>
      <p:sp>
        <p:nvSpPr>
          <p:cNvPr id="131" name="CustomShape 7"/>
          <p:cNvSpPr/>
          <p:nvPr/>
        </p:nvSpPr>
        <p:spPr>
          <a:xfrm>
            <a:off x="1979640" y="4869000"/>
            <a:ext cx="100764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5400" spc="49" strike="noStrike">
                <a:solidFill>
                  <a:srgbClr val="e0322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8"/>
          <p:cNvSpPr/>
          <p:nvPr/>
        </p:nvSpPr>
        <p:spPr>
          <a:xfrm>
            <a:off x="4212000" y="4869000"/>
            <a:ext cx="100764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5400" spc="49" strike="noStrike">
                <a:solidFill>
                  <a:srgbClr val="e0322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CustomShape 9"/>
          <p:cNvSpPr/>
          <p:nvPr/>
        </p:nvSpPr>
        <p:spPr>
          <a:xfrm>
            <a:off x="6372360" y="4869000"/>
            <a:ext cx="1007640" cy="9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5400" spc="49" strike="noStrike">
                <a:solidFill>
                  <a:srgbClr val="e0322d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8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35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36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37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38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39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CustomShape 3"/>
          <p:cNvSpPr/>
          <p:nvPr/>
        </p:nvSpPr>
        <p:spPr>
          <a:xfrm>
            <a:off x="899640" y="-27360"/>
            <a:ext cx="7632360" cy="9428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ATRACTIVO DO ERASMUS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CustomShape 4"/>
          <p:cNvSpPr/>
          <p:nvPr/>
        </p:nvSpPr>
        <p:spPr>
          <a:xfrm>
            <a:off x="1043640" y="908640"/>
            <a:ext cx="6120360" cy="2526840"/>
          </a:xfrm>
          <a:prstGeom prst="flowChartAlternateProcess">
            <a:avLst/>
          </a:prstGeom>
          <a:ln>
            <a:round/>
          </a:ln>
          <a:scene3d>
            <a:camera prst="isometricOffAxis1Right"/>
            <a:lightRig dir="t" rig="threeP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C.M. COCIÑA E GASTRONOMÍA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C.M. SERVIZOS EN RESTAURACIÓN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C.S. DIRECCIÓN DE COCIÑA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C.S. DIRECCIÓN DE SERVIZOS EN RESTAURACIÓN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C.S. XESTIÓN DE ALOXAMENTOS TURÍSTICOS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C.S. GUÍA, INFORMACIÓN E ASISTENCIA TURÍSTICAS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gl-ES" sz="1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C.M. PANADARÍA, REPOSTARÍA E CONFEITARÍA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Picture 4" descr=""/>
          <p:cNvPicPr/>
          <p:nvPr/>
        </p:nvPicPr>
        <p:blipFill>
          <a:blip r:embed="rId5"/>
          <a:srcRect l="8478" t="0" r="7838" b="0"/>
          <a:stretch/>
        </p:blipFill>
        <p:spPr>
          <a:xfrm rot="841200">
            <a:off x="7287840" y="1338840"/>
            <a:ext cx="1321920" cy="1184040"/>
          </a:xfrm>
          <a:prstGeom prst="rect">
            <a:avLst/>
          </a:prstGeom>
          <a:ln w="9360">
            <a:noFill/>
          </a:ln>
        </p:spPr>
      </p:pic>
      <p:sp>
        <p:nvSpPr>
          <p:cNvPr id="143" name="CustomShape 5"/>
          <p:cNvSpPr/>
          <p:nvPr/>
        </p:nvSpPr>
        <p:spPr>
          <a:xfrm>
            <a:off x="1043640" y="3357000"/>
            <a:ext cx="7848360" cy="2649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Moito do noso alumnado séntese atraído pola nosa oferta formativa e a posibilidade de realizar as prácticas no estranxeiro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excepción dos ciclos de Cociña e Gastronomía e o de Panadaría, Repostaría e Confeitaría, o resto teñen idiomas no seu currículo.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0" y="0"/>
            <a:ext cx="9230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vert="vert270"/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MOBILIDADE A TRAVÉS DOS PROGRAMAS EUROPEOS NO CIFP CARLOS OROZA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5" name="Picture 2" descr=""/>
          <p:cNvPicPr/>
          <p:nvPr/>
        </p:nvPicPr>
        <p:blipFill>
          <a:blip r:embed="rId1"/>
          <a:stretch/>
        </p:blipFill>
        <p:spPr>
          <a:xfrm>
            <a:off x="7164360" y="5949360"/>
            <a:ext cx="1872000" cy="730800"/>
          </a:xfrm>
          <a:prstGeom prst="rect">
            <a:avLst/>
          </a:prstGeom>
          <a:ln>
            <a:noFill/>
          </a:ln>
        </p:spPr>
      </p:pic>
      <p:pic>
        <p:nvPicPr>
          <p:cNvPr id="146" name="Picture 5" descr=""/>
          <p:cNvPicPr/>
          <p:nvPr/>
        </p:nvPicPr>
        <p:blipFill>
          <a:blip r:embed="rId2"/>
          <a:stretch/>
        </p:blipFill>
        <p:spPr>
          <a:xfrm>
            <a:off x="6012000" y="6093360"/>
            <a:ext cx="1007640" cy="516960"/>
          </a:xfrm>
          <a:prstGeom prst="rect">
            <a:avLst/>
          </a:prstGeom>
          <a:ln>
            <a:noFill/>
          </a:ln>
        </p:spPr>
      </p:pic>
      <p:pic>
        <p:nvPicPr>
          <p:cNvPr id="147" name="Picture 7" descr=""/>
          <p:cNvPicPr/>
          <p:nvPr/>
        </p:nvPicPr>
        <p:blipFill>
          <a:blip r:embed="rId3"/>
          <a:stretch/>
        </p:blipFill>
        <p:spPr>
          <a:xfrm>
            <a:off x="2915640" y="6093360"/>
            <a:ext cx="2819160" cy="514080"/>
          </a:xfrm>
          <a:prstGeom prst="rect">
            <a:avLst/>
          </a:prstGeom>
          <a:ln>
            <a:noFill/>
          </a:ln>
        </p:spPr>
      </p:pic>
      <p:pic>
        <p:nvPicPr>
          <p:cNvPr id="148" name="Picture 9" descr=""/>
          <p:cNvPicPr/>
          <p:nvPr/>
        </p:nvPicPr>
        <p:blipFill>
          <a:blip r:embed="rId4"/>
          <a:stretch/>
        </p:blipFill>
        <p:spPr>
          <a:xfrm>
            <a:off x="1187640" y="6107760"/>
            <a:ext cx="1403640" cy="561240"/>
          </a:xfrm>
          <a:prstGeom prst="rect">
            <a:avLst/>
          </a:prstGeom>
          <a:ln>
            <a:noFill/>
          </a:ln>
        </p:spPr>
      </p:pic>
      <p:sp>
        <p:nvSpPr>
          <p:cNvPr id="149" name="CustomShape 2"/>
          <p:cNvSpPr/>
          <p:nvPr/>
        </p:nvSpPr>
        <p:spPr>
          <a:xfrm>
            <a:off x="63360" y="-13644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CustomShape 3"/>
          <p:cNvSpPr/>
          <p:nvPr/>
        </p:nvSpPr>
        <p:spPr>
          <a:xfrm>
            <a:off x="899640" y="-27360"/>
            <a:ext cx="7632360" cy="51696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EXPERIENCIA XERAL NO ERASMUS 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1" name="Picture 2" descr=""/>
          <p:cNvPicPr/>
          <p:nvPr/>
        </p:nvPicPr>
        <p:blipFill>
          <a:blip r:embed="rId5"/>
          <a:srcRect l="0" t="7564" r="0" b="14196"/>
          <a:stretch/>
        </p:blipFill>
        <p:spPr>
          <a:xfrm>
            <a:off x="926280" y="980640"/>
            <a:ext cx="2853000" cy="2232000"/>
          </a:xfrm>
          <a:prstGeom prst="rect">
            <a:avLst/>
          </a:prstGeom>
          <a:ln>
            <a:noFill/>
          </a:ln>
        </p:spPr>
      </p:pic>
      <p:pic>
        <p:nvPicPr>
          <p:cNvPr id="152" name="Picture 3" descr=""/>
          <p:cNvPicPr/>
          <p:nvPr/>
        </p:nvPicPr>
        <p:blipFill>
          <a:blip r:embed="rId6"/>
          <a:srcRect l="32283" t="18501" r="22240" b="9642"/>
          <a:stretch/>
        </p:blipFill>
        <p:spPr>
          <a:xfrm>
            <a:off x="4428000" y="548640"/>
            <a:ext cx="4176000" cy="3959280"/>
          </a:xfrm>
          <a:prstGeom prst="rect">
            <a:avLst/>
          </a:prstGeom>
          <a:ln w="9360">
            <a:noFill/>
          </a:ln>
        </p:spPr>
      </p:pic>
      <p:sp>
        <p:nvSpPr>
          <p:cNvPr id="153" name="CustomShape 4"/>
          <p:cNvSpPr/>
          <p:nvPr/>
        </p:nvSpPr>
        <p:spPr>
          <a:xfrm>
            <a:off x="1043640" y="4581000"/>
            <a:ext cx="784836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just"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 xeral, as experiencias do alumnado son realmente boas, segundo as expectativas creadas.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</TotalTime>
  <Application>LibreOffice/5.1.1.2$Linux_X86_64 LibreOffice_project/10m0$Build-2</Application>
  <Words>866</Words>
  <Paragraphs>134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2016-03-05T19:36:16Z</dcterms:created>
  <dc:creator>Usuario</dc:creator>
  <dc:description/>
  <dc:language>es-ES</dc:language>
  <cp:lastModifiedBy>Manuel Abelleira Barros</cp:lastModifiedBy>
  <dcterms:modified xsi:type="dcterms:W3CDTF">2016-03-07T11:22:04Z</dcterms:modified>
  <cp:revision>7</cp:revision>
  <dc:subject/>
  <dc:title>Pontevedra, 8 de marzo de 2016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16</vt:i4>
  </property>
</Properties>
</file>