
<file path=[Content_Types].xml><?xml version="1.0" encoding="utf-8"?>
<Types xmlns="http://schemas.openxmlformats.org/package/2006/content-types">
  <Override PartName="/_rels/.rels" ContentType="application/vnd.openxmlformats-package.relationships+xml"/>
  <Override PartName="/ppt/slides/_rels/slide36.xml.rels" ContentType="application/vnd.openxmlformats-package.relationships+xml"/>
  <Override PartName="/ppt/slides/_rels/slide35.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0.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_rels/presentation.xml.rels" ContentType="application/vnd.openxmlformats-package.relationships+xml"/>
  <Override PartName="/ppt/media/image47.jpeg" ContentType="image/jpeg"/>
  <Override PartName="/ppt/media/image21.jpeg" ContentType="image/jpeg"/>
  <Override PartName="/ppt/media/image15.jpeg" ContentType="image/jpeg"/>
  <Override PartName="/ppt/media/image45.jpeg" ContentType="image/jpeg"/>
  <Override PartName="/ppt/media/image14.jpeg" ContentType="image/jpeg"/>
  <Override PartName="/ppt/media/image6.png" ContentType="image/png"/>
  <Override PartName="/ppt/media/image44.jpeg" ContentType="image/jpeg"/>
  <Override PartName="/ppt/media/image12.jpeg" ContentType="image/jpeg"/>
  <Override PartName="/ppt/media/image37.jpeg" ContentType="image/jpeg"/>
  <Override PartName="/ppt/media/image20.jpeg" ContentType="image/jpeg"/>
  <Override PartName="/ppt/media/image1.png" ContentType="image/png"/>
  <Override PartName="/ppt/media/image36.png" ContentType="image/png"/>
  <Override PartName="/ppt/media/image2.png" ContentType="image/png"/>
  <Override PartName="/ppt/media/image17.jpeg" ContentType="image/jpeg"/>
  <Override PartName="/ppt/media/image3.png" ContentType="image/png"/>
  <Override PartName="/ppt/media/image30.jpeg" ContentType="image/jpeg"/>
  <Override PartName="/ppt/media/image11.jpeg" ContentType="image/jpeg"/>
  <Override PartName="/ppt/media/image39.jpeg" ContentType="image/jpeg"/>
  <Override PartName="/ppt/media/image16.jpeg" ContentType="image/jpeg"/>
  <Override PartName="/ppt/media/image5.png" ContentType="image/png"/>
  <Override PartName="/ppt/media/image22.jpeg" ContentType="image/jpeg"/>
  <Override PartName="/ppt/media/image7.png" ContentType="image/png"/>
  <Override PartName="/ppt/media/image29.jpeg" ContentType="image/jpeg"/>
  <Override PartName="/ppt/media/image8.png" ContentType="image/png"/>
  <Override PartName="/ppt/media/image13.jpeg" ContentType="image/jpeg"/>
  <Override PartName="/ppt/media/image43.jpeg" ContentType="image/jpeg"/>
  <Override PartName="/ppt/media/image10.png" ContentType="image/png"/>
  <Override PartName="/ppt/media/image9.png" ContentType="image/png"/>
  <Override PartName="/ppt/media/image34.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40.jpeg" ContentType="image/jpeg"/>
  <Override PartName="/ppt/media/image27.jpeg" ContentType="image/jpeg"/>
  <Override PartName="/ppt/media/image41.jpeg" ContentType="image/jpeg"/>
  <Override PartName="/ppt/media/image4.png" ContentType="image/png"/>
  <Override PartName="/ppt/media/image28.jpeg" ContentType="image/jpeg"/>
  <Override PartName="/ppt/media/image18.jpeg" ContentType="image/jpeg"/>
  <Override PartName="/ppt/media/image31.jpeg" ContentType="image/jpeg"/>
  <Override PartName="/ppt/media/image19.jpeg" ContentType="image/jpeg"/>
  <Override PartName="/ppt/media/image32.jpeg" ContentType="image/jpeg"/>
  <Override PartName="/ppt/media/image33.jpeg" ContentType="image/jpeg"/>
  <Override PartName="/ppt/media/image35.jpeg" ContentType="image/jpeg"/>
  <Override PartName="/ppt/media/image38.jpeg" ContentType="image/jpeg"/>
  <Override PartName="/ppt/media/image48.jpeg" ContentType="image/jpeg"/>
  <Override PartName="/ppt/media/image42.png" ContentType="image/png"/>
  <Override PartName="/ppt/media/image46.png" ContentType="image/png"/>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29" name="PlaceHolder 2"/>
          <p:cNvSpPr>
            <a:spLocks noGrp="1"/>
          </p:cNvSpPr>
          <p:nvPr>
            <p:ph type="body"/>
          </p:nvPr>
        </p:nvSpPr>
        <p:spPr>
          <a:xfrm>
            <a:off x="609480" y="1604520"/>
            <a:ext cx="1097244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30" name="PlaceHolder 3"/>
          <p:cNvSpPr>
            <a:spLocks noGrp="1"/>
          </p:cNvSpPr>
          <p:nvPr>
            <p:ph type="body"/>
          </p:nvPr>
        </p:nvSpPr>
        <p:spPr>
          <a:xfrm>
            <a:off x="609480" y="3682080"/>
            <a:ext cx="1097244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32" name="PlaceHolder 2"/>
          <p:cNvSpPr>
            <a:spLocks noGrp="1"/>
          </p:cNvSpPr>
          <p:nvPr>
            <p:ph type="body"/>
          </p:nvPr>
        </p:nvSpPr>
        <p:spPr>
          <a:xfrm>
            <a:off x="609480" y="160452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33" name="PlaceHolder 3"/>
          <p:cNvSpPr>
            <a:spLocks noGrp="1"/>
          </p:cNvSpPr>
          <p:nvPr>
            <p:ph type="body"/>
          </p:nvPr>
        </p:nvSpPr>
        <p:spPr>
          <a:xfrm>
            <a:off x="6231960" y="160452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34" name="PlaceHolder 4"/>
          <p:cNvSpPr>
            <a:spLocks noGrp="1"/>
          </p:cNvSpPr>
          <p:nvPr>
            <p:ph type="body"/>
          </p:nvPr>
        </p:nvSpPr>
        <p:spPr>
          <a:xfrm>
            <a:off x="6231960" y="368208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35" name="PlaceHolder 5"/>
          <p:cNvSpPr>
            <a:spLocks noGrp="1"/>
          </p:cNvSpPr>
          <p:nvPr>
            <p:ph type="body"/>
          </p:nvPr>
        </p:nvSpPr>
        <p:spPr>
          <a:xfrm>
            <a:off x="609480" y="368208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37" name="PlaceHolder 2"/>
          <p:cNvSpPr>
            <a:spLocks noGrp="1"/>
          </p:cNvSpPr>
          <p:nvPr>
            <p:ph type="body"/>
          </p:nvPr>
        </p:nvSpPr>
        <p:spPr>
          <a:xfrm>
            <a:off x="609480" y="1604520"/>
            <a:ext cx="1097244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38" name="PlaceHolder 3"/>
          <p:cNvSpPr>
            <a:spLocks noGrp="1"/>
          </p:cNvSpPr>
          <p:nvPr>
            <p:ph type="body"/>
          </p:nvPr>
        </p:nvSpPr>
        <p:spPr>
          <a:xfrm>
            <a:off x="609480" y="1604520"/>
            <a:ext cx="1097244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pic>
        <p:nvPicPr>
          <p:cNvPr id="39" name="" descr=""/>
          <p:cNvPicPr/>
          <p:nvPr/>
        </p:nvPicPr>
        <p:blipFill>
          <a:blip r:embed="rId2"/>
          <a:stretch/>
        </p:blipFill>
        <p:spPr>
          <a:xfrm>
            <a:off x="3601440" y="1604520"/>
            <a:ext cx="4988160" cy="3977280"/>
          </a:xfrm>
          <a:prstGeom prst="rect">
            <a:avLst/>
          </a:prstGeom>
          <a:ln>
            <a:noFill/>
          </a:ln>
        </p:spPr>
      </p:pic>
      <p:pic>
        <p:nvPicPr>
          <p:cNvPr id="40" name="" descr=""/>
          <p:cNvPicPr/>
          <p:nvPr/>
        </p:nvPicPr>
        <p:blipFill>
          <a:blip r:embed="rId3"/>
          <a:stretch/>
        </p:blipFill>
        <p:spPr>
          <a:xfrm>
            <a:off x="3601440" y="1604520"/>
            <a:ext cx="498816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48"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gl-ES" sz="3200" spc="-1" strike="noStrike">
              <a:solidFill>
                <a:srgbClr val="ffffff"/>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50" name="PlaceHolder 2"/>
          <p:cNvSpPr>
            <a:spLocks noGrp="1"/>
          </p:cNvSpPr>
          <p:nvPr>
            <p:ph type="body"/>
          </p:nvPr>
        </p:nvSpPr>
        <p:spPr>
          <a:xfrm>
            <a:off x="609480" y="1604520"/>
            <a:ext cx="1097244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52" name="PlaceHolder 2"/>
          <p:cNvSpPr>
            <a:spLocks noGrp="1"/>
          </p:cNvSpPr>
          <p:nvPr>
            <p:ph type="body"/>
          </p:nvPr>
        </p:nvSpPr>
        <p:spPr>
          <a:xfrm>
            <a:off x="609480" y="1604520"/>
            <a:ext cx="535428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53" name="PlaceHolder 3"/>
          <p:cNvSpPr>
            <a:spLocks noGrp="1"/>
          </p:cNvSpPr>
          <p:nvPr>
            <p:ph type="body"/>
          </p:nvPr>
        </p:nvSpPr>
        <p:spPr>
          <a:xfrm>
            <a:off x="6231960" y="1604520"/>
            <a:ext cx="535428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gl-ES" sz="3200" spc="-1" strike="noStrike">
              <a:solidFill>
                <a:srgbClr val="ffffff"/>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57" name="PlaceHolder 2"/>
          <p:cNvSpPr>
            <a:spLocks noGrp="1"/>
          </p:cNvSpPr>
          <p:nvPr>
            <p:ph type="body"/>
          </p:nvPr>
        </p:nvSpPr>
        <p:spPr>
          <a:xfrm>
            <a:off x="609480" y="160452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58" name="PlaceHolder 3"/>
          <p:cNvSpPr>
            <a:spLocks noGrp="1"/>
          </p:cNvSpPr>
          <p:nvPr>
            <p:ph type="body"/>
          </p:nvPr>
        </p:nvSpPr>
        <p:spPr>
          <a:xfrm>
            <a:off x="609480" y="368208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59" name="PlaceHolder 4"/>
          <p:cNvSpPr>
            <a:spLocks noGrp="1"/>
          </p:cNvSpPr>
          <p:nvPr>
            <p:ph type="body"/>
          </p:nvPr>
        </p:nvSpPr>
        <p:spPr>
          <a:xfrm>
            <a:off x="6231960" y="1604520"/>
            <a:ext cx="535428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8"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gl-ES" sz="3200" spc="-1" strike="noStrike">
              <a:solidFill>
                <a:srgbClr val="ffffff"/>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61" name="PlaceHolder 2"/>
          <p:cNvSpPr>
            <a:spLocks noGrp="1"/>
          </p:cNvSpPr>
          <p:nvPr>
            <p:ph type="body"/>
          </p:nvPr>
        </p:nvSpPr>
        <p:spPr>
          <a:xfrm>
            <a:off x="609480" y="1604520"/>
            <a:ext cx="535428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62" name="PlaceHolder 3"/>
          <p:cNvSpPr>
            <a:spLocks noGrp="1"/>
          </p:cNvSpPr>
          <p:nvPr>
            <p:ph type="body"/>
          </p:nvPr>
        </p:nvSpPr>
        <p:spPr>
          <a:xfrm>
            <a:off x="6231960" y="160452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63" name="PlaceHolder 4"/>
          <p:cNvSpPr>
            <a:spLocks noGrp="1"/>
          </p:cNvSpPr>
          <p:nvPr>
            <p:ph type="body"/>
          </p:nvPr>
        </p:nvSpPr>
        <p:spPr>
          <a:xfrm>
            <a:off x="6231960" y="368208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67" name="PlaceHolder 4"/>
          <p:cNvSpPr>
            <a:spLocks noGrp="1"/>
          </p:cNvSpPr>
          <p:nvPr>
            <p:ph type="body"/>
          </p:nvPr>
        </p:nvSpPr>
        <p:spPr>
          <a:xfrm>
            <a:off x="609480" y="3682080"/>
            <a:ext cx="1097244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69" name="PlaceHolder 2"/>
          <p:cNvSpPr>
            <a:spLocks noGrp="1"/>
          </p:cNvSpPr>
          <p:nvPr>
            <p:ph type="body"/>
          </p:nvPr>
        </p:nvSpPr>
        <p:spPr>
          <a:xfrm>
            <a:off x="609480" y="1604520"/>
            <a:ext cx="1097244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70" name="PlaceHolder 3"/>
          <p:cNvSpPr>
            <a:spLocks noGrp="1"/>
          </p:cNvSpPr>
          <p:nvPr>
            <p:ph type="body"/>
          </p:nvPr>
        </p:nvSpPr>
        <p:spPr>
          <a:xfrm>
            <a:off x="609480" y="3682080"/>
            <a:ext cx="1097244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72" name="PlaceHolder 2"/>
          <p:cNvSpPr>
            <a:spLocks noGrp="1"/>
          </p:cNvSpPr>
          <p:nvPr>
            <p:ph type="body"/>
          </p:nvPr>
        </p:nvSpPr>
        <p:spPr>
          <a:xfrm>
            <a:off x="609480" y="160452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73" name="PlaceHolder 3"/>
          <p:cNvSpPr>
            <a:spLocks noGrp="1"/>
          </p:cNvSpPr>
          <p:nvPr>
            <p:ph type="body"/>
          </p:nvPr>
        </p:nvSpPr>
        <p:spPr>
          <a:xfrm>
            <a:off x="6231960" y="160452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74" name="PlaceHolder 4"/>
          <p:cNvSpPr>
            <a:spLocks noGrp="1"/>
          </p:cNvSpPr>
          <p:nvPr>
            <p:ph type="body"/>
          </p:nvPr>
        </p:nvSpPr>
        <p:spPr>
          <a:xfrm>
            <a:off x="6231960" y="368208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75" name="PlaceHolder 5"/>
          <p:cNvSpPr>
            <a:spLocks noGrp="1"/>
          </p:cNvSpPr>
          <p:nvPr>
            <p:ph type="body"/>
          </p:nvPr>
        </p:nvSpPr>
        <p:spPr>
          <a:xfrm>
            <a:off x="609480" y="368208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77" name="PlaceHolder 2"/>
          <p:cNvSpPr>
            <a:spLocks noGrp="1"/>
          </p:cNvSpPr>
          <p:nvPr>
            <p:ph type="body"/>
          </p:nvPr>
        </p:nvSpPr>
        <p:spPr>
          <a:xfrm>
            <a:off x="609480" y="1604520"/>
            <a:ext cx="1097244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78" name="PlaceHolder 3"/>
          <p:cNvSpPr>
            <a:spLocks noGrp="1"/>
          </p:cNvSpPr>
          <p:nvPr>
            <p:ph type="body"/>
          </p:nvPr>
        </p:nvSpPr>
        <p:spPr>
          <a:xfrm>
            <a:off x="609480" y="1604520"/>
            <a:ext cx="1097244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pic>
        <p:nvPicPr>
          <p:cNvPr id="79" name="" descr=""/>
          <p:cNvPicPr/>
          <p:nvPr/>
        </p:nvPicPr>
        <p:blipFill>
          <a:blip r:embed="rId2"/>
          <a:stretch/>
        </p:blipFill>
        <p:spPr>
          <a:xfrm>
            <a:off x="3601440" y="1604520"/>
            <a:ext cx="4988160" cy="3977280"/>
          </a:xfrm>
          <a:prstGeom prst="rect">
            <a:avLst/>
          </a:prstGeom>
          <a:ln>
            <a:noFill/>
          </a:ln>
        </p:spPr>
      </p:pic>
      <p:pic>
        <p:nvPicPr>
          <p:cNvPr id="80" name="" descr=""/>
          <p:cNvPicPr/>
          <p:nvPr/>
        </p:nvPicPr>
        <p:blipFill>
          <a:blip r:embed="rId3"/>
          <a:stretch/>
        </p:blipFill>
        <p:spPr>
          <a:xfrm>
            <a:off x="3601440" y="1604520"/>
            <a:ext cx="498816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88"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gl-ES" sz="3200" spc="-1" strike="noStrike">
              <a:solidFill>
                <a:srgbClr val="ffffff"/>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90" name="PlaceHolder 2"/>
          <p:cNvSpPr>
            <a:spLocks noGrp="1"/>
          </p:cNvSpPr>
          <p:nvPr>
            <p:ph type="body"/>
          </p:nvPr>
        </p:nvSpPr>
        <p:spPr>
          <a:xfrm>
            <a:off x="609480" y="1604520"/>
            <a:ext cx="1097244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93" name="PlaceHolder 3"/>
          <p:cNvSpPr>
            <a:spLocks noGrp="1"/>
          </p:cNvSpPr>
          <p:nvPr>
            <p:ph type="body"/>
          </p:nvPr>
        </p:nvSpPr>
        <p:spPr>
          <a:xfrm>
            <a:off x="6231960" y="1604520"/>
            <a:ext cx="535428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10" name="PlaceHolder 2"/>
          <p:cNvSpPr>
            <a:spLocks noGrp="1"/>
          </p:cNvSpPr>
          <p:nvPr>
            <p:ph type="body"/>
          </p:nvPr>
        </p:nvSpPr>
        <p:spPr>
          <a:xfrm>
            <a:off x="609480" y="1604520"/>
            <a:ext cx="1097244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gl-ES" sz="3200" spc="-1" strike="noStrike">
              <a:solidFill>
                <a:srgbClr val="ffffff"/>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97" name="PlaceHolder 2"/>
          <p:cNvSpPr>
            <a:spLocks noGrp="1"/>
          </p:cNvSpPr>
          <p:nvPr>
            <p:ph type="body"/>
          </p:nvPr>
        </p:nvSpPr>
        <p:spPr>
          <a:xfrm>
            <a:off x="609480" y="160452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98" name="PlaceHolder 3"/>
          <p:cNvSpPr>
            <a:spLocks noGrp="1"/>
          </p:cNvSpPr>
          <p:nvPr>
            <p:ph type="body"/>
          </p:nvPr>
        </p:nvSpPr>
        <p:spPr>
          <a:xfrm>
            <a:off x="609480" y="368208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99" name="PlaceHolder 4"/>
          <p:cNvSpPr>
            <a:spLocks noGrp="1"/>
          </p:cNvSpPr>
          <p:nvPr>
            <p:ph type="body"/>
          </p:nvPr>
        </p:nvSpPr>
        <p:spPr>
          <a:xfrm>
            <a:off x="6231960" y="1604520"/>
            <a:ext cx="535428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101" name="PlaceHolder 2"/>
          <p:cNvSpPr>
            <a:spLocks noGrp="1"/>
          </p:cNvSpPr>
          <p:nvPr>
            <p:ph type="body"/>
          </p:nvPr>
        </p:nvSpPr>
        <p:spPr>
          <a:xfrm>
            <a:off x="609480" y="1604520"/>
            <a:ext cx="535428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102" name="PlaceHolder 3"/>
          <p:cNvSpPr>
            <a:spLocks noGrp="1"/>
          </p:cNvSpPr>
          <p:nvPr>
            <p:ph type="body"/>
          </p:nvPr>
        </p:nvSpPr>
        <p:spPr>
          <a:xfrm>
            <a:off x="6231960" y="160452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103" name="PlaceHolder 4"/>
          <p:cNvSpPr>
            <a:spLocks noGrp="1"/>
          </p:cNvSpPr>
          <p:nvPr>
            <p:ph type="body"/>
          </p:nvPr>
        </p:nvSpPr>
        <p:spPr>
          <a:xfrm>
            <a:off x="6231960" y="368208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105" name="PlaceHolder 2"/>
          <p:cNvSpPr>
            <a:spLocks noGrp="1"/>
          </p:cNvSpPr>
          <p:nvPr>
            <p:ph type="body"/>
          </p:nvPr>
        </p:nvSpPr>
        <p:spPr>
          <a:xfrm>
            <a:off x="609480" y="160452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106" name="PlaceHolder 3"/>
          <p:cNvSpPr>
            <a:spLocks noGrp="1"/>
          </p:cNvSpPr>
          <p:nvPr>
            <p:ph type="body"/>
          </p:nvPr>
        </p:nvSpPr>
        <p:spPr>
          <a:xfrm>
            <a:off x="6231960" y="160452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107" name="PlaceHolder 4"/>
          <p:cNvSpPr>
            <a:spLocks noGrp="1"/>
          </p:cNvSpPr>
          <p:nvPr>
            <p:ph type="body"/>
          </p:nvPr>
        </p:nvSpPr>
        <p:spPr>
          <a:xfrm>
            <a:off x="609480" y="3682080"/>
            <a:ext cx="1097244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109" name="PlaceHolder 2"/>
          <p:cNvSpPr>
            <a:spLocks noGrp="1"/>
          </p:cNvSpPr>
          <p:nvPr>
            <p:ph type="body"/>
          </p:nvPr>
        </p:nvSpPr>
        <p:spPr>
          <a:xfrm>
            <a:off x="609480" y="1604520"/>
            <a:ext cx="1097244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110" name="PlaceHolder 3"/>
          <p:cNvSpPr>
            <a:spLocks noGrp="1"/>
          </p:cNvSpPr>
          <p:nvPr>
            <p:ph type="body"/>
          </p:nvPr>
        </p:nvSpPr>
        <p:spPr>
          <a:xfrm>
            <a:off x="609480" y="3682080"/>
            <a:ext cx="1097244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112" name="PlaceHolder 2"/>
          <p:cNvSpPr>
            <a:spLocks noGrp="1"/>
          </p:cNvSpPr>
          <p:nvPr>
            <p:ph type="body"/>
          </p:nvPr>
        </p:nvSpPr>
        <p:spPr>
          <a:xfrm>
            <a:off x="609480" y="160452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113" name="PlaceHolder 3"/>
          <p:cNvSpPr>
            <a:spLocks noGrp="1"/>
          </p:cNvSpPr>
          <p:nvPr>
            <p:ph type="body"/>
          </p:nvPr>
        </p:nvSpPr>
        <p:spPr>
          <a:xfrm>
            <a:off x="6231960" y="160452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114" name="PlaceHolder 4"/>
          <p:cNvSpPr>
            <a:spLocks noGrp="1"/>
          </p:cNvSpPr>
          <p:nvPr>
            <p:ph type="body"/>
          </p:nvPr>
        </p:nvSpPr>
        <p:spPr>
          <a:xfrm>
            <a:off x="6231960" y="368208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115" name="PlaceHolder 5"/>
          <p:cNvSpPr>
            <a:spLocks noGrp="1"/>
          </p:cNvSpPr>
          <p:nvPr>
            <p:ph type="body"/>
          </p:nvPr>
        </p:nvSpPr>
        <p:spPr>
          <a:xfrm>
            <a:off x="609480" y="368208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117" name="PlaceHolder 2"/>
          <p:cNvSpPr>
            <a:spLocks noGrp="1"/>
          </p:cNvSpPr>
          <p:nvPr>
            <p:ph type="body"/>
          </p:nvPr>
        </p:nvSpPr>
        <p:spPr>
          <a:xfrm>
            <a:off x="609480" y="1604520"/>
            <a:ext cx="1097244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118" name="PlaceHolder 3"/>
          <p:cNvSpPr>
            <a:spLocks noGrp="1"/>
          </p:cNvSpPr>
          <p:nvPr>
            <p:ph type="body"/>
          </p:nvPr>
        </p:nvSpPr>
        <p:spPr>
          <a:xfrm>
            <a:off x="609480" y="1604520"/>
            <a:ext cx="1097244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pic>
        <p:nvPicPr>
          <p:cNvPr id="119" name="" descr=""/>
          <p:cNvPicPr/>
          <p:nvPr/>
        </p:nvPicPr>
        <p:blipFill>
          <a:blip r:embed="rId2"/>
          <a:stretch/>
        </p:blipFill>
        <p:spPr>
          <a:xfrm>
            <a:off x="3601440" y="1604520"/>
            <a:ext cx="4988160" cy="3977280"/>
          </a:xfrm>
          <a:prstGeom prst="rect">
            <a:avLst/>
          </a:prstGeom>
          <a:ln>
            <a:noFill/>
          </a:ln>
        </p:spPr>
      </p:pic>
      <p:pic>
        <p:nvPicPr>
          <p:cNvPr id="120" name="" descr=""/>
          <p:cNvPicPr/>
          <p:nvPr/>
        </p:nvPicPr>
        <p:blipFill>
          <a:blip r:embed="rId3"/>
          <a:stretch/>
        </p:blipFill>
        <p:spPr>
          <a:xfrm>
            <a:off x="3601440" y="1604520"/>
            <a:ext cx="4988160" cy="397728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12" name="PlaceHolder 2"/>
          <p:cNvSpPr>
            <a:spLocks noGrp="1"/>
          </p:cNvSpPr>
          <p:nvPr>
            <p:ph type="body"/>
          </p:nvPr>
        </p:nvSpPr>
        <p:spPr>
          <a:xfrm>
            <a:off x="609480" y="1604520"/>
            <a:ext cx="535428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gl-ES" sz="3200" spc="-1" strike="noStrike">
              <a:solidFill>
                <a:srgbClr val="ffffff"/>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17" name="PlaceHolder 2"/>
          <p:cNvSpPr>
            <a:spLocks noGrp="1"/>
          </p:cNvSpPr>
          <p:nvPr>
            <p:ph type="body"/>
          </p:nvPr>
        </p:nvSpPr>
        <p:spPr>
          <a:xfrm>
            <a:off x="609480" y="160452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18" name="PlaceHolder 3"/>
          <p:cNvSpPr>
            <a:spLocks noGrp="1"/>
          </p:cNvSpPr>
          <p:nvPr>
            <p:ph type="body"/>
          </p:nvPr>
        </p:nvSpPr>
        <p:spPr>
          <a:xfrm>
            <a:off x="609480" y="368208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19" name="PlaceHolder 4"/>
          <p:cNvSpPr>
            <a:spLocks noGrp="1"/>
          </p:cNvSpPr>
          <p:nvPr>
            <p:ph type="body"/>
          </p:nvPr>
        </p:nvSpPr>
        <p:spPr>
          <a:xfrm>
            <a:off x="6231960" y="1604520"/>
            <a:ext cx="535428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21" name="PlaceHolder 2"/>
          <p:cNvSpPr>
            <a:spLocks noGrp="1"/>
          </p:cNvSpPr>
          <p:nvPr>
            <p:ph type="body"/>
          </p:nvPr>
        </p:nvSpPr>
        <p:spPr>
          <a:xfrm>
            <a:off x="609480" y="1604520"/>
            <a:ext cx="5354280" cy="397728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22" name="PlaceHolder 3"/>
          <p:cNvSpPr>
            <a:spLocks noGrp="1"/>
          </p:cNvSpPr>
          <p:nvPr>
            <p:ph type="body"/>
          </p:nvPr>
        </p:nvSpPr>
        <p:spPr>
          <a:xfrm>
            <a:off x="6231960" y="160452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23" name="PlaceHolder 4"/>
          <p:cNvSpPr>
            <a:spLocks noGrp="1"/>
          </p:cNvSpPr>
          <p:nvPr>
            <p:ph type="body"/>
          </p:nvPr>
        </p:nvSpPr>
        <p:spPr>
          <a:xfrm>
            <a:off x="6231960" y="368208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ffffff"/>
              </a:solidFill>
              <a:uFill>
                <a:solidFill>
                  <a:srgbClr val="ffffff"/>
                </a:solidFill>
              </a:uFill>
              <a:latin typeface="Century Gothic"/>
            </a:endParaRPr>
          </a:p>
        </p:txBody>
      </p:sp>
      <p:sp>
        <p:nvSpPr>
          <p:cNvPr id="25" name="PlaceHolder 2"/>
          <p:cNvSpPr>
            <a:spLocks noGrp="1"/>
          </p:cNvSpPr>
          <p:nvPr>
            <p:ph type="body"/>
          </p:nvPr>
        </p:nvSpPr>
        <p:spPr>
          <a:xfrm>
            <a:off x="609480" y="160452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26" name="PlaceHolder 3"/>
          <p:cNvSpPr>
            <a:spLocks noGrp="1"/>
          </p:cNvSpPr>
          <p:nvPr>
            <p:ph type="body"/>
          </p:nvPr>
        </p:nvSpPr>
        <p:spPr>
          <a:xfrm>
            <a:off x="6231960" y="1604520"/>
            <a:ext cx="535428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
        <p:nvSpPr>
          <p:cNvPr id="27" name="PlaceHolder 4"/>
          <p:cNvSpPr>
            <a:spLocks noGrp="1"/>
          </p:cNvSpPr>
          <p:nvPr>
            <p:ph type="body"/>
          </p:nvPr>
        </p:nvSpPr>
        <p:spPr>
          <a:xfrm>
            <a:off x="609480" y="3682080"/>
            <a:ext cx="10972440" cy="1896840"/>
          </a:xfrm>
          <a:prstGeom prst="rect">
            <a:avLst/>
          </a:prstGeom>
        </p:spPr>
        <p:txBody>
          <a:bodyPr lIns="0" rIns="0" tIns="0" bIns="0"/>
          <a:p>
            <a:endParaRPr b="0" lang="en-US" sz="2200" spc="-1" strike="noStrike">
              <a:solidFill>
                <a:srgbClr val="ffffff"/>
              </a:solidFill>
              <a:uFill>
                <a:solidFill>
                  <a:srgbClr val="ffffff"/>
                </a:solidFill>
              </a:uFill>
              <a:latin typeface="Century Gothic"/>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8.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0" name="Picture 7" descr=""/>
          <p:cNvPicPr/>
          <p:nvPr/>
        </p:nvPicPr>
        <p:blipFill>
          <a:blip r:embed="rId2"/>
          <a:stretch/>
        </p:blipFill>
        <p:spPr>
          <a:xfrm>
            <a:off x="0" y="0"/>
            <a:ext cx="12191760" cy="1441080"/>
          </a:xfrm>
          <a:prstGeom prst="rect">
            <a:avLst/>
          </a:prstGeom>
          <a:ln>
            <a:noFill/>
          </a:ln>
        </p:spPr>
      </p:pic>
      <p:pic>
        <p:nvPicPr>
          <p:cNvPr id="1" name="Picture 7" descr=""/>
          <p:cNvPicPr/>
          <p:nvPr/>
        </p:nvPicPr>
        <p:blipFill>
          <a:blip r:embed="rId3"/>
          <a:stretch/>
        </p:blipFill>
        <p:spPr>
          <a:xfrm>
            <a:off x="0" y="4375080"/>
            <a:ext cx="12191760" cy="2482560"/>
          </a:xfrm>
          <a:prstGeom prst="rect">
            <a:avLst/>
          </a:prstGeom>
          <a:ln>
            <a:noFill/>
          </a:ln>
        </p:spPr>
      </p:pic>
      <p:sp>
        <p:nvSpPr>
          <p:cNvPr id="2" name="PlaceHolder 1"/>
          <p:cNvSpPr>
            <a:spLocks noGrp="1"/>
          </p:cNvSpPr>
          <p:nvPr>
            <p:ph type="title"/>
          </p:nvPr>
        </p:nvSpPr>
        <p:spPr>
          <a:xfrm>
            <a:off x="1371600" y="1803240"/>
            <a:ext cx="9448560" cy="1824840"/>
          </a:xfrm>
          <a:prstGeom prst="rect">
            <a:avLst/>
          </a:prstGeom>
        </p:spPr>
        <p:txBody>
          <a:bodyPr anchor="b"/>
          <a:p>
            <a:pPr>
              <a:lnSpc>
                <a:spcPct val="100000"/>
              </a:lnSpc>
            </a:pPr>
            <a:r>
              <a:rPr b="0" lang="en-US" sz="6000" spc="-1" strike="noStrike" cap="all">
                <a:solidFill>
                  <a:srgbClr val="ffffff"/>
                </a:solidFill>
                <a:uFill>
                  <a:solidFill>
                    <a:srgbClr val="ffffff"/>
                  </a:solidFill>
                </a:uFill>
                <a:latin typeface="Century Gothic"/>
              </a:rPr>
              <a:t>Haga clic para modificar el estilo de título del patrón</a:t>
            </a:r>
            <a:endParaRPr b="0" lang="en-US" sz="1800" spc="-1" strike="noStrike">
              <a:solidFill>
                <a:srgbClr val="ffffff"/>
              </a:solidFill>
              <a:uFill>
                <a:solidFill>
                  <a:srgbClr val="ffffff"/>
                </a:solidFill>
              </a:uFill>
              <a:latin typeface="Century Gothic"/>
            </a:endParaRPr>
          </a:p>
        </p:txBody>
      </p:sp>
      <p:sp>
        <p:nvSpPr>
          <p:cNvPr id="3" name="PlaceHolder 2"/>
          <p:cNvSpPr>
            <a:spLocks noGrp="1"/>
          </p:cNvSpPr>
          <p:nvPr>
            <p:ph type="dt"/>
          </p:nvPr>
        </p:nvSpPr>
        <p:spPr>
          <a:xfrm>
            <a:off x="7909560" y="4314240"/>
            <a:ext cx="2910600" cy="374400"/>
          </a:xfrm>
          <a:prstGeom prst="rect">
            <a:avLst/>
          </a:prstGeom>
        </p:spPr>
        <p:txBody>
          <a:bodyPr anchor="ctr"/>
          <a:p>
            <a:pPr algn="r">
              <a:lnSpc>
                <a:spcPct val="100000"/>
              </a:lnSpc>
            </a:pPr>
            <a:r>
              <a:rPr b="0" lang="gl-ES" sz="1050" spc="-1" strike="noStrike">
                <a:solidFill>
                  <a:srgbClr val="ffffff"/>
                </a:solidFill>
                <a:uFill>
                  <a:solidFill>
                    <a:srgbClr val="ffffff"/>
                  </a:solidFill>
                </a:uFill>
                <a:latin typeface="Century Gothic"/>
              </a:rPr>
              <a:t>3/03/16</a:t>
            </a:r>
            <a:endParaRPr b="0" lang="gl-ES" sz="1400" spc="-1" strike="noStrike">
              <a:solidFill>
                <a:srgbClr val="ffffff"/>
              </a:solidFill>
              <a:uFill>
                <a:solidFill>
                  <a:srgbClr val="ffffff"/>
                </a:solidFill>
              </a:uFill>
              <a:latin typeface="Times New Roman"/>
            </a:endParaRPr>
          </a:p>
        </p:txBody>
      </p:sp>
      <p:sp>
        <p:nvSpPr>
          <p:cNvPr id="4" name="PlaceHolder 3"/>
          <p:cNvSpPr>
            <a:spLocks noGrp="1"/>
          </p:cNvSpPr>
          <p:nvPr>
            <p:ph type="ftr"/>
          </p:nvPr>
        </p:nvSpPr>
        <p:spPr>
          <a:xfrm>
            <a:off x="1371600" y="4323960"/>
            <a:ext cx="6400440" cy="364680"/>
          </a:xfrm>
          <a:prstGeom prst="rect">
            <a:avLst/>
          </a:prstGeom>
        </p:spPr>
        <p:txBody>
          <a:bodyPr anchor="ctr"/>
          <a:p>
            <a:endParaRPr b="0" lang="gl-ES" sz="2400" spc="-1" strike="noStrike">
              <a:solidFill>
                <a:srgbClr val="ffffff"/>
              </a:solidFill>
              <a:uFill>
                <a:solidFill>
                  <a:srgbClr val="ffffff"/>
                </a:solidFill>
              </a:uFill>
              <a:latin typeface="Times New Roman"/>
            </a:endParaRPr>
          </a:p>
        </p:txBody>
      </p:sp>
      <p:sp>
        <p:nvSpPr>
          <p:cNvPr id="5" name="PlaceHolder 4"/>
          <p:cNvSpPr>
            <a:spLocks noGrp="1"/>
          </p:cNvSpPr>
          <p:nvPr>
            <p:ph type="sldNum"/>
          </p:nvPr>
        </p:nvSpPr>
        <p:spPr>
          <a:xfrm>
            <a:off x="8077320" y="1431000"/>
            <a:ext cx="2742840" cy="364680"/>
          </a:xfrm>
          <a:prstGeom prst="rect">
            <a:avLst/>
          </a:prstGeom>
        </p:spPr>
        <p:txBody>
          <a:bodyPr anchor="ctr"/>
          <a:p>
            <a:pPr algn="r">
              <a:lnSpc>
                <a:spcPct val="100000"/>
              </a:lnSpc>
            </a:pPr>
            <a:fld id="{02AD9BAB-291D-4A23-A7A7-BA53FD0B7A88}" type="slidenum">
              <a:rPr b="0" lang="gl-ES" sz="1050" spc="-1" strike="noStrike">
                <a:solidFill>
                  <a:srgbClr val="ffffff"/>
                </a:solidFill>
                <a:uFill>
                  <a:solidFill>
                    <a:srgbClr val="ffffff"/>
                  </a:solidFill>
                </a:uFill>
                <a:latin typeface="Century Gothic"/>
              </a:rPr>
              <a:t>&lt;número&gt;</a:t>
            </a:fld>
            <a:endParaRPr b="0" lang="gl-ES" sz="1400" spc="-1" strike="noStrike">
              <a:solidFill>
                <a:srgbClr val="ffffff"/>
              </a:solidFill>
              <a:uFill>
                <a:solidFill>
                  <a:srgbClr val="ffffff"/>
                </a:solidFill>
              </a:uFill>
              <a:latin typeface="Times New Roman"/>
            </a:endParaRPr>
          </a:p>
        </p:txBody>
      </p:sp>
      <p:sp>
        <p:nvSpPr>
          <p:cNvPr id="6" name="PlaceHolder 5"/>
          <p:cNvSpPr>
            <a:spLocks noGrp="1"/>
          </p:cNvSpPr>
          <p:nvPr>
            <p:ph type="body"/>
          </p:nvPr>
        </p:nvSpPr>
        <p:spPr>
          <a:xfrm>
            <a:off x="609480" y="1604520"/>
            <a:ext cx="10972440" cy="3977280"/>
          </a:xfrm>
          <a:prstGeom prst="rect">
            <a:avLst/>
          </a:prstGeom>
        </p:spPr>
        <p:txBody>
          <a:bodyPr lIns="0" rIns="0" tIns="0" bIns="0"/>
          <a:p>
            <a:pPr marL="432000" indent="-324000">
              <a:buClr>
                <a:srgbClr val="ffffff"/>
              </a:buClr>
              <a:buSzPct val="45000"/>
              <a:buFont typeface="Wingdings" charset="2"/>
              <a:buChar char=""/>
            </a:pPr>
            <a:r>
              <a:rPr b="0" lang="en-US" sz="2200" spc="-1" strike="noStrike">
                <a:solidFill>
                  <a:srgbClr val="ffffff"/>
                </a:solidFill>
                <a:uFill>
                  <a:solidFill>
                    <a:srgbClr val="ffffff"/>
                  </a:solidFill>
                </a:uFill>
                <a:latin typeface="Century Gothic"/>
              </a:rPr>
              <a:t>Pulse para editar el formato de esquema del texto</a:t>
            </a:r>
            <a:endParaRPr b="0" lang="en-US" sz="2200" spc="-1" strike="noStrike">
              <a:solidFill>
                <a:srgbClr val="ffffff"/>
              </a:solidFill>
              <a:uFill>
                <a:solidFill>
                  <a:srgbClr val="ffffff"/>
                </a:solidFill>
              </a:uFill>
              <a:latin typeface="Century Gothic"/>
            </a:endParaRPr>
          </a:p>
          <a:p>
            <a:pPr lvl="1" marL="864000" indent="-324000">
              <a:buClr>
                <a:srgbClr val="ffffff"/>
              </a:buClr>
              <a:buSzPct val="75000"/>
              <a:buFont typeface="Symbol" charset="2"/>
              <a:buChar char=""/>
            </a:pPr>
            <a:r>
              <a:rPr b="0" lang="en-US" sz="1800" spc="-1" strike="noStrike">
                <a:solidFill>
                  <a:srgbClr val="ffffff"/>
                </a:solidFill>
                <a:uFill>
                  <a:solidFill>
                    <a:srgbClr val="ffffff"/>
                  </a:solidFill>
                </a:uFill>
                <a:latin typeface="Century Gothic"/>
              </a:rPr>
              <a:t>Segundo nivel del esquema</a:t>
            </a:r>
            <a:endParaRPr b="0" lang="en-US" sz="1800" spc="-1" strike="noStrike">
              <a:solidFill>
                <a:srgbClr val="ffffff"/>
              </a:solidFill>
              <a:uFill>
                <a:solidFill>
                  <a:srgbClr val="ffffff"/>
                </a:solidFill>
              </a:uFill>
              <a:latin typeface="Century Gothic"/>
            </a:endParaRPr>
          </a:p>
          <a:p>
            <a:pPr lvl="2" marL="1296000" indent="-288000">
              <a:buClr>
                <a:srgbClr val="ffffff"/>
              </a:buClr>
              <a:buSzPct val="45000"/>
              <a:buFont typeface="Wingdings" charset="2"/>
              <a:buChar char=""/>
            </a:pPr>
            <a:r>
              <a:rPr b="0" lang="en-US" sz="1600" spc="-1" strike="noStrike">
                <a:solidFill>
                  <a:srgbClr val="ffffff"/>
                </a:solidFill>
                <a:uFill>
                  <a:solidFill>
                    <a:srgbClr val="ffffff"/>
                  </a:solidFill>
                </a:uFill>
                <a:latin typeface="Century Gothic"/>
              </a:rPr>
              <a:t>Tercer nivel del esquema</a:t>
            </a:r>
            <a:endParaRPr b="0" lang="en-US" sz="1600" spc="-1" strike="noStrike">
              <a:solidFill>
                <a:srgbClr val="ffffff"/>
              </a:solidFill>
              <a:uFill>
                <a:solidFill>
                  <a:srgbClr val="ffffff"/>
                </a:solidFill>
              </a:uFill>
              <a:latin typeface="Century Gothic"/>
            </a:endParaRPr>
          </a:p>
          <a:p>
            <a:pPr lvl="3" marL="1728000" indent="-216000">
              <a:buClr>
                <a:srgbClr val="ffffff"/>
              </a:buClr>
              <a:buSzPct val="75000"/>
              <a:buFont typeface="Symbol" charset="2"/>
              <a:buChar char=""/>
            </a:pPr>
            <a:r>
              <a:rPr b="0" lang="en-US" sz="1600" spc="-1" strike="noStrike">
                <a:solidFill>
                  <a:srgbClr val="ffffff"/>
                </a:solidFill>
                <a:uFill>
                  <a:solidFill>
                    <a:srgbClr val="ffffff"/>
                  </a:solidFill>
                </a:uFill>
                <a:latin typeface="Century Gothic"/>
              </a:rPr>
              <a:t>Cuarto nivel del esquema</a:t>
            </a:r>
            <a:endParaRPr b="0" lang="en-US" sz="1600" spc="-1" strike="noStrike">
              <a:solidFill>
                <a:srgbClr val="ffffff"/>
              </a:solidFill>
              <a:uFill>
                <a:solidFill>
                  <a:srgbClr val="ffffff"/>
                </a:solidFill>
              </a:uFill>
              <a:latin typeface="Century Gothic"/>
            </a:endParaRPr>
          </a:p>
          <a:p>
            <a:pPr lvl="4" marL="2160000" indent="-216000">
              <a:buClr>
                <a:srgbClr val="ffffff"/>
              </a:buClr>
              <a:buSzPct val="45000"/>
              <a:buFont typeface="Wingdings" charset="2"/>
              <a:buChar char=""/>
            </a:pPr>
            <a:r>
              <a:rPr b="0" lang="en-US" sz="2000" spc="-1" strike="noStrike">
                <a:solidFill>
                  <a:srgbClr val="ffffff"/>
                </a:solidFill>
                <a:uFill>
                  <a:solidFill>
                    <a:srgbClr val="ffffff"/>
                  </a:solidFill>
                </a:uFill>
                <a:latin typeface="Century Gothic"/>
              </a:rPr>
              <a:t>Quinto nivel del esquema</a:t>
            </a:r>
            <a:endParaRPr b="0" lang="en-US" sz="2000" spc="-1" strike="noStrike">
              <a:solidFill>
                <a:srgbClr val="ffffff"/>
              </a:solidFill>
              <a:uFill>
                <a:solidFill>
                  <a:srgbClr val="ffffff"/>
                </a:solidFill>
              </a:uFill>
              <a:latin typeface="Century Gothic"/>
            </a:endParaRPr>
          </a:p>
          <a:p>
            <a:pPr lvl="5" marL="2592000" indent="-216000">
              <a:buClr>
                <a:srgbClr val="ffffff"/>
              </a:buClr>
              <a:buSzPct val="45000"/>
              <a:buFont typeface="Wingdings" charset="2"/>
              <a:buChar char=""/>
            </a:pPr>
            <a:r>
              <a:rPr b="0" lang="en-US" sz="2000" spc="-1" strike="noStrike">
                <a:solidFill>
                  <a:srgbClr val="ffffff"/>
                </a:solidFill>
                <a:uFill>
                  <a:solidFill>
                    <a:srgbClr val="ffffff"/>
                  </a:solidFill>
                </a:uFill>
                <a:latin typeface="Century Gothic"/>
              </a:rPr>
              <a:t>Sexto nivel del esquema</a:t>
            </a:r>
            <a:endParaRPr b="0" lang="en-US" sz="2000" spc="-1" strike="noStrike">
              <a:solidFill>
                <a:srgbClr val="ffffff"/>
              </a:solidFill>
              <a:uFill>
                <a:solidFill>
                  <a:srgbClr val="ffffff"/>
                </a:solidFill>
              </a:uFill>
              <a:latin typeface="Century Gothic"/>
            </a:endParaRPr>
          </a:p>
          <a:p>
            <a:pPr lvl="6" marL="3024000" indent="-216000">
              <a:buClr>
                <a:srgbClr val="ffffff"/>
              </a:buClr>
              <a:buSzPct val="45000"/>
              <a:buFont typeface="Wingdings" charset="2"/>
              <a:buChar char=""/>
            </a:pPr>
            <a:r>
              <a:rPr b="0" lang="en-US" sz="2000" spc="-1" strike="noStrike">
                <a:solidFill>
                  <a:srgbClr val="ffffff"/>
                </a:solidFill>
                <a:uFill>
                  <a:solidFill>
                    <a:srgbClr val="ffffff"/>
                  </a:solidFill>
                </a:uFill>
                <a:latin typeface="Century Gothic"/>
              </a:rPr>
              <a:t>Séptimo nivel del esquema</a:t>
            </a:r>
            <a:endParaRPr b="0" lang="en-US" sz="2000" spc="-1" strike="noStrike">
              <a:solidFill>
                <a:srgbClr val="ffffff"/>
              </a:solidFill>
              <a:uFill>
                <a:solidFill>
                  <a:srgbClr val="ffffff"/>
                </a:solidFill>
              </a:uFill>
              <a:latin typeface="Century Gothic"/>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41" name="Picture 7" descr=""/>
          <p:cNvPicPr/>
          <p:nvPr/>
        </p:nvPicPr>
        <p:blipFill>
          <a:blip r:embed="rId2"/>
          <a:stretch/>
        </p:blipFill>
        <p:spPr>
          <a:xfrm>
            <a:off x="0" y="0"/>
            <a:ext cx="12191760" cy="1441080"/>
          </a:xfrm>
          <a:prstGeom prst="rect">
            <a:avLst/>
          </a:prstGeom>
          <a:ln>
            <a:noFill/>
          </a:ln>
        </p:spPr>
      </p:pic>
      <p:sp>
        <p:nvSpPr>
          <p:cNvPr id="42" name="PlaceHolder 1"/>
          <p:cNvSpPr>
            <a:spLocks noGrp="1"/>
          </p:cNvSpPr>
          <p:nvPr>
            <p:ph type="title"/>
          </p:nvPr>
        </p:nvSpPr>
        <p:spPr>
          <a:xfrm>
            <a:off x="2895480" y="764280"/>
            <a:ext cx="8610120" cy="1292760"/>
          </a:xfrm>
          <a:prstGeom prst="rect">
            <a:avLst/>
          </a:prstGeom>
        </p:spPr>
        <p:txBody>
          <a:bodyPr anchor="ctr"/>
          <a:p>
            <a:pPr algn="r">
              <a:lnSpc>
                <a:spcPct val="90000"/>
              </a:lnSpc>
            </a:pPr>
            <a:r>
              <a:rPr b="0" lang="en-US" sz="4000" spc="-1" strike="noStrike" cap="all">
                <a:solidFill>
                  <a:srgbClr val="ffffff"/>
                </a:solidFill>
                <a:uFill>
                  <a:solidFill>
                    <a:srgbClr val="ffffff"/>
                  </a:solidFill>
                </a:uFill>
                <a:latin typeface="Century Gothic"/>
              </a:rPr>
              <a:t>Haga clic para modificar el estilo de título del patrón</a:t>
            </a:r>
            <a:endParaRPr b="0" lang="en-US" sz="1800" spc="-1" strike="noStrike">
              <a:solidFill>
                <a:srgbClr val="ffffff"/>
              </a:solidFill>
              <a:uFill>
                <a:solidFill>
                  <a:srgbClr val="ffffff"/>
                </a:solidFill>
              </a:uFill>
              <a:latin typeface="Century Gothic"/>
            </a:endParaRPr>
          </a:p>
        </p:txBody>
      </p:sp>
      <p:sp>
        <p:nvSpPr>
          <p:cNvPr id="43" name="PlaceHolder 2"/>
          <p:cNvSpPr>
            <a:spLocks noGrp="1"/>
          </p:cNvSpPr>
          <p:nvPr>
            <p:ph type="body"/>
          </p:nvPr>
        </p:nvSpPr>
        <p:spPr>
          <a:xfrm>
            <a:off x="685800" y="2194560"/>
            <a:ext cx="10820160" cy="4023720"/>
          </a:xfrm>
          <a:prstGeom prst="rect">
            <a:avLst/>
          </a:prstGeom>
        </p:spPr>
        <p:txBody>
          <a:bodyPr/>
          <a:p>
            <a:pPr marL="432000" indent="-324000">
              <a:buClr>
                <a:srgbClr val="ffffff"/>
              </a:buClr>
              <a:buSzPct val="45000"/>
              <a:buFont typeface="Wingdings" charset="2"/>
              <a:buChar char=""/>
            </a:pPr>
            <a:r>
              <a:rPr b="0" lang="en-US" sz="2200" spc="-1" strike="noStrike">
                <a:solidFill>
                  <a:srgbClr val="ffffff"/>
                </a:solidFill>
                <a:uFill>
                  <a:solidFill>
                    <a:srgbClr val="ffffff"/>
                  </a:solidFill>
                </a:uFill>
                <a:latin typeface="Century Gothic"/>
              </a:rPr>
              <a:t>Pulse para editar el formato de esquema del texto</a:t>
            </a:r>
            <a:endParaRPr b="0" lang="en-US" sz="2200" spc="-1" strike="noStrike">
              <a:solidFill>
                <a:srgbClr val="ffffff"/>
              </a:solidFill>
              <a:uFill>
                <a:solidFill>
                  <a:srgbClr val="ffffff"/>
                </a:solidFill>
              </a:uFill>
              <a:latin typeface="Century Gothic"/>
            </a:endParaRPr>
          </a:p>
          <a:p>
            <a:pPr lvl="1" marL="864000" indent="-324000">
              <a:buClr>
                <a:srgbClr val="ffffff"/>
              </a:buClr>
              <a:buSzPct val="75000"/>
              <a:buFont typeface="Symbol" charset="2"/>
              <a:buChar char=""/>
            </a:pPr>
            <a:r>
              <a:rPr b="0" lang="en-US" sz="2200" spc="-1" strike="noStrike">
                <a:solidFill>
                  <a:srgbClr val="ffffff"/>
                </a:solidFill>
                <a:uFill>
                  <a:solidFill>
                    <a:srgbClr val="ffffff"/>
                  </a:solidFill>
                </a:uFill>
                <a:latin typeface="Century Gothic"/>
              </a:rPr>
              <a:t>Segundo nivel del esquema</a:t>
            </a:r>
            <a:endParaRPr b="0" lang="en-US" sz="2200" spc="-1" strike="noStrike">
              <a:solidFill>
                <a:srgbClr val="ffffff"/>
              </a:solidFill>
              <a:uFill>
                <a:solidFill>
                  <a:srgbClr val="ffffff"/>
                </a:solidFill>
              </a:uFill>
              <a:latin typeface="Century Gothic"/>
            </a:endParaRPr>
          </a:p>
          <a:p>
            <a:pPr lvl="2" marL="1296000" indent="-288000">
              <a:buClr>
                <a:srgbClr val="ffffff"/>
              </a:buClr>
              <a:buSzPct val="45000"/>
              <a:buFont typeface="Wingdings" charset="2"/>
              <a:buChar char=""/>
            </a:pPr>
            <a:r>
              <a:rPr b="0" lang="en-US" sz="2200" spc="-1" strike="noStrike">
                <a:solidFill>
                  <a:srgbClr val="ffffff"/>
                </a:solidFill>
                <a:uFill>
                  <a:solidFill>
                    <a:srgbClr val="ffffff"/>
                  </a:solidFill>
                </a:uFill>
                <a:latin typeface="Century Gothic"/>
              </a:rPr>
              <a:t>Tercer nivel del esquema</a:t>
            </a:r>
            <a:endParaRPr b="0" lang="en-US" sz="2200" spc="-1" strike="noStrike">
              <a:solidFill>
                <a:srgbClr val="ffffff"/>
              </a:solidFill>
              <a:uFill>
                <a:solidFill>
                  <a:srgbClr val="ffffff"/>
                </a:solidFill>
              </a:uFill>
              <a:latin typeface="Century Gothic"/>
            </a:endParaRPr>
          </a:p>
          <a:p>
            <a:pPr lvl="3" marL="1728000" indent="-216000">
              <a:buClr>
                <a:srgbClr val="ffffff"/>
              </a:buClr>
              <a:buSzPct val="75000"/>
              <a:buFont typeface="Symbol" charset="2"/>
              <a:buChar char=""/>
            </a:pPr>
            <a:r>
              <a:rPr b="0" lang="en-US" sz="2200" spc="-1" strike="noStrike">
                <a:solidFill>
                  <a:srgbClr val="ffffff"/>
                </a:solidFill>
                <a:uFill>
                  <a:solidFill>
                    <a:srgbClr val="ffffff"/>
                  </a:solidFill>
                </a:uFill>
                <a:latin typeface="Century Gothic"/>
              </a:rPr>
              <a:t>Cuarto nivel del esquema</a:t>
            </a:r>
            <a:endParaRPr b="0" lang="en-US" sz="2200" spc="-1" strike="noStrike">
              <a:solidFill>
                <a:srgbClr val="ffffff"/>
              </a:solidFill>
              <a:uFill>
                <a:solidFill>
                  <a:srgbClr val="ffffff"/>
                </a:solidFill>
              </a:uFill>
              <a:latin typeface="Century Gothic"/>
            </a:endParaRPr>
          </a:p>
          <a:p>
            <a:pPr lvl="4" marL="2160000" indent="-216000">
              <a:buClr>
                <a:srgbClr val="ffffff"/>
              </a:buClr>
              <a:buSzPct val="45000"/>
              <a:buFont typeface="Wingdings" charset="2"/>
              <a:buChar char=""/>
            </a:pPr>
            <a:r>
              <a:rPr b="0" lang="en-US" sz="2200" spc="-1" strike="noStrike">
                <a:solidFill>
                  <a:srgbClr val="ffffff"/>
                </a:solidFill>
                <a:uFill>
                  <a:solidFill>
                    <a:srgbClr val="ffffff"/>
                  </a:solidFill>
                </a:uFill>
                <a:latin typeface="Century Gothic"/>
              </a:rPr>
              <a:t>Quinto nivel del esquema</a:t>
            </a:r>
            <a:endParaRPr b="0" lang="en-US" sz="2200" spc="-1" strike="noStrike">
              <a:solidFill>
                <a:srgbClr val="ffffff"/>
              </a:solidFill>
              <a:uFill>
                <a:solidFill>
                  <a:srgbClr val="ffffff"/>
                </a:solidFill>
              </a:uFill>
              <a:latin typeface="Century Gothic"/>
            </a:endParaRPr>
          </a:p>
          <a:p>
            <a:pPr lvl="5" marL="2592000" indent="-216000">
              <a:buClr>
                <a:srgbClr val="ffffff"/>
              </a:buClr>
              <a:buSzPct val="45000"/>
              <a:buFont typeface="Wingdings" charset="2"/>
              <a:buChar char=""/>
            </a:pPr>
            <a:r>
              <a:rPr b="0" lang="en-US" sz="2200" spc="-1" strike="noStrike">
                <a:solidFill>
                  <a:srgbClr val="ffffff"/>
                </a:solidFill>
                <a:uFill>
                  <a:solidFill>
                    <a:srgbClr val="ffffff"/>
                  </a:solidFill>
                </a:uFill>
                <a:latin typeface="Century Gothic"/>
              </a:rPr>
              <a:t>Sexto nivel del esquema</a:t>
            </a:r>
            <a:endParaRPr b="0" lang="en-US" sz="2200" spc="-1" strike="noStrike">
              <a:solidFill>
                <a:srgbClr val="ffffff"/>
              </a:solidFill>
              <a:uFill>
                <a:solidFill>
                  <a:srgbClr val="ffffff"/>
                </a:solidFill>
              </a:uFill>
              <a:latin typeface="Century Gothic"/>
            </a:endParaRPr>
          </a:p>
          <a:p>
            <a:pPr marL="228600" indent="-228240">
              <a:lnSpc>
                <a:spcPct val="100000"/>
              </a:lnSpc>
              <a:buClr>
                <a:srgbClr val="ffffff"/>
              </a:buClr>
              <a:buFont typeface="Arial"/>
              <a:buChar char="•"/>
            </a:pPr>
            <a:r>
              <a:rPr b="0" lang="en-US" sz="2200" spc="-1" strike="noStrike">
                <a:solidFill>
                  <a:srgbClr val="ffffff"/>
                </a:solidFill>
                <a:uFill>
                  <a:solidFill>
                    <a:srgbClr val="ffffff"/>
                  </a:solidFill>
                </a:uFill>
                <a:latin typeface="Century Gothic"/>
              </a:rPr>
              <a:t>Séptimo nivel del esquemaHaga clic para modificar el estilo de texto del patrón</a:t>
            </a:r>
            <a:endParaRPr b="0" lang="en-US" sz="2200" spc="-1" strike="noStrike">
              <a:solidFill>
                <a:srgbClr val="ffffff"/>
              </a:solidFill>
              <a:uFill>
                <a:solidFill>
                  <a:srgbClr val="ffffff"/>
                </a:solidFill>
              </a:uFill>
              <a:latin typeface="Century Gothic"/>
            </a:endParaRPr>
          </a:p>
          <a:p>
            <a:pPr lvl="1" marL="685800" indent="-228240">
              <a:lnSpc>
                <a:spcPct val="100000"/>
              </a:lnSpc>
              <a:buClr>
                <a:srgbClr val="ffffff"/>
              </a:buClr>
              <a:buFont typeface="Arial"/>
              <a:buChar char="•"/>
            </a:pPr>
            <a:r>
              <a:rPr b="0" lang="en-US" sz="2000" spc="-1" strike="noStrike">
                <a:solidFill>
                  <a:srgbClr val="ffffff"/>
                </a:solidFill>
                <a:uFill>
                  <a:solidFill>
                    <a:srgbClr val="ffffff"/>
                  </a:solidFill>
                </a:uFill>
                <a:latin typeface="Century Gothic"/>
              </a:rPr>
              <a:t>Segundo nivel</a:t>
            </a:r>
            <a:endParaRPr b="0" lang="en-US" sz="2200" spc="-1" strike="noStrike">
              <a:solidFill>
                <a:srgbClr val="ffffff"/>
              </a:solidFill>
              <a:uFill>
                <a:solidFill>
                  <a:srgbClr val="ffffff"/>
                </a:solidFill>
              </a:uFill>
              <a:latin typeface="Century Gothic"/>
            </a:endParaRPr>
          </a:p>
          <a:p>
            <a:pPr lvl="2" marL="1143000" indent="-228240">
              <a:lnSpc>
                <a:spcPct val="100000"/>
              </a:lnSpc>
              <a:buClr>
                <a:srgbClr val="ffffff"/>
              </a:buClr>
              <a:buFont typeface="Arial"/>
              <a:buChar char="•"/>
            </a:pPr>
            <a:r>
              <a:rPr b="0" lang="en-US" sz="1800" spc="-1" strike="noStrike">
                <a:solidFill>
                  <a:srgbClr val="ffffff"/>
                </a:solidFill>
                <a:uFill>
                  <a:solidFill>
                    <a:srgbClr val="ffffff"/>
                  </a:solidFill>
                </a:uFill>
                <a:latin typeface="Century Gothic"/>
              </a:rPr>
              <a:t>Tercer nivel</a:t>
            </a:r>
            <a:endParaRPr b="0" lang="en-US" sz="2200" spc="-1" strike="noStrike">
              <a:solidFill>
                <a:srgbClr val="ffffff"/>
              </a:solidFill>
              <a:uFill>
                <a:solidFill>
                  <a:srgbClr val="ffffff"/>
                </a:solidFill>
              </a:uFill>
              <a:latin typeface="Century Gothic"/>
            </a:endParaRPr>
          </a:p>
          <a:p>
            <a:pPr lvl="3" marL="1600200" indent="-228240">
              <a:lnSpc>
                <a:spcPct val="100000"/>
              </a:lnSpc>
              <a:buClr>
                <a:srgbClr val="ffffff"/>
              </a:buClr>
              <a:buFont typeface="Arial"/>
              <a:buChar char="•"/>
            </a:pPr>
            <a:r>
              <a:rPr b="0" lang="en-US" sz="1600" spc="-1" strike="noStrike">
                <a:solidFill>
                  <a:srgbClr val="ffffff"/>
                </a:solidFill>
                <a:uFill>
                  <a:solidFill>
                    <a:srgbClr val="ffffff"/>
                  </a:solidFill>
                </a:uFill>
                <a:latin typeface="Century Gothic"/>
              </a:rPr>
              <a:t>Cuarto nivel</a:t>
            </a:r>
            <a:endParaRPr b="0" lang="en-US" sz="2200" spc="-1" strike="noStrike">
              <a:solidFill>
                <a:srgbClr val="ffffff"/>
              </a:solidFill>
              <a:uFill>
                <a:solidFill>
                  <a:srgbClr val="ffffff"/>
                </a:solidFill>
              </a:uFill>
              <a:latin typeface="Century Gothic"/>
            </a:endParaRPr>
          </a:p>
          <a:p>
            <a:pPr lvl="4" marL="2057400" indent="-228240">
              <a:lnSpc>
                <a:spcPct val="100000"/>
              </a:lnSpc>
              <a:buClr>
                <a:srgbClr val="ffffff"/>
              </a:buClr>
              <a:buFont typeface="Arial"/>
              <a:buChar char="•"/>
            </a:pPr>
            <a:r>
              <a:rPr b="0" lang="en-US" sz="1600" spc="-1" strike="noStrike">
                <a:solidFill>
                  <a:srgbClr val="ffffff"/>
                </a:solidFill>
                <a:uFill>
                  <a:solidFill>
                    <a:srgbClr val="ffffff"/>
                  </a:solidFill>
                </a:uFill>
                <a:latin typeface="Century Gothic"/>
              </a:rPr>
              <a:t>Quinto nivel</a:t>
            </a:r>
            <a:endParaRPr b="0" lang="en-US" sz="2200" spc="-1" strike="noStrike">
              <a:solidFill>
                <a:srgbClr val="ffffff"/>
              </a:solidFill>
              <a:uFill>
                <a:solidFill>
                  <a:srgbClr val="ffffff"/>
                </a:solidFill>
              </a:uFill>
              <a:latin typeface="Century Gothic"/>
            </a:endParaRPr>
          </a:p>
        </p:txBody>
      </p:sp>
      <p:sp>
        <p:nvSpPr>
          <p:cNvPr id="44" name="PlaceHolder 3"/>
          <p:cNvSpPr>
            <a:spLocks noGrp="1"/>
          </p:cNvSpPr>
          <p:nvPr>
            <p:ph type="dt"/>
          </p:nvPr>
        </p:nvSpPr>
        <p:spPr>
          <a:xfrm>
            <a:off x="8595360" y="6356520"/>
            <a:ext cx="2910600" cy="364680"/>
          </a:xfrm>
          <a:prstGeom prst="rect">
            <a:avLst/>
          </a:prstGeom>
        </p:spPr>
        <p:txBody>
          <a:bodyPr anchor="ctr"/>
          <a:p>
            <a:pPr algn="r">
              <a:lnSpc>
                <a:spcPct val="100000"/>
              </a:lnSpc>
            </a:pPr>
            <a:r>
              <a:rPr b="0" lang="gl-ES" sz="1050" spc="-1" strike="noStrike">
                <a:solidFill>
                  <a:srgbClr val="ffffff"/>
                </a:solidFill>
                <a:uFill>
                  <a:solidFill>
                    <a:srgbClr val="ffffff"/>
                  </a:solidFill>
                </a:uFill>
                <a:latin typeface="Century Gothic"/>
              </a:rPr>
              <a:t>3/03/16</a:t>
            </a:r>
            <a:endParaRPr b="0" lang="gl-ES" sz="1400" spc="-1" strike="noStrike">
              <a:solidFill>
                <a:srgbClr val="ffffff"/>
              </a:solidFill>
              <a:uFill>
                <a:solidFill>
                  <a:srgbClr val="ffffff"/>
                </a:solidFill>
              </a:uFill>
              <a:latin typeface="Times New Roman"/>
            </a:endParaRPr>
          </a:p>
        </p:txBody>
      </p:sp>
      <p:sp>
        <p:nvSpPr>
          <p:cNvPr id="45" name="PlaceHolder 4"/>
          <p:cNvSpPr>
            <a:spLocks noGrp="1"/>
          </p:cNvSpPr>
          <p:nvPr>
            <p:ph type="ftr"/>
          </p:nvPr>
        </p:nvSpPr>
        <p:spPr>
          <a:xfrm>
            <a:off x="685800" y="6355800"/>
            <a:ext cx="7772040" cy="364680"/>
          </a:xfrm>
          <a:prstGeom prst="rect">
            <a:avLst/>
          </a:prstGeom>
        </p:spPr>
        <p:txBody>
          <a:bodyPr anchor="ctr"/>
          <a:p>
            <a:endParaRPr b="0" lang="gl-ES" sz="2400" spc="-1" strike="noStrike">
              <a:solidFill>
                <a:srgbClr val="ffffff"/>
              </a:solidFill>
              <a:uFill>
                <a:solidFill>
                  <a:srgbClr val="ffffff"/>
                </a:solidFill>
              </a:uFill>
              <a:latin typeface="Times New Roman"/>
            </a:endParaRPr>
          </a:p>
        </p:txBody>
      </p:sp>
      <p:sp>
        <p:nvSpPr>
          <p:cNvPr id="46" name="PlaceHolder 5"/>
          <p:cNvSpPr>
            <a:spLocks noGrp="1"/>
          </p:cNvSpPr>
          <p:nvPr>
            <p:ph type="sldNum"/>
          </p:nvPr>
        </p:nvSpPr>
        <p:spPr>
          <a:xfrm>
            <a:off x="8763120" y="380880"/>
            <a:ext cx="2742840" cy="364680"/>
          </a:xfrm>
          <a:prstGeom prst="rect">
            <a:avLst/>
          </a:prstGeom>
        </p:spPr>
        <p:txBody>
          <a:bodyPr anchor="ctr"/>
          <a:p>
            <a:pPr algn="r">
              <a:lnSpc>
                <a:spcPct val="100000"/>
              </a:lnSpc>
            </a:pPr>
            <a:fld id="{4200C096-2D68-49D6-A0B2-0ABA8134F9E2}" type="slidenum">
              <a:rPr b="0" lang="gl-ES" sz="1050" spc="-1" strike="noStrike">
                <a:solidFill>
                  <a:srgbClr val="ffffff"/>
                </a:solidFill>
                <a:uFill>
                  <a:solidFill>
                    <a:srgbClr val="ffffff"/>
                  </a:solidFill>
                </a:uFill>
                <a:latin typeface="Century Gothic"/>
              </a:rPr>
              <a:t>&lt;número&gt;</a:t>
            </a:fld>
            <a:endParaRPr b="0" lang="gl-ES" sz="1400" spc="-1" strike="noStrike">
              <a:solidFill>
                <a:srgbClr val="ffffff"/>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81" name="Picture 7" descr=""/>
          <p:cNvPicPr/>
          <p:nvPr/>
        </p:nvPicPr>
        <p:blipFill>
          <a:blip r:embed="rId2"/>
          <a:stretch/>
        </p:blipFill>
        <p:spPr>
          <a:xfrm>
            <a:off x="0" y="0"/>
            <a:ext cx="12191760" cy="1441080"/>
          </a:xfrm>
          <a:prstGeom prst="rect">
            <a:avLst/>
          </a:prstGeom>
          <a:ln>
            <a:noFill/>
          </a:ln>
        </p:spPr>
      </p:pic>
      <p:sp>
        <p:nvSpPr>
          <p:cNvPr id="82" name="PlaceHolder 1"/>
          <p:cNvSpPr>
            <a:spLocks noGrp="1"/>
          </p:cNvSpPr>
          <p:nvPr>
            <p:ph type="dt"/>
          </p:nvPr>
        </p:nvSpPr>
        <p:spPr>
          <a:xfrm>
            <a:off x="8595360" y="6356520"/>
            <a:ext cx="2910600" cy="364680"/>
          </a:xfrm>
          <a:prstGeom prst="rect">
            <a:avLst/>
          </a:prstGeom>
        </p:spPr>
        <p:txBody>
          <a:bodyPr anchor="ctr"/>
          <a:p>
            <a:pPr algn="r">
              <a:lnSpc>
                <a:spcPct val="100000"/>
              </a:lnSpc>
            </a:pPr>
            <a:r>
              <a:rPr b="0" lang="gl-ES" sz="1050" spc="-1" strike="noStrike">
                <a:solidFill>
                  <a:srgbClr val="ffffff"/>
                </a:solidFill>
                <a:uFill>
                  <a:solidFill>
                    <a:srgbClr val="ffffff"/>
                  </a:solidFill>
                </a:uFill>
                <a:latin typeface="Century Gothic"/>
              </a:rPr>
              <a:t>3/03/16</a:t>
            </a:r>
            <a:endParaRPr b="0" lang="gl-ES" sz="1400" spc="-1" strike="noStrike">
              <a:solidFill>
                <a:srgbClr val="ffffff"/>
              </a:solidFill>
              <a:uFill>
                <a:solidFill>
                  <a:srgbClr val="ffffff"/>
                </a:solidFill>
              </a:uFill>
              <a:latin typeface="Times New Roman"/>
            </a:endParaRPr>
          </a:p>
        </p:txBody>
      </p:sp>
      <p:sp>
        <p:nvSpPr>
          <p:cNvPr id="83" name="PlaceHolder 2"/>
          <p:cNvSpPr>
            <a:spLocks noGrp="1"/>
          </p:cNvSpPr>
          <p:nvPr>
            <p:ph type="ftr"/>
          </p:nvPr>
        </p:nvSpPr>
        <p:spPr>
          <a:xfrm>
            <a:off x="685800" y="6355800"/>
            <a:ext cx="7772040" cy="364680"/>
          </a:xfrm>
          <a:prstGeom prst="rect">
            <a:avLst/>
          </a:prstGeom>
        </p:spPr>
        <p:txBody>
          <a:bodyPr anchor="ctr"/>
          <a:p>
            <a:endParaRPr b="0" lang="gl-ES" sz="2400" spc="-1" strike="noStrike">
              <a:solidFill>
                <a:srgbClr val="ffffff"/>
              </a:solidFill>
              <a:uFill>
                <a:solidFill>
                  <a:srgbClr val="ffffff"/>
                </a:solidFill>
              </a:uFill>
              <a:latin typeface="Times New Roman"/>
            </a:endParaRPr>
          </a:p>
        </p:txBody>
      </p:sp>
      <p:sp>
        <p:nvSpPr>
          <p:cNvPr id="84" name="PlaceHolder 3"/>
          <p:cNvSpPr>
            <a:spLocks noGrp="1"/>
          </p:cNvSpPr>
          <p:nvPr>
            <p:ph type="sldNum"/>
          </p:nvPr>
        </p:nvSpPr>
        <p:spPr>
          <a:xfrm>
            <a:off x="8763120" y="380880"/>
            <a:ext cx="2742840" cy="364680"/>
          </a:xfrm>
          <a:prstGeom prst="rect">
            <a:avLst/>
          </a:prstGeom>
        </p:spPr>
        <p:txBody>
          <a:bodyPr anchor="ctr"/>
          <a:p>
            <a:pPr algn="r">
              <a:lnSpc>
                <a:spcPct val="100000"/>
              </a:lnSpc>
            </a:pPr>
            <a:fld id="{8D45F904-900A-4D16-B214-6D01D999312D}" type="slidenum">
              <a:rPr b="0" lang="gl-ES" sz="1050" spc="-1" strike="noStrike">
                <a:solidFill>
                  <a:srgbClr val="ffffff"/>
                </a:solidFill>
                <a:uFill>
                  <a:solidFill>
                    <a:srgbClr val="ffffff"/>
                  </a:solidFill>
                </a:uFill>
                <a:latin typeface="Century Gothic"/>
              </a:rPr>
              <a:t>&lt;número&gt;</a:t>
            </a:fld>
            <a:endParaRPr b="0" lang="gl-ES" sz="1400" spc="-1" strike="noStrike">
              <a:solidFill>
                <a:srgbClr val="ffffff"/>
              </a:solidFill>
              <a:uFill>
                <a:solidFill>
                  <a:srgbClr val="ffffff"/>
                </a:solidFill>
              </a:uFill>
              <a:latin typeface="Times New Roman"/>
            </a:endParaRPr>
          </a:p>
        </p:txBody>
      </p:sp>
      <p:sp>
        <p:nvSpPr>
          <p:cNvPr id="85" name="PlaceHolder 4"/>
          <p:cNvSpPr>
            <a:spLocks noGrp="1"/>
          </p:cNvSpPr>
          <p:nvPr>
            <p:ph type="title"/>
          </p:nvPr>
        </p:nvSpPr>
        <p:spPr>
          <a:xfrm>
            <a:off x="609480" y="273600"/>
            <a:ext cx="10972440" cy="1144800"/>
          </a:xfrm>
          <a:prstGeom prst="rect">
            <a:avLst/>
          </a:prstGeom>
        </p:spPr>
        <p:txBody>
          <a:bodyPr lIns="0" rIns="0" tIns="0" bIns="0" anchor="ctr"/>
          <a:p>
            <a:r>
              <a:rPr b="0" lang="en-US" sz="1800" spc="-1" strike="noStrike">
                <a:solidFill>
                  <a:srgbClr val="ffffff"/>
                </a:solidFill>
                <a:uFill>
                  <a:solidFill>
                    <a:srgbClr val="ffffff"/>
                  </a:solidFill>
                </a:uFill>
                <a:latin typeface="Century Gothic"/>
              </a:rPr>
              <a:t>Pulse para editar el formato del texto de título</a:t>
            </a:r>
            <a:endParaRPr b="0" lang="en-US" sz="1800" spc="-1" strike="noStrike">
              <a:solidFill>
                <a:srgbClr val="ffffff"/>
              </a:solidFill>
              <a:uFill>
                <a:solidFill>
                  <a:srgbClr val="ffffff"/>
                </a:solidFill>
              </a:uFill>
              <a:latin typeface="Century Gothic"/>
            </a:endParaRPr>
          </a:p>
        </p:txBody>
      </p:sp>
      <p:sp>
        <p:nvSpPr>
          <p:cNvPr id="86" name="PlaceHolder 5"/>
          <p:cNvSpPr>
            <a:spLocks noGrp="1"/>
          </p:cNvSpPr>
          <p:nvPr>
            <p:ph type="body"/>
          </p:nvPr>
        </p:nvSpPr>
        <p:spPr>
          <a:xfrm>
            <a:off x="609480" y="1604520"/>
            <a:ext cx="10972440" cy="3977280"/>
          </a:xfrm>
          <a:prstGeom prst="rect">
            <a:avLst/>
          </a:prstGeom>
        </p:spPr>
        <p:txBody>
          <a:bodyPr lIns="0" rIns="0" tIns="0" bIns="0"/>
          <a:p>
            <a:pPr marL="432000" indent="-324000">
              <a:buClr>
                <a:srgbClr val="ffffff"/>
              </a:buClr>
              <a:buSzPct val="45000"/>
              <a:buFont typeface="Wingdings" charset="2"/>
              <a:buChar char=""/>
            </a:pPr>
            <a:r>
              <a:rPr b="0" lang="en-US" sz="2200" spc="-1" strike="noStrike">
                <a:solidFill>
                  <a:srgbClr val="ffffff"/>
                </a:solidFill>
                <a:uFill>
                  <a:solidFill>
                    <a:srgbClr val="ffffff"/>
                  </a:solidFill>
                </a:uFill>
                <a:latin typeface="Century Gothic"/>
              </a:rPr>
              <a:t>Pulse para editar el formato de esquema del texto</a:t>
            </a:r>
            <a:endParaRPr b="0" lang="en-US" sz="2200" spc="-1" strike="noStrike">
              <a:solidFill>
                <a:srgbClr val="ffffff"/>
              </a:solidFill>
              <a:uFill>
                <a:solidFill>
                  <a:srgbClr val="ffffff"/>
                </a:solidFill>
              </a:uFill>
              <a:latin typeface="Century Gothic"/>
            </a:endParaRPr>
          </a:p>
          <a:p>
            <a:pPr lvl="1" marL="864000" indent="-324000">
              <a:buClr>
                <a:srgbClr val="ffffff"/>
              </a:buClr>
              <a:buSzPct val="75000"/>
              <a:buFont typeface="Symbol" charset="2"/>
              <a:buChar char=""/>
            </a:pPr>
            <a:r>
              <a:rPr b="0" lang="en-US" sz="1800" spc="-1" strike="noStrike">
                <a:solidFill>
                  <a:srgbClr val="ffffff"/>
                </a:solidFill>
                <a:uFill>
                  <a:solidFill>
                    <a:srgbClr val="ffffff"/>
                  </a:solidFill>
                </a:uFill>
                <a:latin typeface="Century Gothic"/>
              </a:rPr>
              <a:t>Segundo nivel del esquema</a:t>
            </a:r>
            <a:endParaRPr b="0" lang="en-US" sz="1800" spc="-1" strike="noStrike">
              <a:solidFill>
                <a:srgbClr val="ffffff"/>
              </a:solidFill>
              <a:uFill>
                <a:solidFill>
                  <a:srgbClr val="ffffff"/>
                </a:solidFill>
              </a:uFill>
              <a:latin typeface="Century Gothic"/>
            </a:endParaRPr>
          </a:p>
          <a:p>
            <a:pPr lvl="2" marL="1296000" indent="-288000">
              <a:buClr>
                <a:srgbClr val="ffffff"/>
              </a:buClr>
              <a:buSzPct val="45000"/>
              <a:buFont typeface="Wingdings" charset="2"/>
              <a:buChar char=""/>
            </a:pPr>
            <a:r>
              <a:rPr b="0" lang="en-US" sz="1600" spc="-1" strike="noStrike">
                <a:solidFill>
                  <a:srgbClr val="ffffff"/>
                </a:solidFill>
                <a:uFill>
                  <a:solidFill>
                    <a:srgbClr val="ffffff"/>
                  </a:solidFill>
                </a:uFill>
                <a:latin typeface="Century Gothic"/>
              </a:rPr>
              <a:t>Tercer nivel del esquema</a:t>
            </a:r>
            <a:endParaRPr b="0" lang="en-US" sz="1600" spc="-1" strike="noStrike">
              <a:solidFill>
                <a:srgbClr val="ffffff"/>
              </a:solidFill>
              <a:uFill>
                <a:solidFill>
                  <a:srgbClr val="ffffff"/>
                </a:solidFill>
              </a:uFill>
              <a:latin typeface="Century Gothic"/>
            </a:endParaRPr>
          </a:p>
          <a:p>
            <a:pPr lvl="3" marL="1728000" indent="-216000">
              <a:buClr>
                <a:srgbClr val="ffffff"/>
              </a:buClr>
              <a:buSzPct val="75000"/>
              <a:buFont typeface="Symbol" charset="2"/>
              <a:buChar char=""/>
            </a:pPr>
            <a:r>
              <a:rPr b="0" lang="en-US" sz="1600" spc="-1" strike="noStrike">
                <a:solidFill>
                  <a:srgbClr val="ffffff"/>
                </a:solidFill>
                <a:uFill>
                  <a:solidFill>
                    <a:srgbClr val="ffffff"/>
                  </a:solidFill>
                </a:uFill>
                <a:latin typeface="Century Gothic"/>
              </a:rPr>
              <a:t>Cuarto nivel del esquema</a:t>
            </a:r>
            <a:endParaRPr b="0" lang="en-US" sz="1600" spc="-1" strike="noStrike">
              <a:solidFill>
                <a:srgbClr val="ffffff"/>
              </a:solidFill>
              <a:uFill>
                <a:solidFill>
                  <a:srgbClr val="ffffff"/>
                </a:solidFill>
              </a:uFill>
              <a:latin typeface="Century Gothic"/>
            </a:endParaRPr>
          </a:p>
          <a:p>
            <a:pPr lvl="4" marL="2160000" indent="-216000">
              <a:buClr>
                <a:srgbClr val="ffffff"/>
              </a:buClr>
              <a:buSzPct val="45000"/>
              <a:buFont typeface="Wingdings" charset="2"/>
              <a:buChar char=""/>
            </a:pPr>
            <a:r>
              <a:rPr b="0" lang="en-US" sz="2000" spc="-1" strike="noStrike">
                <a:solidFill>
                  <a:srgbClr val="ffffff"/>
                </a:solidFill>
                <a:uFill>
                  <a:solidFill>
                    <a:srgbClr val="ffffff"/>
                  </a:solidFill>
                </a:uFill>
                <a:latin typeface="Century Gothic"/>
              </a:rPr>
              <a:t>Quinto nivel del esquema</a:t>
            </a:r>
            <a:endParaRPr b="0" lang="en-US" sz="2000" spc="-1" strike="noStrike">
              <a:solidFill>
                <a:srgbClr val="ffffff"/>
              </a:solidFill>
              <a:uFill>
                <a:solidFill>
                  <a:srgbClr val="ffffff"/>
                </a:solidFill>
              </a:uFill>
              <a:latin typeface="Century Gothic"/>
            </a:endParaRPr>
          </a:p>
          <a:p>
            <a:pPr lvl="5" marL="2592000" indent="-216000">
              <a:buClr>
                <a:srgbClr val="ffffff"/>
              </a:buClr>
              <a:buSzPct val="45000"/>
              <a:buFont typeface="Wingdings" charset="2"/>
              <a:buChar char=""/>
            </a:pPr>
            <a:r>
              <a:rPr b="0" lang="en-US" sz="2000" spc="-1" strike="noStrike">
                <a:solidFill>
                  <a:srgbClr val="ffffff"/>
                </a:solidFill>
                <a:uFill>
                  <a:solidFill>
                    <a:srgbClr val="ffffff"/>
                  </a:solidFill>
                </a:uFill>
                <a:latin typeface="Century Gothic"/>
              </a:rPr>
              <a:t>Sexto nivel del esquema</a:t>
            </a:r>
            <a:endParaRPr b="0" lang="en-US" sz="2000" spc="-1" strike="noStrike">
              <a:solidFill>
                <a:srgbClr val="ffffff"/>
              </a:solidFill>
              <a:uFill>
                <a:solidFill>
                  <a:srgbClr val="ffffff"/>
                </a:solidFill>
              </a:uFill>
              <a:latin typeface="Century Gothic"/>
            </a:endParaRPr>
          </a:p>
          <a:p>
            <a:pPr lvl="6" marL="3024000" indent="-216000">
              <a:buClr>
                <a:srgbClr val="ffffff"/>
              </a:buClr>
              <a:buSzPct val="45000"/>
              <a:buFont typeface="Wingdings" charset="2"/>
              <a:buChar char=""/>
            </a:pPr>
            <a:r>
              <a:rPr b="0" lang="en-US" sz="2000" spc="-1" strike="noStrike">
                <a:solidFill>
                  <a:srgbClr val="ffffff"/>
                </a:solidFill>
                <a:uFill>
                  <a:solidFill>
                    <a:srgbClr val="ffffff"/>
                  </a:solidFill>
                </a:uFill>
                <a:latin typeface="Century Gothic"/>
              </a:rPr>
              <a:t>Séptimo nivel del esquema</a:t>
            </a:r>
            <a:endParaRPr b="0" lang="en-US" sz="2000" spc="-1" strike="noStrike">
              <a:solidFill>
                <a:srgbClr val="ffffff"/>
              </a:solidFill>
              <a:uFill>
                <a:solidFill>
                  <a:srgbClr val="ffffff"/>
                </a:solidFill>
              </a:uFill>
              <a:latin typeface="Century Gothic"/>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jpeg"/><Relationship Id="rId3" Type="http://schemas.openxmlformats.org/officeDocument/2006/relationships/image" Target="../media/image34.jpeg"/><Relationship Id="rId4"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png"/><Relationship Id="rId3" Type="http://schemas.openxmlformats.org/officeDocument/2006/relationships/image" Target="../media/image37.jpeg"/><Relationship Id="rId4"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jpeg"/><Relationship Id="rId3"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jpeg"/><Relationship Id="rId3"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hyperlink" Target="http://www.edu.xunta.es/fp/viveiros-por-centro-educativo" TargetMode="External"/><Relationship Id="rId2" Type="http://schemas.openxmlformats.org/officeDocument/2006/relationships/hyperlink" Target="http://www.edu.xunta.es/fp/viveiros-por-centro-educativo" TargetMode="External"/><Relationship Id="rId3" Type="http://schemas.openxmlformats.org/officeDocument/2006/relationships/hyperlink" Target="http://www.edu.xunta.es/fp/viveiros-por-centro-educativo/Viveiro%20do%20CIFP%20A%20Carballeira%20-%20Marcos%20Valc%C3%A1rcel" TargetMode="External"/><Relationship Id="rId4" Type="http://schemas.openxmlformats.org/officeDocument/2006/relationships/hyperlink" Target="http://www.edu.xunta.es/fp/viveiros-por-centro-educativo/Viveiro%20do%20CIFP%20A%20Farixa" TargetMode="External"/><Relationship Id="rId5" Type="http://schemas.openxmlformats.org/officeDocument/2006/relationships/hyperlink" Target="http://www.edu.xunta.es/fp/viveiros-por-centro-educativo/Viveiro%20do%20CIFP%20A%20Granxa" TargetMode="External"/><Relationship Id="rId6" Type="http://schemas.openxmlformats.org/officeDocument/2006/relationships/hyperlink" Target="http://www.edu.xunta.es/fp/viveiros-por-centro-educativo/Viveiro%20do%20CIFP%20A%20Xunqueira" TargetMode="External"/><Relationship Id="rId7" Type="http://schemas.openxmlformats.org/officeDocument/2006/relationships/hyperlink" Target="http://www.edu.xunta.es/fp/viveiros-por-centro-educativo/Viveiro%20do%20CIFP%20%C3%81nxel%20Casal%20-%20Monte%20Alto" TargetMode="External"/><Relationship Id="rId8" Type="http://schemas.openxmlformats.org/officeDocument/2006/relationships/hyperlink" Target="http://www.edu.xunta.es/fp/viveiros-por-centro-educativo/Viveiro%20do%20CIFP%20As%20Mercedes" TargetMode="External"/><Relationship Id="rId9" Type="http://schemas.openxmlformats.org/officeDocument/2006/relationships/hyperlink" Target="http://www.edu.xunta.es/fp/viveiros-por-centro-educativo/Viveiro%20do%20CIFP%20Ferrolterra" TargetMode="External"/><Relationship Id="rId10" Type="http://schemas.openxmlformats.org/officeDocument/2006/relationships/hyperlink" Target="http://www.edu.xunta.es/fp/viveiros-por-centro-educativo/Viveiro%20do%20CIFP%20Manuel%20Antonio" TargetMode="External"/><Relationship Id="rId11" Type="http://schemas.openxmlformats.org/officeDocument/2006/relationships/hyperlink" Target="http://www.edu.xunta.es/fp/viveiros-por-centro-educativo/Viveiro%20do%20CIFP%20Paseo%20das%20Pontes" TargetMode="External"/><Relationship Id="rId12" Type="http://schemas.openxmlformats.org/officeDocument/2006/relationships/hyperlink" Target="http://www.edu.xunta.es/fp/viveiros-por-centro-educativo/Viveiro%20do%20CIFP%20Polit%C3%A9cnico%20de%20Lugo" TargetMode="External"/><Relationship Id="rId13" Type="http://schemas.openxmlformats.org/officeDocument/2006/relationships/hyperlink" Target="http://www.edu.xunta.es/fp/viveiros-por-centro-educativo/Viveiro%20do%20CIFP%20Polit%C3%A9cnico%20de%20Santiago" TargetMode="External"/><Relationship Id="rId14" Type="http://schemas.openxmlformats.org/officeDocument/2006/relationships/hyperlink" Target="http://www.edu.xunta.es/fp/viveiros-por-centro-educativo/Viveiro%20do%20CIFP%20Porta%20da%20Auga" TargetMode="External"/><Relationship Id="rId15" Type="http://schemas.openxmlformats.org/officeDocument/2006/relationships/hyperlink" Target="http://www.edu.xunta.es/fp/viveiros-por-centro-educativo/Viveiro%20do%20CIFP%20Portovello" TargetMode="External"/><Relationship Id="rId16" Type="http://schemas.openxmlformats.org/officeDocument/2006/relationships/hyperlink" Target="http://www.edu.xunta.es/fp/viveiros-por-centro-educativo/Viveiro%20do%20CIFP%20Rodolfo%20Ucha%20Pi%C3%B1eiro" TargetMode="External"/><Relationship Id="rId17" Type="http://schemas.openxmlformats.org/officeDocument/2006/relationships/hyperlink" Target="http://www.edu.xunta.es/fp/viveiros-por-centro-educativo/Viveiro%20do%20CIFP%20Someso" TargetMode="External"/><Relationship Id="rId18" Type="http://schemas.openxmlformats.org/officeDocument/2006/relationships/hyperlink" Target="http://www.edu.xunta.es/fp/viveiros-por-centro-educativo/Viveiro%20do%20IES%20de%20Fene" TargetMode="External"/><Relationship Id="rId19" Type="http://schemas.openxmlformats.org/officeDocument/2006/relationships/hyperlink" Target="http://www.edu.xunta.es/fp/viveiros-por-centro-educativo/Viveiro%20do%20IES%20Lu%C3%ADs%20Seoane" TargetMode="External"/><Relationship Id="rId20" Type="http://schemas.openxmlformats.org/officeDocument/2006/relationships/hyperlink" Target="http://www.edu.xunta.es/fp/viveiros-por-centro-educativo/Viveiro%20do%20IES%20Ricardo%20Mella" TargetMode="External"/><Relationship Id="rId21" Type="http://schemas.openxmlformats.org/officeDocument/2006/relationships/image" Target="../media/image46.png"/><Relationship Id="rId22"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jpeg"/><Relationship Id="rId3"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1371600" y="1803240"/>
            <a:ext cx="9448560" cy="1824840"/>
          </a:xfrm>
          <a:prstGeom prst="rect">
            <a:avLst/>
          </a:prstGeom>
          <a:noFill/>
          <a:ln>
            <a:noFill/>
          </a:ln>
        </p:spPr>
        <p:txBody>
          <a:bodyPr anchor="b"/>
          <a:p>
            <a:pPr>
              <a:lnSpc>
                <a:spcPct val="100000"/>
              </a:lnSpc>
            </a:pPr>
            <a:r>
              <a:rPr b="0" lang="en-US" sz="6000" spc="-1" strike="noStrike" cap="all">
                <a:solidFill>
                  <a:srgbClr val="ffffff"/>
                </a:solidFill>
                <a:uFill>
                  <a:solidFill>
                    <a:srgbClr val="ffffff"/>
                  </a:solidFill>
                </a:uFill>
                <a:latin typeface="Century Gothic"/>
              </a:rPr>
              <a:t>Competencias para emprender</a:t>
            </a:r>
            <a:endParaRPr b="0" lang="en-US" sz="1800" spc="-1" strike="noStrike">
              <a:solidFill>
                <a:srgbClr val="ffffff"/>
              </a:solidFill>
              <a:uFill>
                <a:solidFill>
                  <a:srgbClr val="ffffff"/>
                </a:solidFill>
              </a:uFill>
              <a:latin typeface="Century Gothic"/>
            </a:endParaRPr>
          </a:p>
        </p:txBody>
      </p:sp>
      <p:sp>
        <p:nvSpPr>
          <p:cNvPr id="122" name="TextShape 2"/>
          <p:cNvSpPr txBox="1"/>
          <p:nvPr/>
        </p:nvSpPr>
        <p:spPr>
          <a:xfrm>
            <a:off x="1371600" y="3632040"/>
            <a:ext cx="9448560" cy="685440"/>
          </a:xfrm>
          <a:prstGeom prst="rect">
            <a:avLst/>
          </a:prstGeom>
          <a:noFill/>
          <a:ln>
            <a:noFill/>
          </a:ln>
        </p:spPr>
        <p:txBody>
          <a:bodyPr/>
          <a:p>
            <a:pPr>
              <a:lnSpc>
                <a:spcPct val="100000"/>
              </a:lnSpc>
            </a:pPr>
            <a:r>
              <a:rPr b="0" lang="gl-ES" sz="3200" spc="-1" strike="noStrike">
                <a:solidFill>
                  <a:srgbClr val="ffffff"/>
                </a:solidFill>
                <a:uFill>
                  <a:solidFill>
                    <a:srgbClr val="ffffff"/>
                  </a:solidFill>
                </a:uFill>
                <a:latin typeface="Century Gothic"/>
              </a:rPr>
              <a:t>O emprendemento como saída profesional</a:t>
            </a:r>
            <a:endParaRPr b="0" lang="gl-ES" sz="3200" spc="-1" strike="noStrike">
              <a:solidFill>
                <a:srgbClr val="ffffff"/>
              </a:solidFill>
              <a:uFill>
                <a:solidFill>
                  <a:srgbClr val="ffffff"/>
                </a:solidFill>
              </a:uFill>
              <a:latin typeface="Arial"/>
            </a:endParaRPr>
          </a:p>
        </p:txBody>
      </p:sp>
      <p:sp>
        <p:nvSpPr>
          <p:cNvPr id="123" name="CustomShape 3"/>
          <p:cNvSpPr/>
          <p:nvPr/>
        </p:nvSpPr>
        <p:spPr>
          <a:xfrm>
            <a:off x="2995560" y="5664600"/>
            <a:ext cx="1990080" cy="790920"/>
          </a:xfrm>
          <a:prstGeom prst="rect">
            <a:avLst/>
          </a:prstGeom>
          <a:noFill/>
          <a:ln>
            <a:noFill/>
          </a:ln>
        </p:spPr>
        <p:style>
          <a:lnRef idx="0"/>
          <a:fillRef idx="0"/>
          <a:effectRef idx="0"/>
          <a:fontRef idx="minor"/>
        </p:style>
        <p:txBody>
          <a:bodyPr wrap="none" lIns="90000" rIns="90000" tIns="45000" bIns="45000"/>
          <a:p>
            <a:pPr>
              <a:lnSpc>
                <a:spcPct val="100000"/>
              </a:lnSpc>
            </a:pPr>
            <a:r>
              <a:rPr b="0" lang="gl-ES" sz="1800" spc="-1" strike="noStrike">
                <a:solidFill>
                  <a:srgbClr val="ffffff"/>
                </a:solidFill>
                <a:uFill>
                  <a:solidFill>
                    <a:srgbClr val="ffffff"/>
                  </a:solidFill>
                </a:uFill>
                <a:latin typeface="Century Gothic"/>
              </a:rPr>
              <a:t>Silvia De Pablos</a:t>
            </a:r>
            <a:endParaRPr b="0" lang="gl-ES" sz="1800" spc="-1" strike="noStrike">
              <a:solidFill>
                <a:srgbClr val="ffffff"/>
              </a:solidFill>
              <a:uFill>
                <a:solidFill>
                  <a:srgbClr val="ffffff"/>
                </a:solidFill>
              </a:uFill>
              <a:latin typeface="Arial"/>
            </a:endParaRPr>
          </a:p>
          <a:p>
            <a:pPr algn="ctr">
              <a:lnSpc>
                <a:spcPct val="100000"/>
              </a:lnSpc>
            </a:pPr>
            <a:r>
              <a:rPr b="0" lang="gl-ES" sz="1400" spc="-1" strike="noStrike">
                <a:solidFill>
                  <a:srgbClr val="ffffff"/>
                </a:solidFill>
                <a:uFill>
                  <a:solidFill>
                    <a:srgbClr val="ffffff"/>
                  </a:solidFill>
                </a:uFill>
                <a:latin typeface="Century Gothic"/>
              </a:rPr>
              <a:t>Pontevedra </a:t>
            </a:r>
            <a:endParaRPr b="0" lang="gl-ES" sz="1800" spc="-1" strike="noStrike">
              <a:solidFill>
                <a:srgbClr val="ffffff"/>
              </a:solidFill>
              <a:uFill>
                <a:solidFill>
                  <a:srgbClr val="ffffff"/>
                </a:solidFill>
              </a:uFill>
              <a:latin typeface="Arial"/>
            </a:endParaRPr>
          </a:p>
          <a:p>
            <a:pPr algn="ctr">
              <a:lnSpc>
                <a:spcPct val="100000"/>
              </a:lnSpc>
            </a:pPr>
            <a:r>
              <a:rPr b="0" lang="gl-ES" sz="1400" spc="-1" strike="noStrike">
                <a:solidFill>
                  <a:srgbClr val="ffffff"/>
                </a:solidFill>
                <a:uFill>
                  <a:solidFill>
                    <a:srgbClr val="ffffff"/>
                  </a:solidFill>
                </a:uFill>
                <a:latin typeface="Century Gothic"/>
              </a:rPr>
              <a:t>Marzo 2016</a:t>
            </a:r>
            <a:endParaRPr b="0" lang="gl-ES" sz="1800" spc="-1" strike="noStrike">
              <a:solidFill>
                <a:srgbClr val="ffffff"/>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CustomShape 1"/>
          <p:cNvSpPr/>
          <p:nvPr/>
        </p:nvSpPr>
        <p:spPr>
          <a:xfrm>
            <a:off x="582120" y="2188800"/>
            <a:ext cx="6201360" cy="435852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ffffff"/>
                </a:solidFill>
                <a:uFill>
                  <a:solidFill>
                    <a:srgbClr val="ffffff"/>
                  </a:solidFill>
                </a:uFill>
                <a:latin typeface="Century Gothic"/>
              </a:rPr>
              <a:t>Os alumnos do ensino secundario (ESO), ou calquera dos ciclos da F.P. deben (ou </a:t>
            </a:r>
            <a:r>
              <a:rPr b="0" lang="gl-ES" sz="2000" spc="-1" strike="noStrike" u="sng">
                <a:solidFill>
                  <a:srgbClr val="ffffff"/>
                </a:solidFill>
                <a:uFill>
                  <a:solidFill>
                    <a:srgbClr val="ffffff"/>
                  </a:solidFill>
                </a:uFill>
                <a:latin typeface="Century Gothic"/>
              </a:rPr>
              <a:t>deberían) potenciar</a:t>
            </a:r>
            <a:r>
              <a:rPr b="0" lang="gl-ES" sz="2000" spc="-1" strike="noStrike">
                <a:solidFill>
                  <a:srgbClr val="ffffff"/>
                </a:solidFill>
                <a:uFill>
                  <a:solidFill>
                    <a:srgbClr val="ffffff"/>
                  </a:solidFill>
                </a:uFill>
                <a:latin typeface="Century Gothic"/>
              </a:rPr>
              <a:t> as suas mellores cualidades e capacidades para o traballo.</a:t>
            </a: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Esto implica que é fundamental descubrir e alimentar estas capacidades para poder orientarlles mellor de cara o seu futuro profesional.</a:t>
            </a: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Xa non solo para emprender, senon para incorporarse ó mercado laboral. Pois as empresas na actualidade movense nun entorno cambiante e dinámico, e cada vez máis buscan </a:t>
            </a:r>
            <a:r>
              <a:rPr b="0" lang="gl-ES" sz="2000" spc="-1" strike="noStrike" u="sng">
                <a:solidFill>
                  <a:srgbClr val="ffffff"/>
                </a:solidFill>
                <a:uFill>
                  <a:solidFill>
                    <a:srgbClr val="ffffff"/>
                  </a:solidFill>
                </a:uFill>
                <a:latin typeface="Century Gothic"/>
              </a:rPr>
              <a:t>perfis de traballador-emprendedor</a:t>
            </a:r>
            <a:r>
              <a:rPr b="0" lang="gl-ES" sz="2000" spc="-1" strike="noStrike">
                <a:solidFill>
                  <a:srgbClr val="ffffff"/>
                </a:solidFill>
                <a:uFill>
                  <a:solidFill>
                    <a:srgbClr val="ffffff"/>
                  </a:solidFill>
                </a:uFill>
                <a:latin typeface="Century Gothic"/>
              </a:rPr>
              <a:t>.</a:t>
            </a:r>
            <a:endParaRPr b="0" lang="gl-ES" sz="1800" spc="-1" strike="noStrike">
              <a:solidFill>
                <a:srgbClr val="ffffff"/>
              </a:solidFill>
              <a:uFill>
                <a:solidFill>
                  <a:srgbClr val="ffffff"/>
                </a:solidFill>
              </a:uFill>
              <a:latin typeface="Arial"/>
            </a:endParaRPr>
          </a:p>
        </p:txBody>
      </p:sp>
      <p:sp>
        <p:nvSpPr>
          <p:cNvPr id="156" name="CustomShape 2"/>
          <p:cNvSpPr/>
          <p:nvPr/>
        </p:nvSpPr>
        <p:spPr>
          <a:xfrm>
            <a:off x="573840" y="1443240"/>
            <a:ext cx="5606640" cy="456120"/>
          </a:xfrm>
          <a:prstGeom prst="rect">
            <a:avLst/>
          </a:prstGeom>
          <a:noFill/>
          <a:ln>
            <a:noFill/>
          </a:ln>
        </p:spPr>
        <p:style>
          <a:lnRef idx="0"/>
          <a:fillRef idx="0"/>
          <a:effectRef idx="0"/>
          <a:fontRef idx="minor"/>
        </p:style>
        <p:txBody>
          <a:bodyPr wrap="none" lIns="90000" rIns="90000" tIns="45000" bIns="45000"/>
          <a:p>
            <a:pPr algn="just">
              <a:lnSpc>
                <a:spcPct val="100000"/>
              </a:lnSpc>
            </a:pPr>
            <a:r>
              <a:rPr b="0" lang="gl-ES" sz="2400" spc="-1" strike="noStrike">
                <a:solidFill>
                  <a:srgbClr val="ffffff"/>
                </a:solidFill>
                <a:uFill>
                  <a:solidFill>
                    <a:srgbClr val="ffffff"/>
                  </a:solidFill>
                </a:uFill>
                <a:latin typeface="Century Gothic"/>
              </a:rPr>
              <a:t>1.2. </a:t>
            </a:r>
            <a:r>
              <a:rPr b="0" lang="gl-ES" sz="2400" spc="-1" strike="noStrike" u="sng">
                <a:solidFill>
                  <a:srgbClr val="ffffff"/>
                </a:solidFill>
                <a:uFill>
                  <a:solidFill>
                    <a:srgbClr val="ffffff"/>
                  </a:solidFill>
                </a:uFill>
                <a:latin typeface="Century Gothic"/>
              </a:rPr>
              <a:t>Competencias para emprender</a:t>
            </a:r>
            <a:endParaRPr b="0" lang="gl-ES" sz="1800" spc="-1" strike="noStrike">
              <a:solidFill>
                <a:srgbClr val="ffffff"/>
              </a:solidFill>
              <a:uFill>
                <a:solidFill>
                  <a:srgbClr val="ffffff"/>
                </a:solidFill>
              </a:uFill>
              <a:latin typeface="Arial"/>
            </a:endParaRPr>
          </a:p>
        </p:txBody>
      </p:sp>
      <p:pic>
        <p:nvPicPr>
          <p:cNvPr id="157" name="Imagen 2" descr=""/>
          <p:cNvPicPr/>
          <p:nvPr/>
        </p:nvPicPr>
        <p:blipFill>
          <a:blip r:embed="rId1"/>
          <a:stretch/>
        </p:blipFill>
        <p:spPr>
          <a:xfrm>
            <a:off x="7188840" y="1537560"/>
            <a:ext cx="4542480" cy="3028320"/>
          </a:xfrm>
          <a:prstGeom prst="rect">
            <a:avLst/>
          </a:prstGeom>
          <a:ln>
            <a:noFill/>
          </a:ln>
        </p:spPr>
      </p:pic>
      <p:sp>
        <p:nvSpPr>
          <p:cNvPr id="158" name="CustomShape 3"/>
          <p:cNvSpPr/>
          <p:nvPr/>
        </p:nvSpPr>
        <p:spPr>
          <a:xfrm>
            <a:off x="7188840" y="4887720"/>
            <a:ext cx="4595760" cy="1609920"/>
          </a:xfrm>
          <a:prstGeom prst="roundRect">
            <a:avLst>
              <a:gd name="adj" fmla="val 16667"/>
            </a:avLst>
          </a:prstGeom>
          <a:ln w="28440">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just">
              <a:lnSpc>
                <a:spcPct val="100000"/>
              </a:lnSpc>
            </a:pPr>
            <a:r>
              <a:rPr b="0" lang="gl-ES" sz="1800" spc="-1" strike="noStrike">
                <a:solidFill>
                  <a:srgbClr val="ffffff"/>
                </a:solidFill>
                <a:uFill>
                  <a:solidFill>
                    <a:srgbClr val="ffffff"/>
                  </a:solidFill>
                </a:uFill>
                <a:latin typeface="Century Gothic"/>
              </a:rPr>
              <a:t>Na empresa moderna non se busca solo que fagas o traballo se non que innoves, que emprendas, que deas ideas para mellorar os métodos de traballo. (Que penses)</a:t>
            </a:r>
            <a:endParaRPr b="0" lang="gl-ES" sz="1800" spc="-1" strike="noStrike">
              <a:solidFill>
                <a:srgbClr val="ffffff"/>
              </a:solidFill>
              <a:uFill>
                <a:solidFill>
                  <a:srgbClr val="ffffff"/>
                </a:solidFill>
              </a:uFill>
              <a:latin typeface="Arial"/>
            </a:endParaRPr>
          </a:p>
        </p:txBody>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9" name="Imagen 2" descr=""/>
          <p:cNvPicPr/>
          <p:nvPr/>
        </p:nvPicPr>
        <p:blipFill>
          <a:blip r:embed="rId1"/>
          <a:stretch/>
        </p:blipFill>
        <p:spPr>
          <a:xfrm>
            <a:off x="1605960" y="3633840"/>
            <a:ext cx="4891320" cy="2667240"/>
          </a:xfrm>
          <a:prstGeom prst="rect">
            <a:avLst/>
          </a:prstGeom>
          <a:ln>
            <a:noFill/>
          </a:ln>
        </p:spPr>
      </p:pic>
      <p:sp>
        <p:nvSpPr>
          <p:cNvPr id="160" name="CustomShape 1"/>
          <p:cNvSpPr/>
          <p:nvPr/>
        </p:nvSpPr>
        <p:spPr>
          <a:xfrm>
            <a:off x="5027400" y="6420960"/>
            <a:ext cx="1458360" cy="212040"/>
          </a:xfrm>
          <a:prstGeom prst="rect">
            <a:avLst/>
          </a:prstGeom>
          <a:noFill/>
          <a:ln>
            <a:noFill/>
          </a:ln>
        </p:spPr>
        <p:style>
          <a:lnRef idx="0"/>
          <a:fillRef idx="0"/>
          <a:effectRef idx="0"/>
          <a:fontRef idx="minor"/>
        </p:style>
        <p:txBody>
          <a:bodyPr wrap="none" lIns="90000" rIns="90000" tIns="45000" bIns="45000"/>
          <a:p>
            <a:pPr>
              <a:lnSpc>
                <a:spcPct val="100000"/>
              </a:lnSpc>
            </a:pPr>
            <a:r>
              <a:rPr b="0" lang="gl-ES" sz="800" spc="-1" strike="noStrike">
                <a:solidFill>
                  <a:srgbClr val="ffffff"/>
                </a:solidFill>
                <a:uFill>
                  <a:solidFill>
                    <a:srgbClr val="ffffff"/>
                  </a:solidFill>
                </a:uFill>
                <a:latin typeface="Arial"/>
              </a:rPr>
              <a:t>Foto: Fundación Atresmedia</a:t>
            </a:r>
            <a:endParaRPr b="0" lang="gl-ES" sz="1800" spc="-1" strike="noStrike">
              <a:solidFill>
                <a:srgbClr val="ffffff"/>
              </a:solidFill>
              <a:uFill>
                <a:solidFill>
                  <a:srgbClr val="ffffff"/>
                </a:solidFill>
              </a:uFill>
              <a:latin typeface="Arial"/>
            </a:endParaRPr>
          </a:p>
        </p:txBody>
      </p:sp>
      <p:sp>
        <p:nvSpPr>
          <p:cNvPr id="161" name="CustomShape 2"/>
          <p:cNvSpPr/>
          <p:nvPr/>
        </p:nvSpPr>
        <p:spPr>
          <a:xfrm>
            <a:off x="505800" y="1775880"/>
            <a:ext cx="11499120" cy="161496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ffffff"/>
                </a:solidFill>
                <a:uFill>
                  <a:solidFill>
                    <a:srgbClr val="ffffff"/>
                  </a:solidFill>
                </a:uFill>
                <a:latin typeface="Century Gothic"/>
              </a:rPr>
              <a:t>Por tanto profesores (de Economía, Empresa ou FOL), como titores, como orientadores, debemos facer un “frente común” cos nosos alumnos e </a:t>
            </a:r>
            <a:r>
              <a:rPr b="0" lang="gl-ES" sz="2000" spc="-1" strike="noStrike" u="sng">
                <a:solidFill>
                  <a:srgbClr val="ffffff"/>
                </a:solidFill>
                <a:uFill>
                  <a:solidFill>
                    <a:srgbClr val="ffffff"/>
                  </a:solidFill>
                </a:uFill>
                <a:latin typeface="Century Gothic"/>
              </a:rPr>
              <a:t>traballar con eles esas habilidades e capacidades</a:t>
            </a:r>
            <a:r>
              <a:rPr b="0" lang="gl-ES" sz="2000" spc="-1" strike="noStrike">
                <a:solidFill>
                  <a:srgbClr val="ffffff"/>
                </a:solidFill>
                <a:uFill>
                  <a:solidFill>
                    <a:srgbClr val="ffffff"/>
                  </a:solidFill>
                </a:uFill>
                <a:latin typeface="Century Gothic"/>
              </a:rPr>
              <a:t>, que moitos teñen e non potencian, ou que se non as teñen podemos incentivarlles a que  comiencen a traballarlas, para poder </a:t>
            </a:r>
            <a:r>
              <a:rPr b="0" lang="gl-ES" sz="2000" spc="-1" strike="noStrike" u="sng">
                <a:solidFill>
                  <a:srgbClr val="ffffff"/>
                </a:solidFill>
                <a:uFill>
                  <a:solidFill>
                    <a:srgbClr val="ffffff"/>
                  </a:solidFill>
                </a:uFill>
                <a:latin typeface="Century Gothic"/>
              </a:rPr>
              <a:t>orientalos e poder “lanzar” a unha xeración ben preparada hacia o FUTURO.</a:t>
            </a:r>
            <a:endParaRPr b="0" lang="gl-ES" sz="1800" spc="-1" strike="noStrike">
              <a:solidFill>
                <a:srgbClr val="ffffff"/>
              </a:solidFill>
              <a:uFill>
                <a:solidFill>
                  <a:srgbClr val="ffffff"/>
                </a:solidFill>
              </a:uFill>
              <a:latin typeface="Arial"/>
            </a:endParaRPr>
          </a:p>
        </p:txBody>
      </p:sp>
      <p:sp>
        <p:nvSpPr>
          <p:cNvPr id="162" name="CustomShape 3"/>
          <p:cNvSpPr/>
          <p:nvPr/>
        </p:nvSpPr>
        <p:spPr>
          <a:xfrm>
            <a:off x="7242480" y="3633840"/>
            <a:ext cx="4312800" cy="266724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just">
              <a:lnSpc>
                <a:spcPct val="100000"/>
              </a:lnSpc>
            </a:pPr>
            <a:r>
              <a:rPr b="0" lang="gl-ES" sz="1800" spc="-1" strike="noStrike">
                <a:solidFill>
                  <a:srgbClr val="ffffff"/>
                </a:solidFill>
                <a:uFill>
                  <a:solidFill>
                    <a:srgbClr val="ffffff"/>
                  </a:solidFill>
                </a:uFill>
                <a:latin typeface="Century Gothic"/>
              </a:rPr>
              <a:t>Facendo, por exemplo, prácticas de intelixencia emocional. De autocoñecemento persoal. Como pode ser unha analise D.A.F.O. persoal. Para que os alumnos poidan botar unha ollada o seu “eu interno”, meditar nelo. E tomar notas das áreas de mellora.</a:t>
            </a:r>
            <a:endParaRPr b="0" lang="gl-ES" sz="1800" spc="-1" strike="noStrike">
              <a:solidFill>
                <a:srgbClr val="ffffff"/>
              </a:solidFill>
              <a:uFill>
                <a:solidFill>
                  <a:srgbClr val="ffffff"/>
                </a:solidFill>
              </a:uFill>
              <a:latin typeface="Arial"/>
            </a:endParaRPr>
          </a:p>
        </p:txBody>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CustomShape 1"/>
          <p:cNvSpPr/>
          <p:nvPr/>
        </p:nvSpPr>
        <p:spPr>
          <a:xfrm>
            <a:off x="3767040" y="1248480"/>
            <a:ext cx="8186400" cy="201060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1800" spc="-1" strike="noStrike">
                <a:solidFill>
                  <a:srgbClr val="ffffff"/>
                </a:solidFill>
                <a:uFill>
                  <a:solidFill>
                    <a:srgbClr val="ffffff"/>
                  </a:solidFill>
                </a:uFill>
                <a:latin typeface="Century Gothic"/>
              </a:rPr>
              <a:t>¿Qué capacidades temos que traballar?</a:t>
            </a:r>
            <a:endParaRPr b="0" lang="gl-ES" sz="1800" spc="-1" strike="noStrike">
              <a:solidFill>
                <a:srgbClr val="ffffff"/>
              </a:solidFill>
              <a:uFill>
                <a:solidFill>
                  <a:srgbClr val="ffffff"/>
                </a:solidFill>
              </a:uFill>
              <a:latin typeface="Arial"/>
            </a:endParaRPr>
          </a:p>
          <a:p>
            <a:pPr algn="just">
              <a:lnSpc>
                <a:spcPct val="100000"/>
              </a:lnSpc>
            </a:pPr>
            <a:r>
              <a:rPr b="0" lang="gl-ES" sz="1800" spc="-1" strike="noStrike">
                <a:solidFill>
                  <a:srgbClr val="ffffff"/>
                </a:solidFill>
                <a:uFill>
                  <a:solidFill>
                    <a:srgbClr val="ffffff"/>
                  </a:solidFill>
                </a:uFill>
                <a:latin typeface="Century Gothic"/>
              </a:rPr>
              <a:t>¿Qué competencias se requiren para emprender?</a:t>
            </a:r>
            <a:endParaRPr b="0" lang="gl-ES" sz="1800" spc="-1" strike="noStrike">
              <a:solidFill>
                <a:srgbClr val="ffffff"/>
              </a:solidFill>
              <a:uFill>
                <a:solidFill>
                  <a:srgbClr val="ffffff"/>
                </a:solidFill>
              </a:uFill>
              <a:latin typeface="Arial"/>
            </a:endParaRPr>
          </a:p>
          <a:p>
            <a:pPr algn="just">
              <a:lnSpc>
                <a:spcPct val="100000"/>
              </a:lnSpc>
            </a:pPr>
            <a:r>
              <a:rPr b="0" lang="gl-ES" sz="1800" spc="-1" strike="noStrike">
                <a:solidFill>
                  <a:srgbClr val="ffffff"/>
                </a:solidFill>
                <a:uFill>
                  <a:solidFill>
                    <a:srgbClr val="ffffff"/>
                  </a:solidFill>
                </a:uFill>
                <a:latin typeface="Century Gothic"/>
              </a:rPr>
              <a:t>¿Qué habilidades debemos ensinar os nosos alumnos para o seu futuro profesional?</a:t>
            </a:r>
            <a:endParaRPr b="0" lang="gl-ES" sz="1800" spc="-1" strike="noStrike">
              <a:solidFill>
                <a:srgbClr val="ffffff"/>
              </a:solidFill>
              <a:uFill>
                <a:solidFill>
                  <a:srgbClr val="ffffff"/>
                </a:solidFill>
              </a:uFill>
              <a:latin typeface="Arial"/>
            </a:endParaRPr>
          </a:p>
          <a:p>
            <a:pPr algn="just">
              <a:lnSpc>
                <a:spcPct val="100000"/>
              </a:lnSpc>
            </a:pPr>
            <a:r>
              <a:rPr b="0" lang="gl-ES" sz="1800" spc="-1" strike="noStrike">
                <a:solidFill>
                  <a:srgbClr val="00b050"/>
                </a:solidFill>
                <a:uFill>
                  <a:solidFill>
                    <a:srgbClr val="ffffff"/>
                  </a:solidFill>
                </a:uFill>
                <a:latin typeface="Century Gothic"/>
              </a:rPr>
              <a:t>Antes de intentar dar resposta a tantas preguntas que se nos plantexan fagamos primeiro un orden de </a:t>
            </a:r>
            <a:r>
              <a:rPr b="0" lang="gl-ES" sz="1800" spc="-1" strike="noStrike" u="sng">
                <a:solidFill>
                  <a:srgbClr val="00b050"/>
                </a:solidFill>
                <a:uFill>
                  <a:solidFill>
                    <a:srgbClr val="ffffff"/>
                  </a:solidFill>
                </a:uFill>
                <a:latin typeface="Century Gothic"/>
              </a:rPr>
              <a:t>ideas e conceptos clave</a:t>
            </a:r>
            <a:r>
              <a:rPr b="0" lang="gl-ES" sz="1800" spc="-1" strike="noStrike">
                <a:solidFill>
                  <a:srgbClr val="00b050"/>
                </a:solidFill>
                <a:uFill>
                  <a:solidFill>
                    <a:srgbClr val="ffffff"/>
                  </a:solidFill>
                </a:uFill>
                <a:latin typeface="Century Gothic"/>
              </a:rPr>
              <a:t>, por se alguén necesita refrescar a memoria.</a:t>
            </a:r>
            <a:endParaRPr b="0" lang="gl-ES" sz="1800" spc="-1" strike="noStrike">
              <a:solidFill>
                <a:srgbClr val="ffffff"/>
              </a:solidFill>
              <a:uFill>
                <a:solidFill>
                  <a:srgbClr val="ffffff"/>
                </a:solidFill>
              </a:uFill>
              <a:latin typeface="Arial"/>
            </a:endParaRPr>
          </a:p>
        </p:txBody>
      </p:sp>
      <p:pic>
        <p:nvPicPr>
          <p:cNvPr id="164" name="Imagen 2" descr=""/>
          <p:cNvPicPr/>
          <p:nvPr/>
        </p:nvPicPr>
        <p:blipFill>
          <a:blip r:embed="rId1"/>
          <a:stretch/>
        </p:blipFill>
        <p:spPr>
          <a:xfrm>
            <a:off x="1240560" y="1472760"/>
            <a:ext cx="2262240" cy="1806840"/>
          </a:xfrm>
          <a:prstGeom prst="rect">
            <a:avLst/>
          </a:prstGeom>
          <a:ln>
            <a:noFill/>
          </a:ln>
        </p:spPr>
      </p:pic>
      <p:sp>
        <p:nvSpPr>
          <p:cNvPr id="165" name="CustomShape 2"/>
          <p:cNvSpPr/>
          <p:nvPr/>
        </p:nvSpPr>
        <p:spPr>
          <a:xfrm>
            <a:off x="565200" y="3474720"/>
            <a:ext cx="11388240" cy="3137400"/>
          </a:xfrm>
          <a:prstGeom prst="rect">
            <a:avLst/>
          </a:prstGeom>
          <a:noFill/>
          <a:ln>
            <a:noFill/>
          </a:ln>
        </p:spPr>
        <p:style>
          <a:lnRef idx="0"/>
          <a:fillRef idx="0"/>
          <a:effectRef idx="0"/>
          <a:fontRef idx="minor"/>
        </p:style>
        <p:txBody>
          <a:bodyPr lIns="90000" rIns="90000" tIns="45000" bIns="45000"/>
          <a:p>
            <a:pPr algn="just">
              <a:lnSpc>
                <a:spcPct val="100000"/>
              </a:lnSpc>
            </a:pPr>
            <a:r>
              <a:rPr b="1" lang="gl-ES" sz="1800" spc="-1" strike="noStrike">
                <a:solidFill>
                  <a:srgbClr val="00b050"/>
                </a:solidFill>
                <a:uFill>
                  <a:solidFill>
                    <a:srgbClr val="ffffff"/>
                  </a:solidFill>
                </a:uFill>
                <a:latin typeface="Century Gothic"/>
              </a:rPr>
              <a:t>Capacidades</a:t>
            </a:r>
            <a:r>
              <a:rPr b="0" lang="gl-ES" sz="1800" spc="-1" strike="noStrike">
                <a:solidFill>
                  <a:srgbClr val="ffffff"/>
                </a:solidFill>
                <a:uFill>
                  <a:solidFill>
                    <a:srgbClr val="ffffff"/>
                  </a:solidFill>
                </a:uFill>
                <a:latin typeface="Century Gothic"/>
              </a:rPr>
              <a:t>: Son o conxunto de  Habilidades cognitivas  que posibilitan a articulación de saberes para actuar e interactuar en determinadas situacións. Son os recursos e actitudes que teñe un individuo, entidade o institución, para desempeñar unha determinada tarea ou cometido.</a:t>
            </a:r>
            <a:endParaRPr b="0" lang="gl-ES" sz="1800" spc="-1" strike="noStrike">
              <a:solidFill>
                <a:srgbClr val="ffffff"/>
              </a:solidFill>
              <a:uFill>
                <a:solidFill>
                  <a:srgbClr val="ffffff"/>
                </a:solidFill>
              </a:uFill>
              <a:latin typeface="Arial"/>
            </a:endParaRPr>
          </a:p>
          <a:p>
            <a:pPr algn="just">
              <a:lnSpc>
                <a:spcPct val="100000"/>
              </a:lnSpc>
            </a:pPr>
            <a:endParaRPr b="0" lang="gl-ES" sz="1800" spc="-1" strike="noStrike">
              <a:solidFill>
                <a:srgbClr val="ffffff"/>
              </a:solidFill>
              <a:uFill>
                <a:solidFill>
                  <a:srgbClr val="ffffff"/>
                </a:solidFill>
              </a:uFill>
              <a:latin typeface="Arial"/>
            </a:endParaRPr>
          </a:p>
          <a:p>
            <a:pPr algn="just">
              <a:lnSpc>
                <a:spcPct val="100000"/>
              </a:lnSpc>
            </a:pPr>
            <a:r>
              <a:rPr b="1" lang="gl-ES" sz="1800" spc="-1" strike="noStrike">
                <a:solidFill>
                  <a:srgbClr val="00b050"/>
                </a:solidFill>
                <a:uFill>
                  <a:solidFill>
                    <a:srgbClr val="ffffff"/>
                  </a:solidFill>
                </a:uFill>
                <a:latin typeface="Century Gothic"/>
              </a:rPr>
              <a:t>Habilidades: </a:t>
            </a:r>
            <a:r>
              <a:rPr b="0" lang="gl-ES" sz="1800" spc="-1" strike="noStrike">
                <a:solidFill>
                  <a:srgbClr val="ffffff"/>
                </a:solidFill>
                <a:uFill>
                  <a:solidFill>
                    <a:srgbClr val="ffffff"/>
                  </a:solidFill>
                </a:uFill>
                <a:latin typeface="Century Gothic"/>
              </a:rPr>
              <a:t>Son o potencial que ten o ser humano para adquirir e manexar novos coñecementos e destrezas.</a:t>
            </a:r>
            <a:endParaRPr b="0" lang="gl-ES" sz="1800" spc="-1" strike="noStrike">
              <a:solidFill>
                <a:srgbClr val="ffffff"/>
              </a:solidFill>
              <a:uFill>
                <a:solidFill>
                  <a:srgbClr val="ffffff"/>
                </a:solidFill>
              </a:uFill>
              <a:latin typeface="Arial"/>
            </a:endParaRPr>
          </a:p>
          <a:p>
            <a:pPr algn="just">
              <a:lnSpc>
                <a:spcPct val="100000"/>
              </a:lnSpc>
            </a:pPr>
            <a:endParaRPr b="0" lang="gl-ES" sz="1800" spc="-1" strike="noStrike">
              <a:solidFill>
                <a:srgbClr val="ffffff"/>
              </a:solidFill>
              <a:uFill>
                <a:solidFill>
                  <a:srgbClr val="ffffff"/>
                </a:solidFill>
              </a:uFill>
              <a:latin typeface="Arial"/>
            </a:endParaRPr>
          </a:p>
          <a:p>
            <a:pPr algn="just">
              <a:lnSpc>
                <a:spcPct val="100000"/>
              </a:lnSpc>
            </a:pPr>
            <a:r>
              <a:rPr b="1" lang="gl-ES" sz="1800" spc="-1" strike="noStrike">
                <a:solidFill>
                  <a:srgbClr val="00b050"/>
                </a:solidFill>
                <a:uFill>
                  <a:solidFill>
                    <a:srgbClr val="ffffff"/>
                  </a:solidFill>
                </a:uFill>
                <a:latin typeface="Century Gothic"/>
              </a:rPr>
              <a:t>Competencias: </a:t>
            </a:r>
            <a:r>
              <a:rPr b="0" lang="gl-ES" sz="1800" spc="-1" strike="noStrike">
                <a:solidFill>
                  <a:srgbClr val="ffffff"/>
                </a:solidFill>
                <a:uFill>
                  <a:solidFill>
                    <a:srgbClr val="ffffff"/>
                  </a:solidFill>
                </a:uFill>
                <a:latin typeface="Century Gothic"/>
              </a:rPr>
              <a:t>Son  capacidades efectivas (reais e demostradas)  para levar a cabo con éxito unha actividade laboral plenamente identificada. Actualmente, as competencias entiendense como actuacións integrais para identificar, interpretar, argumentar e resolver problemas de forma idónea e ética, integrando “o saber ser”, o “saber facer” e o “saber coñecer”.</a:t>
            </a:r>
            <a:endParaRPr b="0" lang="gl-ES" sz="1800" spc="-1" strike="noStrike">
              <a:solidFill>
                <a:srgbClr val="ffffff"/>
              </a:solidFill>
              <a:uFill>
                <a:solidFill>
                  <a:srgbClr val="ffffff"/>
                </a:solidFill>
              </a:uFill>
              <a:latin typeface="Arial"/>
            </a:endParaRPr>
          </a:p>
        </p:txBody>
      </p:sp>
    </p:spTree>
  </p:cSld>
  <p:timing>
    <p:tnLst>
      <p:par>
        <p:cTn id="63" dur="indefinite" restart="never" nodeType="tmRoot">
          <p:childTnLst>
            <p:seq>
              <p:cTn id="64" dur="indefinite" nodeType="mainSeq">
                <p:childTnLst>
                  <p:par>
                    <p:cTn id="65" fill="hold">
                      <p:stCondLst>
                        <p:cond delay="indefinite"/>
                      </p:stCondLst>
                      <p:childTnLst>
                        <p:par>
                          <p:cTn id="66" fill="hold">
                            <p:stCondLst>
                              <p:cond delay="0"/>
                            </p:stCondLst>
                            <p:childTnLst>
                              <p:par>
                                <p:cTn id="67" nodeType="clickEffect" fill="hold" presetClass="entr" presetID="31">
                                  <p:stCondLst>
                                    <p:cond delay="0"/>
                                  </p:stCondLst>
                                  <p:childTnLst>
                                    <p:set>
                                      <p:cBhvr>
                                        <p:cTn id="68" dur="1" fill="hold">
                                          <p:stCondLst>
                                            <p:cond delay="0"/>
                                          </p:stCondLst>
                                        </p:cTn>
                                        <p:tgtEl>
                                          <p:spTgt spid="164"/>
                                        </p:tgtEl>
                                        <p:attrNameLst>
                                          <p:attrName>style.visibility</p:attrName>
                                        </p:attrNameLst>
                                      </p:cBhvr>
                                      <p:to>
                                        <p:strVal val="visible"/>
                                      </p:to>
                                    </p:set>
                                    <p:anim calcmode="lin" valueType="num">
                                      <p:cBhvr additive="repl">
                                        <p:cTn id="69" dur="1000" fill="hold"/>
                                        <p:tgtEl>
                                          <p:spTgt spid="164"/>
                                        </p:tgtEl>
                                        <p:attrNameLst>
                                          <p:attrName/>
                                        </p:attrNameLst>
                                      </p:cBhvr>
                                      <p:tavLst>
                                        <p:tav tm="0">
                                          <p:val/>
                                        </p:tav>
                                        <p:tav tm="100000">
                                          <p:val>
                                            <p:strVal val="#ppt_w"/>
                                          </p:val>
                                        </p:tav>
                                      </p:tavLst>
                                    </p:anim>
                                    <p:anim calcmode="lin" valueType="num">
                                      <p:cBhvr additive="repl">
                                        <p:cTn id="70" dur="1000" fill="hold"/>
                                        <p:tgtEl>
                                          <p:spTgt spid="164"/>
                                        </p:tgtEl>
                                        <p:attrNameLst>
                                          <p:attrName/>
                                        </p:attrNameLst>
                                      </p:cBhvr>
                                      <p:tavLst>
                                        <p:tav tm="0">
                                          <p:val/>
                                        </p:tav>
                                        <p:tav tm="100000">
                                          <p:val>
                                            <p:strVal val="#ppt_h"/>
                                          </p:val>
                                        </p:tav>
                                      </p:tavLst>
                                    </p:anim>
                                    <p:anim calcmode="lin" valueType="num">
                                      <p:cBhvr additive="repl">
                                        <p:cTn id="71" dur="1000" fill="hold"/>
                                        <p:tgtEl>
                                          <p:spTgt spid="164"/>
                                        </p:tgtEl>
                                        <p:attrNameLst>
                                          <p:attrName/>
                                        </p:attrNameLst>
                                      </p:cBhvr>
                                      <p:tavLst>
                                        <p:tav tm="0">
                                          <p:val>
                                            <p:strVal val="90"/>
                                          </p:val>
                                        </p:tav>
                                        <p:tav tm="100000">
                                          <p:val>
                                            <p:strVal val="0"/>
                                          </p:val>
                                        </p:tav>
                                      </p:tavLst>
                                    </p:anim>
                                    <p:animEffect filter="fade" transition="in">
                                      <p:cBhvr additive="repl">
                                        <p:cTn id="72" dur="1000"/>
                                        <p:tgtEl>
                                          <p:spTgt spid="1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CustomShape 1"/>
          <p:cNvSpPr/>
          <p:nvPr/>
        </p:nvSpPr>
        <p:spPr>
          <a:xfrm>
            <a:off x="439920" y="1935720"/>
            <a:ext cx="5290560" cy="3749400"/>
          </a:xfrm>
          <a:prstGeom prst="rect">
            <a:avLst/>
          </a:prstGeom>
          <a:noFill/>
          <a:ln>
            <a:noFill/>
          </a:ln>
        </p:spPr>
        <p:style>
          <a:lnRef idx="0"/>
          <a:fillRef idx="0"/>
          <a:effectRef idx="0"/>
          <a:fontRef idx="minor"/>
        </p:style>
        <p:txBody>
          <a:bodyPr wrap="none" lIns="90000" rIns="90000" tIns="45000" bIns="45000"/>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Ilusión</a:t>
            </a:r>
            <a:endParaRPr b="0" lang="gl-ES" sz="1800" spc="-1" strike="noStrike">
              <a:solidFill>
                <a:srgbClr val="ffffff"/>
              </a:solidFill>
              <a:uFill>
                <a:solidFill>
                  <a:srgbClr val="ffffff"/>
                </a:solidFill>
              </a:uFill>
              <a:latin typeface="Arial"/>
            </a:endParaRPr>
          </a:p>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Iniciativa</a:t>
            </a:r>
            <a:endParaRPr b="0" lang="gl-ES" sz="1800" spc="-1" strike="noStrike">
              <a:solidFill>
                <a:srgbClr val="ffffff"/>
              </a:solidFill>
              <a:uFill>
                <a:solidFill>
                  <a:srgbClr val="ffffff"/>
                </a:solidFill>
              </a:uFill>
              <a:latin typeface="Arial"/>
            </a:endParaRPr>
          </a:p>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Creatividade</a:t>
            </a:r>
            <a:endParaRPr b="0" lang="gl-ES" sz="1800" spc="-1" strike="noStrike">
              <a:solidFill>
                <a:srgbClr val="ffffff"/>
              </a:solidFill>
              <a:uFill>
                <a:solidFill>
                  <a:srgbClr val="ffffff"/>
                </a:solidFill>
              </a:uFill>
              <a:latin typeface="Arial"/>
            </a:endParaRPr>
          </a:p>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Visión</a:t>
            </a:r>
            <a:endParaRPr b="0" lang="gl-ES" sz="1800" spc="-1" strike="noStrike">
              <a:solidFill>
                <a:srgbClr val="ffffff"/>
              </a:solidFill>
              <a:uFill>
                <a:solidFill>
                  <a:srgbClr val="ffffff"/>
                </a:solidFill>
              </a:uFill>
              <a:latin typeface="Arial"/>
            </a:endParaRPr>
          </a:p>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Autocoñecemento e autocontrol</a:t>
            </a:r>
            <a:endParaRPr b="0" lang="gl-ES" sz="1800" spc="-1" strike="noStrike">
              <a:solidFill>
                <a:srgbClr val="ffffff"/>
              </a:solidFill>
              <a:uFill>
                <a:solidFill>
                  <a:srgbClr val="ffffff"/>
                </a:solidFill>
              </a:uFill>
              <a:latin typeface="Arial"/>
            </a:endParaRPr>
          </a:p>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Bo comunicador/a </a:t>
            </a:r>
            <a:endParaRPr b="0" lang="gl-ES" sz="1800" spc="-1" strike="noStrike">
              <a:solidFill>
                <a:srgbClr val="ffffff"/>
              </a:solidFill>
              <a:uFill>
                <a:solidFill>
                  <a:srgbClr val="ffffff"/>
                </a:solidFill>
              </a:uFill>
              <a:latin typeface="Arial"/>
            </a:endParaRPr>
          </a:p>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Facilidade para as relacións personais</a:t>
            </a:r>
            <a:endParaRPr b="0" lang="gl-ES" sz="1800" spc="-1" strike="noStrike">
              <a:solidFill>
                <a:srgbClr val="ffffff"/>
              </a:solidFill>
              <a:uFill>
                <a:solidFill>
                  <a:srgbClr val="ffffff"/>
                </a:solidFill>
              </a:uFill>
              <a:latin typeface="Arial"/>
            </a:endParaRPr>
          </a:p>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Liderazgo.</a:t>
            </a:r>
            <a:endParaRPr b="0" lang="gl-ES" sz="1800" spc="-1" strike="noStrike">
              <a:solidFill>
                <a:srgbClr val="ffffff"/>
              </a:solidFill>
              <a:uFill>
                <a:solidFill>
                  <a:srgbClr val="ffffff"/>
                </a:solidFill>
              </a:uFill>
              <a:latin typeface="Arial"/>
            </a:endParaRPr>
          </a:p>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Orden e método.</a:t>
            </a:r>
            <a:endParaRPr b="0" lang="gl-ES" sz="1800" spc="-1" strike="noStrike">
              <a:solidFill>
                <a:srgbClr val="ffffff"/>
              </a:solidFill>
              <a:uFill>
                <a:solidFill>
                  <a:srgbClr val="ffffff"/>
                </a:solidFill>
              </a:uFill>
              <a:latin typeface="Arial"/>
            </a:endParaRPr>
          </a:p>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Razonamento.</a:t>
            </a:r>
            <a:endParaRPr b="0" lang="gl-ES" sz="1800" spc="-1" strike="noStrike">
              <a:solidFill>
                <a:srgbClr val="ffffff"/>
              </a:solidFill>
              <a:uFill>
                <a:solidFill>
                  <a:srgbClr val="ffffff"/>
                </a:solidFill>
              </a:uFill>
              <a:latin typeface="Arial"/>
            </a:endParaRPr>
          </a:p>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Resolución de problemas.</a:t>
            </a:r>
            <a:endParaRPr b="0" lang="gl-ES" sz="1800" spc="-1" strike="noStrike">
              <a:solidFill>
                <a:srgbClr val="ffffff"/>
              </a:solidFill>
              <a:uFill>
                <a:solidFill>
                  <a:srgbClr val="ffffff"/>
                </a:solidFill>
              </a:uFill>
              <a:latin typeface="Arial"/>
            </a:endParaRPr>
          </a:p>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Persistencia</a:t>
            </a:r>
            <a:endParaRPr b="0" lang="gl-ES" sz="1800" spc="-1" strike="noStrike">
              <a:solidFill>
                <a:srgbClr val="ffffff"/>
              </a:solidFill>
              <a:uFill>
                <a:solidFill>
                  <a:srgbClr val="ffffff"/>
                </a:solidFill>
              </a:uFill>
              <a:latin typeface="Arial"/>
            </a:endParaRPr>
          </a:p>
        </p:txBody>
      </p:sp>
      <p:sp>
        <p:nvSpPr>
          <p:cNvPr id="167" name="CustomShape 2"/>
          <p:cNvSpPr/>
          <p:nvPr/>
        </p:nvSpPr>
        <p:spPr>
          <a:xfrm>
            <a:off x="6027120" y="1937160"/>
            <a:ext cx="6237000" cy="4664160"/>
          </a:xfrm>
          <a:prstGeom prst="rect">
            <a:avLst/>
          </a:prstGeom>
          <a:noFill/>
          <a:ln>
            <a:noFill/>
          </a:ln>
        </p:spPr>
        <p:style>
          <a:lnRef idx="0"/>
          <a:fillRef idx="0"/>
          <a:effectRef idx="0"/>
          <a:fontRef idx="minor"/>
        </p:style>
        <p:txBody>
          <a:bodyPr wrap="none" lIns="90000" rIns="90000" tIns="45000" bIns="45000"/>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Alguen que soñe</a:t>
            </a:r>
            <a:endParaRPr b="0" lang="gl-ES" sz="1800" spc="-1" strike="noStrike">
              <a:solidFill>
                <a:srgbClr val="ffffff"/>
              </a:solidFill>
              <a:uFill>
                <a:solidFill>
                  <a:srgbClr val="ffffff"/>
                </a:solidFill>
              </a:uFill>
              <a:latin typeface="Arial"/>
            </a:endParaRPr>
          </a:p>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Aguen que se guie por os seus instintos.</a:t>
            </a:r>
            <a:endParaRPr b="0" lang="gl-ES" sz="1800" spc="-1" strike="noStrike">
              <a:solidFill>
                <a:srgbClr val="ffffff"/>
              </a:solidFill>
              <a:uFill>
                <a:solidFill>
                  <a:srgbClr val="ffffff"/>
                </a:solidFill>
              </a:uFill>
              <a:latin typeface="Arial"/>
            </a:endParaRPr>
          </a:p>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Alguen que non lle importe arriesgar</a:t>
            </a:r>
            <a:endParaRPr b="0" lang="gl-ES" sz="1800" spc="-1" strike="noStrike">
              <a:solidFill>
                <a:srgbClr val="ffffff"/>
              </a:solidFill>
              <a:uFill>
                <a:solidFill>
                  <a:srgbClr val="ffffff"/>
                </a:solidFill>
              </a:uFill>
              <a:latin typeface="Arial"/>
            </a:endParaRPr>
          </a:p>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Que non tema equivocarse</a:t>
            </a:r>
            <a:endParaRPr b="0" lang="gl-ES" sz="1800" spc="-1" strike="noStrike">
              <a:solidFill>
                <a:srgbClr val="ffffff"/>
              </a:solidFill>
              <a:uFill>
                <a:solidFill>
                  <a:srgbClr val="ffffff"/>
                </a:solidFill>
              </a:uFill>
              <a:latin typeface="Arial"/>
            </a:endParaRPr>
          </a:p>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Que teña alta a sua autoestima e acepte </a:t>
            </a:r>
            <a:endParaRPr b="0" lang="gl-ES" sz="1800" spc="-1" strike="noStrike">
              <a:solidFill>
                <a:srgbClr val="ffffff"/>
              </a:solidFill>
              <a:uFill>
                <a:solidFill>
                  <a:srgbClr val="ffffff"/>
                </a:solidFill>
              </a:uFill>
              <a:latin typeface="Arial"/>
            </a:endParaRPr>
          </a:p>
          <a:p>
            <a:pPr>
              <a:lnSpc>
                <a:spcPct val="100000"/>
              </a:lnSpc>
            </a:pP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os seus defectos</a:t>
            </a:r>
            <a:endParaRPr b="0" lang="gl-ES" sz="1800" spc="-1" strike="noStrike">
              <a:solidFill>
                <a:srgbClr val="ffffff"/>
              </a:solidFill>
              <a:uFill>
                <a:solidFill>
                  <a:srgbClr val="ffffff"/>
                </a:solidFill>
              </a:uFill>
              <a:latin typeface="Arial"/>
            </a:endParaRPr>
          </a:p>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Que faga bo uso da linguaxe e lle guste  </a:t>
            </a:r>
            <a:endParaRPr b="0" lang="gl-ES" sz="1800" spc="-1" strike="noStrike">
              <a:solidFill>
                <a:srgbClr val="ffffff"/>
              </a:solidFill>
              <a:uFill>
                <a:solidFill>
                  <a:srgbClr val="ffffff"/>
                </a:solidFill>
              </a:uFill>
              <a:latin typeface="Arial"/>
            </a:endParaRPr>
          </a:p>
          <a:p>
            <a:pPr>
              <a:lnSpc>
                <a:spcPct val="100000"/>
              </a:lnSpc>
            </a:pP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expoñer as suas ideas.</a:t>
            </a:r>
            <a:endParaRPr b="0" lang="gl-ES" sz="1800" spc="-1" strike="noStrike">
              <a:solidFill>
                <a:srgbClr val="ffffff"/>
              </a:solidFill>
              <a:uFill>
                <a:solidFill>
                  <a:srgbClr val="ffffff"/>
                </a:solidFill>
              </a:uFill>
              <a:latin typeface="Arial"/>
            </a:endParaRPr>
          </a:p>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Que se lle dean ben as relacións sociais</a:t>
            </a:r>
            <a:endParaRPr b="0" lang="gl-ES" sz="1800" spc="-1" strike="noStrike">
              <a:solidFill>
                <a:srgbClr val="ffffff"/>
              </a:solidFill>
              <a:uFill>
                <a:solidFill>
                  <a:srgbClr val="ffffff"/>
                </a:solidFill>
              </a:uFill>
              <a:latin typeface="Arial"/>
            </a:endParaRPr>
          </a:p>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Que sexa capaz de convencer</a:t>
            </a:r>
            <a:endParaRPr b="0" lang="gl-ES" sz="1800" spc="-1" strike="noStrike">
              <a:solidFill>
                <a:srgbClr val="ffffff"/>
              </a:solidFill>
              <a:uFill>
                <a:solidFill>
                  <a:srgbClr val="ffffff"/>
                </a:solidFill>
              </a:uFill>
              <a:latin typeface="Arial"/>
            </a:endParaRPr>
          </a:p>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Que sepa organizar o seu trabajo e o de </a:t>
            </a:r>
            <a:endParaRPr b="0" lang="gl-ES" sz="1800" spc="-1" strike="noStrike">
              <a:solidFill>
                <a:srgbClr val="ffffff"/>
              </a:solidFill>
              <a:uFill>
                <a:solidFill>
                  <a:srgbClr val="ffffff"/>
                </a:solidFill>
              </a:uFill>
              <a:latin typeface="Arial"/>
            </a:endParaRPr>
          </a:p>
          <a:p>
            <a:pPr>
              <a:lnSpc>
                <a:spcPct val="100000"/>
              </a:lnSpc>
            </a:pP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outros que non sexan capaces</a:t>
            </a:r>
            <a:endParaRPr b="0" lang="gl-ES" sz="1800" spc="-1" strike="noStrike">
              <a:solidFill>
                <a:srgbClr val="ffffff"/>
              </a:solidFill>
              <a:uFill>
                <a:solidFill>
                  <a:srgbClr val="ffffff"/>
                </a:solidFill>
              </a:uFill>
              <a:latin typeface="Arial"/>
            </a:endParaRPr>
          </a:p>
          <a:p>
            <a:pPr marL="285840" indent="-28548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Saber pensar. (Discurrir). Que sexa capaz de </a:t>
            </a:r>
            <a:endParaRPr b="0" lang="gl-ES" sz="1800" spc="-1" strike="noStrike">
              <a:solidFill>
                <a:srgbClr val="ffffff"/>
              </a:solidFill>
              <a:uFill>
                <a:solidFill>
                  <a:srgbClr val="ffffff"/>
                </a:solidFill>
              </a:uFill>
              <a:latin typeface="Arial"/>
            </a:endParaRPr>
          </a:p>
          <a:p>
            <a:pPr>
              <a:lnSpc>
                <a:spcPct val="100000"/>
              </a:lnSpc>
            </a:pP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solucionar problemas de forma creativa.</a:t>
            </a:r>
            <a:endParaRPr b="0" lang="gl-ES" sz="1800" spc="-1" strike="noStrike">
              <a:solidFill>
                <a:srgbClr val="ffffff"/>
              </a:solidFill>
              <a:uFill>
                <a:solidFill>
                  <a:srgbClr val="ffffff"/>
                </a:solidFill>
              </a:uFill>
              <a:latin typeface="Arial"/>
            </a:endParaRPr>
          </a:p>
          <a:p>
            <a:pPr marL="343080" indent="-342720">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Persistir e ter paciencia.</a:t>
            </a:r>
            <a:endParaRPr b="0" lang="gl-ES" sz="1800" spc="-1" strike="noStrike">
              <a:solidFill>
                <a:srgbClr val="ffffff"/>
              </a:solidFill>
              <a:uFill>
                <a:solidFill>
                  <a:srgbClr val="ffffff"/>
                </a:solidFill>
              </a:uFill>
              <a:latin typeface="Arial"/>
            </a:endParaRPr>
          </a:p>
        </p:txBody>
      </p:sp>
      <p:sp>
        <p:nvSpPr>
          <p:cNvPr id="168" name="CustomShape 3"/>
          <p:cNvSpPr/>
          <p:nvPr/>
        </p:nvSpPr>
        <p:spPr>
          <a:xfrm>
            <a:off x="1910520" y="1230120"/>
            <a:ext cx="2349720" cy="456120"/>
          </a:xfrm>
          <a:prstGeom prst="rect">
            <a:avLst/>
          </a:prstGeom>
          <a:noFill/>
          <a:ln>
            <a:noFill/>
          </a:ln>
        </p:spPr>
        <p:style>
          <a:lnRef idx="0"/>
          <a:fillRef idx="0"/>
          <a:effectRef idx="0"/>
          <a:fontRef idx="minor"/>
        </p:style>
        <p:txBody>
          <a:bodyPr wrap="none" lIns="90000" rIns="90000" tIns="45000" bIns="45000"/>
          <a:p>
            <a:pPr>
              <a:lnSpc>
                <a:spcPct val="100000"/>
              </a:lnSpc>
            </a:pPr>
            <a:r>
              <a:rPr b="1" lang="gl-ES" sz="2400" spc="-1" strike="noStrike">
                <a:solidFill>
                  <a:srgbClr val="ffffff"/>
                </a:solidFill>
                <a:uFill>
                  <a:solidFill>
                    <a:srgbClr val="ffffff"/>
                  </a:solidFill>
                </a:uFill>
                <a:latin typeface="Century Gothic"/>
              </a:rPr>
              <a:t>Capacidades</a:t>
            </a:r>
            <a:endParaRPr b="0" lang="gl-ES" sz="1800" spc="-1" strike="noStrike">
              <a:solidFill>
                <a:srgbClr val="ffffff"/>
              </a:solidFill>
              <a:uFill>
                <a:solidFill>
                  <a:srgbClr val="ffffff"/>
                </a:solidFill>
              </a:uFill>
              <a:latin typeface="Arial"/>
            </a:endParaRPr>
          </a:p>
        </p:txBody>
      </p:sp>
      <p:sp>
        <p:nvSpPr>
          <p:cNvPr id="169" name="CustomShape 4"/>
          <p:cNvSpPr/>
          <p:nvPr/>
        </p:nvSpPr>
        <p:spPr>
          <a:xfrm>
            <a:off x="8372160" y="1230120"/>
            <a:ext cx="2084760" cy="456120"/>
          </a:xfrm>
          <a:prstGeom prst="rect">
            <a:avLst/>
          </a:prstGeom>
          <a:noFill/>
          <a:ln>
            <a:noFill/>
          </a:ln>
        </p:spPr>
        <p:style>
          <a:lnRef idx="0"/>
          <a:fillRef idx="0"/>
          <a:effectRef idx="0"/>
          <a:fontRef idx="minor"/>
        </p:style>
        <p:txBody>
          <a:bodyPr wrap="none" lIns="90000" rIns="90000" tIns="45000" bIns="45000"/>
          <a:p>
            <a:pPr>
              <a:lnSpc>
                <a:spcPct val="100000"/>
              </a:lnSpc>
            </a:pPr>
            <a:r>
              <a:rPr b="1" lang="gl-ES" sz="2400" spc="-1" strike="noStrike">
                <a:solidFill>
                  <a:srgbClr val="ffffff"/>
                </a:solidFill>
                <a:uFill>
                  <a:solidFill>
                    <a:srgbClr val="ffffff"/>
                  </a:solidFill>
                </a:uFill>
                <a:latin typeface="Century Gothic"/>
              </a:rPr>
              <a:t>Resultados</a:t>
            </a:r>
            <a:endParaRPr b="0" lang="gl-ES" sz="1800" spc="-1" strike="noStrike">
              <a:solidFill>
                <a:srgbClr val="ffffff"/>
              </a:solidFill>
              <a:uFill>
                <a:solidFill>
                  <a:srgbClr val="ffffff"/>
                </a:solidFill>
              </a:uFill>
              <a:latin typeface="Arial"/>
            </a:endParaRPr>
          </a:p>
        </p:txBody>
      </p:sp>
      <p:sp>
        <p:nvSpPr>
          <p:cNvPr id="170" name="CustomShape 5"/>
          <p:cNvSpPr/>
          <p:nvPr/>
        </p:nvSpPr>
        <p:spPr>
          <a:xfrm>
            <a:off x="4410000" y="1525680"/>
            <a:ext cx="3948480" cy="360"/>
          </a:xfrm>
          <a:custGeom>
            <a:avLst/>
            <a:gdLst/>
            <a:ahLst/>
            <a:rect l="l" t="t" r="r" b="b"/>
            <a:pathLst>
              <a:path w="21600" h="21600">
                <a:moveTo>
                  <a:pt x="0" y="0"/>
                </a:moveTo>
                <a:lnTo>
                  <a:pt x="21600" y="21600"/>
                </a:lnTo>
              </a:path>
            </a:pathLst>
          </a:custGeom>
          <a:noFill/>
          <a:ln w="12600">
            <a:round/>
            <a:tailEnd len="med" type="triangle" w="med"/>
          </a:ln>
        </p:spPr>
        <p:style>
          <a:lnRef idx="1">
            <a:schemeClr val="accent1"/>
          </a:lnRef>
          <a:fillRef idx="0">
            <a:schemeClr val="accent1"/>
          </a:fillRef>
          <a:effectRef idx="0">
            <a:schemeClr val="accent1"/>
          </a:effectRef>
          <a:fontRef idx="minor"/>
        </p:style>
      </p:sp>
      <p:sp>
        <p:nvSpPr>
          <p:cNvPr id="171" name="CustomShape 6"/>
          <p:cNvSpPr/>
          <p:nvPr/>
        </p:nvSpPr>
        <p:spPr>
          <a:xfrm>
            <a:off x="5681160" y="1114560"/>
            <a:ext cx="140652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gl-ES" sz="1800" spc="-1" strike="noStrike">
                <a:solidFill>
                  <a:srgbClr val="00b050"/>
                </a:solidFill>
                <a:uFill>
                  <a:solidFill>
                    <a:srgbClr val="ffffff"/>
                  </a:solidFill>
                </a:uFill>
                <a:latin typeface="Century Gothic"/>
              </a:rPr>
              <a:t>Actitudes</a:t>
            </a:r>
            <a:endParaRPr b="0" lang="gl-ES" sz="1800" spc="-1" strike="noStrike">
              <a:solidFill>
                <a:srgbClr val="ffffff"/>
              </a:solidFill>
              <a:uFill>
                <a:solidFill>
                  <a:srgbClr val="ffffff"/>
                </a:solidFill>
              </a:uFill>
              <a:latin typeface="Arial"/>
            </a:endParaRPr>
          </a:p>
        </p:txBody>
      </p:sp>
    </p:spTree>
  </p:cSld>
  <p:timing>
    <p:tnLst>
      <p:par>
        <p:cTn id="73" dur="indefinite" restart="never" nodeType="tmRoot">
          <p:childTnLst>
            <p:seq>
              <p:cTn id="74" dur="indefinite" nodeType="mainSeq">
                <p:childTnLst>
                  <p:par>
                    <p:cTn id="75" fill="hold">
                      <p:stCondLst>
                        <p:cond delay="indefinite"/>
                      </p:stCondLst>
                      <p:childTnLst>
                        <p:par>
                          <p:cTn id="76" fill="hold">
                            <p:stCondLst>
                              <p:cond delay="0"/>
                            </p:stCondLst>
                            <p:childTnLst>
                              <p:par>
                                <p:cTn id="77" nodeType="clickEffect" fill="hold" presetClass="entr" presetID="42">
                                  <p:stCondLst>
                                    <p:cond delay="0"/>
                                  </p:stCondLst>
                                  <p:childTnLst>
                                    <p:set>
                                      <p:cBhvr>
                                        <p:cTn id="78" dur="1" fill="hold">
                                          <p:stCondLst>
                                            <p:cond delay="0"/>
                                          </p:stCondLst>
                                        </p:cTn>
                                        <p:tgtEl>
                                          <p:spTgt spid="170"/>
                                        </p:tgtEl>
                                        <p:attrNameLst>
                                          <p:attrName>style.visibility</p:attrName>
                                        </p:attrNameLst>
                                      </p:cBhvr>
                                      <p:to>
                                        <p:strVal val="visible"/>
                                      </p:to>
                                    </p:set>
                                    <p:animEffect filter="fade" transition="in">
                                      <p:cBhvr additive="repl">
                                        <p:cTn id="79" dur="1000"/>
                                        <p:tgtEl>
                                          <p:spTgt spid="170"/>
                                        </p:tgtEl>
                                      </p:cBhvr>
                                    </p:animEffect>
                                    <p:anim calcmode="lin" valueType="num">
                                      <p:cBhvr additive="repl">
                                        <p:cTn id="80" dur="1000" fill="hold"/>
                                        <p:tgtEl>
                                          <p:spTgt spid="170"/>
                                        </p:tgtEl>
                                        <p:attrNameLst>
                                          <p:attrName>ppt_x</p:attrName>
                                        </p:attrNameLst>
                                      </p:cBhvr>
                                      <p:tavLst>
                                        <p:tav tm="0">
                                          <p:val>
                                            <p:strVal val="#ppt_x"/>
                                          </p:val>
                                        </p:tav>
                                        <p:tav tm="100000">
                                          <p:val>
                                            <p:strVal val="#ppt_x"/>
                                          </p:val>
                                        </p:tav>
                                      </p:tavLst>
                                    </p:anim>
                                    <p:anim calcmode="lin" valueType="num">
                                      <p:cBhvr additive="repl">
                                        <p:cTn id="81" dur="1000" fill="hold"/>
                                        <p:tgtEl>
                                          <p:spTgt spid="170"/>
                                        </p:tgtEl>
                                        <p:attrNameLst>
                                          <p:attrName>ppt_y</p:attrName>
                                        </p:attrNameLst>
                                      </p:cBhvr>
                                      <p:tavLst>
                                        <p:tav tm="0">
                                          <p:val>
                                            <p:strVal val="#ppt_y+.1"/>
                                          </p:val>
                                        </p:tav>
                                        <p:tav tm="100000">
                                          <p:val>
                                            <p:strVal val="#ppt_y"/>
                                          </p:val>
                                        </p:tav>
                                      </p:tavLst>
                                    </p:anim>
                                  </p:childTnLst>
                                </p:cTn>
                              </p:par>
                              <p:par>
                                <p:cTn id="82" nodeType="withEffect" fill="hold" presetClass="entr" presetID="42">
                                  <p:stCondLst>
                                    <p:cond delay="0"/>
                                  </p:stCondLst>
                                  <p:childTnLst>
                                    <p:set>
                                      <p:cBhvr>
                                        <p:cTn id="83" dur="1" fill="hold">
                                          <p:stCondLst>
                                            <p:cond delay="0"/>
                                          </p:stCondLst>
                                        </p:cTn>
                                        <p:tgtEl>
                                          <p:spTgt spid="171"/>
                                        </p:tgtEl>
                                        <p:attrNameLst>
                                          <p:attrName>style.visibility</p:attrName>
                                        </p:attrNameLst>
                                      </p:cBhvr>
                                      <p:to>
                                        <p:strVal val="visible"/>
                                      </p:to>
                                    </p:set>
                                    <p:animEffect filter="fade" transition="in">
                                      <p:cBhvr additive="repl">
                                        <p:cTn id="84" dur="1000"/>
                                        <p:tgtEl>
                                          <p:spTgt spid="171"/>
                                        </p:tgtEl>
                                      </p:cBhvr>
                                    </p:animEffect>
                                    <p:anim calcmode="lin" valueType="num">
                                      <p:cBhvr additive="repl">
                                        <p:cTn id="85" dur="1000" fill="hold"/>
                                        <p:tgtEl>
                                          <p:spTgt spid="171"/>
                                        </p:tgtEl>
                                        <p:attrNameLst>
                                          <p:attrName>ppt_x</p:attrName>
                                        </p:attrNameLst>
                                      </p:cBhvr>
                                      <p:tavLst>
                                        <p:tav tm="0">
                                          <p:val>
                                            <p:strVal val="#ppt_x"/>
                                          </p:val>
                                        </p:tav>
                                        <p:tav tm="100000">
                                          <p:val>
                                            <p:strVal val="#ppt_x"/>
                                          </p:val>
                                        </p:tav>
                                      </p:tavLst>
                                    </p:anim>
                                    <p:anim calcmode="lin" valueType="num">
                                      <p:cBhvr additive="repl">
                                        <p:cTn id="86"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nodeType="clickEffect" fill="hold" presetClass="entr" presetID="42">
                                  <p:stCondLst>
                                    <p:cond delay="0"/>
                                  </p:stCondLst>
                                  <p:childTnLst>
                                    <p:set>
                                      <p:cBhvr>
                                        <p:cTn id="90" dur="1" fill="hold">
                                          <p:stCondLst>
                                            <p:cond delay="0"/>
                                          </p:stCondLst>
                                        </p:cTn>
                                        <p:tgtEl>
                                          <p:spTgt spid="169"/>
                                        </p:tgtEl>
                                        <p:attrNameLst>
                                          <p:attrName>style.visibility</p:attrName>
                                        </p:attrNameLst>
                                      </p:cBhvr>
                                      <p:to>
                                        <p:strVal val="visible"/>
                                      </p:to>
                                    </p:set>
                                    <p:animEffect filter="fade" transition="in">
                                      <p:cBhvr additive="repl">
                                        <p:cTn id="91" dur="1000"/>
                                        <p:tgtEl>
                                          <p:spTgt spid="169"/>
                                        </p:tgtEl>
                                      </p:cBhvr>
                                    </p:animEffect>
                                    <p:anim calcmode="lin" valueType="num">
                                      <p:cBhvr additive="repl">
                                        <p:cTn id="92" dur="1000" fill="hold"/>
                                        <p:tgtEl>
                                          <p:spTgt spid="169"/>
                                        </p:tgtEl>
                                        <p:attrNameLst>
                                          <p:attrName>ppt_x</p:attrName>
                                        </p:attrNameLst>
                                      </p:cBhvr>
                                      <p:tavLst>
                                        <p:tav tm="0">
                                          <p:val>
                                            <p:strVal val="#ppt_x"/>
                                          </p:val>
                                        </p:tav>
                                        <p:tav tm="100000">
                                          <p:val>
                                            <p:strVal val="#ppt_x"/>
                                          </p:val>
                                        </p:tav>
                                      </p:tavLst>
                                    </p:anim>
                                    <p:anim calcmode="lin" valueType="num">
                                      <p:cBhvr additive="repl">
                                        <p:cTn id="93"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nodeType="clickEffect" fill="hold" presetClass="entr" presetID="42">
                                  <p:stCondLst>
                                    <p:cond delay="0"/>
                                  </p:stCondLst>
                                  <p:childTnLst>
                                    <p:set>
                                      <p:cBhvr>
                                        <p:cTn id="97" dur="1" fill="hold">
                                          <p:stCondLst>
                                            <p:cond delay="0"/>
                                          </p:stCondLst>
                                        </p:cTn>
                                        <p:tgtEl>
                                          <p:spTgt spid="167"/>
                                        </p:tgtEl>
                                        <p:attrNameLst>
                                          <p:attrName>style.visibility</p:attrName>
                                        </p:attrNameLst>
                                      </p:cBhvr>
                                      <p:to>
                                        <p:strVal val="visible"/>
                                      </p:to>
                                    </p:set>
                                    <p:animEffect filter="fade" transition="in">
                                      <p:cBhvr additive="repl">
                                        <p:cTn id="98" dur="1000"/>
                                        <p:tgtEl>
                                          <p:spTgt spid="167"/>
                                        </p:tgtEl>
                                      </p:cBhvr>
                                    </p:animEffect>
                                    <p:anim calcmode="lin" valueType="num">
                                      <p:cBhvr additive="repl">
                                        <p:cTn id="99" dur="1000" fill="hold"/>
                                        <p:tgtEl>
                                          <p:spTgt spid="167"/>
                                        </p:tgtEl>
                                        <p:attrNameLst>
                                          <p:attrName>ppt_x</p:attrName>
                                        </p:attrNameLst>
                                      </p:cBhvr>
                                      <p:tavLst>
                                        <p:tav tm="0">
                                          <p:val>
                                            <p:strVal val="#ppt_x"/>
                                          </p:val>
                                        </p:tav>
                                        <p:tav tm="100000">
                                          <p:val>
                                            <p:strVal val="#ppt_x"/>
                                          </p:val>
                                        </p:tav>
                                      </p:tavLst>
                                    </p:anim>
                                    <p:anim calcmode="lin" valueType="num">
                                      <p:cBhvr additive="repl">
                                        <p:cTn id="100" dur="1000" fill="hold"/>
                                        <p:tgtEl>
                                          <p:spTgt spid="16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CustomShape 1"/>
          <p:cNvSpPr/>
          <p:nvPr/>
        </p:nvSpPr>
        <p:spPr>
          <a:xfrm>
            <a:off x="408600" y="1472760"/>
            <a:ext cx="11499120" cy="131004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ffffff"/>
                </a:solidFill>
                <a:uFill>
                  <a:solidFill>
                    <a:srgbClr val="ffffff"/>
                  </a:solidFill>
                </a:uFill>
                <a:latin typeface="Century Gothic"/>
              </a:rPr>
              <a:t>Unha conclusión que podemos sacar tras a visualización da anterior diapositiva é que se o alumno é capaz de despertar en él esas capacidades, cambiando as súas actitudes e sendo capaz de chegar a eses resultados, podremos dicir que ese alumno ten </a:t>
            </a:r>
            <a:r>
              <a:rPr b="0" lang="gl-ES" sz="2000" spc="-1" strike="noStrike" u="sng">
                <a:solidFill>
                  <a:srgbClr val="ffffff"/>
                </a:solidFill>
                <a:uFill>
                  <a:solidFill>
                    <a:srgbClr val="ffffff"/>
                  </a:solidFill>
                </a:uFill>
                <a:latin typeface="Century Gothic"/>
              </a:rPr>
              <a:t>todas as competecias necesarias para emprender.</a:t>
            </a:r>
            <a:endParaRPr b="0" lang="gl-ES" sz="1800" spc="-1" strike="noStrike">
              <a:solidFill>
                <a:srgbClr val="ffffff"/>
              </a:solidFill>
              <a:uFill>
                <a:solidFill>
                  <a:srgbClr val="ffffff"/>
                </a:solidFill>
              </a:uFill>
              <a:latin typeface="Arial"/>
            </a:endParaRPr>
          </a:p>
        </p:txBody>
      </p:sp>
      <p:pic>
        <p:nvPicPr>
          <p:cNvPr id="173" name="Imagen 4" descr=""/>
          <p:cNvPicPr/>
          <p:nvPr/>
        </p:nvPicPr>
        <p:blipFill>
          <a:blip r:embed="rId1"/>
          <a:stretch/>
        </p:blipFill>
        <p:spPr>
          <a:xfrm>
            <a:off x="7833240" y="2739600"/>
            <a:ext cx="3738240" cy="1966320"/>
          </a:xfrm>
          <a:prstGeom prst="rect">
            <a:avLst/>
          </a:prstGeom>
          <a:ln>
            <a:noFill/>
          </a:ln>
        </p:spPr>
      </p:pic>
      <p:sp>
        <p:nvSpPr>
          <p:cNvPr id="174" name="CustomShape 2"/>
          <p:cNvSpPr/>
          <p:nvPr/>
        </p:nvSpPr>
        <p:spPr>
          <a:xfrm>
            <a:off x="408600" y="3155760"/>
            <a:ext cx="7068240" cy="161424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ffffff"/>
                </a:solidFill>
                <a:uFill>
                  <a:solidFill>
                    <a:srgbClr val="ffffff"/>
                  </a:solidFill>
                </a:uFill>
                <a:latin typeface="Century Gothic"/>
              </a:rPr>
              <a:t>Moitos son os autores que estudian estas competencias para emprender: Hoffmann (1998), Weightman (1994), Hafeez &amp; Essmail (2007), White (1959) y McClelland, (1976) e todos chegan a resultados parecidos.</a:t>
            </a:r>
            <a:endParaRPr b="0" lang="gl-ES" sz="1800" spc="-1" strike="noStrike">
              <a:solidFill>
                <a:srgbClr val="ffffff"/>
              </a:solidFill>
              <a:uFill>
                <a:solidFill>
                  <a:srgbClr val="ffffff"/>
                </a:solidFill>
              </a:uFill>
              <a:latin typeface="Arial"/>
            </a:endParaRPr>
          </a:p>
        </p:txBody>
      </p:sp>
      <p:sp>
        <p:nvSpPr>
          <p:cNvPr id="175" name="CustomShape 3"/>
          <p:cNvSpPr/>
          <p:nvPr/>
        </p:nvSpPr>
        <p:spPr>
          <a:xfrm>
            <a:off x="408600" y="4839120"/>
            <a:ext cx="11499120" cy="191988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ffffff"/>
                </a:solidFill>
                <a:uFill>
                  <a:solidFill>
                    <a:srgbClr val="ffffff"/>
                  </a:solidFill>
                </a:uFill>
                <a:latin typeface="Century Gothic"/>
              </a:rPr>
              <a:t>Na seguinte transparencia veremos unha conclusión dos resultados destes estudios: Que aínda que académicamente o debate de cales son as competencias necesarias para emprender segue abierto, (pois como sinalei no principio da exposición: “non existen fórmulas máxicas, nin verdades únicas no emprendemento”. Facendo un recopilatorio, poderíamos falar de 12 ítems que debería ter o emprendedor para por en marcha unha empresa.</a:t>
            </a:r>
            <a:endParaRPr b="0" lang="gl-ES" sz="1800" spc="-1" strike="noStrike">
              <a:solidFill>
                <a:srgbClr val="ffffff"/>
              </a:solidFill>
              <a:uFill>
                <a:solidFill>
                  <a:srgbClr val="ffffff"/>
                </a:solidFill>
              </a:uFill>
              <a:latin typeface="Arial"/>
            </a:endParaRPr>
          </a:p>
        </p:txBody>
      </p:sp>
    </p:spTree>
  </p:cSld>
  <p:timing>
    <p:tnLst>
      <p:par>
        <p:cTn id="101" dur="indefinite" restart="never" nodeType="tmRoot">
          <p:childTnLst>
            <p:seq>
              <p:cTn id="102"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6" name="Imagen 2" descr=""/>
          <p:cNvPicPr/>
          <p:nvPr/>
        </p:nvPicPr>
        <p:blipFill>
          <a:blip r:embed="rId1"/>
          <a:stretch/>
        </p:blipFill>
        <p:spPr>
          <a:xfrm>
            <a:off x="0" y="0"/>
            <a:ext cx="6857640" cy="6857640"/>
          </a:xfrm>
          <a:prstGeom prst="rect">
            <a:avLst/>
          </a:prstGeom>
          <a:ln>
            <a:noFill/>
          </a:ln>
        </p:spPr>
      </p:pic>
      <p:sp>
        <p:nvSpPr>
          <p:cNvPr id="177" name="CustomShape 1"/>
          <p:cNvSpPr/>
          <p:nvPr/>
        </p:nvSpPr>
        <p:spPr>
          <a:xfrm>
            <a:off x="7369200" y="2051640"/>
            <a:ext cx="4985280" cy="4054320"/>
          </a:xfrm>
          <a:prstGeom prst="rect">
            <a:avLst/>
          </a:prstGeom>
          <a:noFill/>
          <a:ln>
            <a:noFill/>
          </a:ln>
        </p:spPr>
        <p:style>
          <a:lnRef idx="0"/>
          <a:fillRef idx="0"/>
          <a:effectRef idx="0"/>
          <a:fontRef idx="minor"/>
        </p:style>
        <p:txBody>
          <a:bodyPr lIns="90000" rIns="90000" tIns="45000" bIns="45000"/>
          <a:p>
            <a:pPr>
              <a:lnSpc>
                <a:spcPct val="100000"/>
              </a:lnSpc>
            </a:pPr>
            <a:r>
              <a:rPr b="0" lang="gl-ES" sz="2000" spc="-1" strike="noStrike">
                <a:solidFill>
                  <a:srgbClr val="ffffff"/>
                </a:solidFill>
                <a:uFill>
                  <a:solidFill>
                    <a:srgbClr val="ffffff"/>
                  </a:solidFill>
                </a:uFill>
                <a:latin typeface="Century Gothic"/>
              </a:rPr>
              <a:t>1. Comunicación</a:t>
            </a: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2. Orientación ó logro</a:t>
            </a: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3. Traballo en equipo</a:t>
            </a: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4. Creatividade e Innovación</a:t>
            </a: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5. Amplitude perceptual</a:t>
            </a: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6. Pensamento sistémico, analítico e conceptual</a:t>
            </a: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7. Intelixencia social. (*)</a:t>
            </a: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8. Asumir riscos</a:t>
            </a: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9. Adaptabilidade ó cambio</a:t>
            </a: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10. Negociación</a:t>
            </a: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11. Planeación Estratéxica</a:t>
            </a: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12. Toma de decisións</a:t>
            </a:r>
            <a:endParaRPr b="0" lang="gl-ES" sz="1800" spc="-1" strike="noStrike">
              <a:solidFill>
                <a:srgbClr val="ffffff"/>
              </a:solidFill>
              <a:uFill>
                <a:solidFill>
                  <a:srgbClr val="ffffff"/>
                </a:solidFill>
              </a:uFill>
              <a:latin typeface="Arial"/>
            </a:endParaRPr>
          </a:p>
        </p:txBody>
      </p:sp>
      <p:sp>
        <p:nvSpPr>
          <p:cNvPr id="178" name="CustomShape 2"/>
          <p:cNvSpPr/>
          <p:nvPr/>
        </p:nvSpPr>
        <p:spPr>
          <a:xfrm>
            <a:off x="6931440" y="1308600"/>
            <a:ext cx="4931280" cy="457560"/>
          </a:xfrm>
          <a:prstGeom prst="rect">
            <a:avLst/>
          </a:prstGeom>
          <a:noFill/>
          <a:ln>
            <a:noFill/>
          </a:ln>
        </p:spPr>
        <p:style>
          <a:lnRef idx="0"/>
          <a:fillRef idx="0"/>
          <a:effectRef idx="0"/>
          <a:fontRef idx="minor"/>
        </p:style>
        <p:txBody>
          <a:bodyPr wrap="none"/>
          <a:p>
            <a:pPr algn="ctr">
              <a:lnSpc>
                <a:spcPct val="100000"/>
              </a:lnSpc>
            </a:pPr>
            <a:r>
              <a:rPr b="0" lang="gl-ES" sz="2400" spc="-1" strike="noStrike">
                <a:solidFill>
                  <a:srgbClr val="01d17d"/>
                </a:solidFill>
                <a:uFill>
                  <a:solidFill>
                    <a:srgbClr val="ffffff"/>
                  </a:solidFill>
                </a:uFill>
                <a:latin typeface="Century Gothic"/>
              </a:rPr>
              <a:t>Competencias para emprender</a:t>
            </a:r>
            <a:endParaRPr b="0" lang="gl-ES" sz="1800" spc="-1" strike="noStrike">
              <a:solidFill>
                <a:srgbClr val="ffffff"/>
              </a:solidFill>
              <a:uFill>
                <a:solidFill>
                  <a:srgbClr val="ffffff"/>
                </a:solidFill>
              </a:uFill>
              <a:latin typeface="Arial"/>
            </a:endParaRPr>
          </a:p>
        </p:txBody>
      </p:sp>
    </p:spTree>
  </p:cSld>
  <p:timing>
    <p:tnLst>
      <p:par>
        <p:cTn id="103" dur="indefinite" restart="never" nodeType="tmRoot">
          <p:childTnLst>
            <p:seq>
              <p:cTn id="104"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CustomShape 1"/>
          <p:cNvSpPr/>
          <p:nvPr/>
        </p:nvSpPr>
        <p:spPr>
          <a:xfrm>
            <a:off x="473400" y="1249560"/>
            <a:ext cx="11499120" cy="542628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ffffff"/>
                </a:solidFill>
                <a:uFill>
                  <a:solidFill>
                    <a:srgbClr val="ffffff"/>
                  </a:solidFill>
                </a:uFill>
                <a:latin typeface="Century Gothic"/>
              </a:rPr>
              <a:t>(*) Algunhas de estas competencias teñen un campo de actuación moi amplo. Como por exemplo: </a:t>
            </a:r>
            <a:r>
              <a:rPr b="1" lang="gl-ES" sz="2000" spc="-1" strike="noStrike">
                <a:solidFill>
                  <a:srgbClr val="00b050"/>
                </a:solidFill>
                <a:uFill>
                  <a:solidFill>
                    <a:srgbClr val="ffffff"/>
                  </a:solidFill>
                </a:uFill>
                <a:latin typeface="Century Gothic"/>
              </a:rPr>
              <a:t>A Intelixencia Social. </a:t>
            </a:r>
            <a:r>
              <a:rPr b="0" lang="gl-ES" sz="2000" spc="-1" strike="noStrike">
                <a:solidFill>
                  <a:srgbClr val="ffffff"/>
                </a:solidFill>
                <a:uFill>
                  <a:solidFill>
                    <a:srgbClr val="ffffff"/>
                  </a:solidFill>
                </a:uFill>
                <a:latin typeface="Century Gothic"/>
              </a:rPr>
              <a:t>Xa que neste tipo de intelixencia traballanse todas estas ferramentas:</a:t>
            </a:r>
            <a:endParaRPr b="0" lang="gl-ES" sz="1800" spc="-1" strike="noStrike">
              <a:solidFill>
                <a:srgbClr val="ffffff"/>
              </a:solidFill>
              <a:uFill>
                <a:solidFill>
                  <a:srgbClr val="ffffff"/>
                </a:solidFill>
              </a:uFill>
              <a:latin typeface="Arial"/>
            </a:endParaRPr>
          </a:p>
          <a:p>
            <a:pPr algn="just">
              <a:lnSpc>
                <a:spcPct val="100000"/>
              </a:lnSpc>
            </a:pP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A empatía.</a:t>
            </a: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O liderazgo.</a:t>
            </a: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A intelixencia verbal.</a:t>
            </a: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A intelixencia emocional.</a:t>
            </a: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A asertividade.</a:t>
            </a: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Saber escoitar e prestar atención.</a:t>
            </a: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Ser bo analizando a linguaxe non verbal da xente.</a:t>
            </a: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Ser bo psicoanalizando á xente e leer entre líneas cando nos falan.</a:t>
            </a: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Xestionar ben o contacto físico.</a:t>
            </a: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Interpretar correctamente as situacións sociais que ocurren o noso rededor en conxunto. (Ser capaz de filar fino e darse conta rápido do qué está acontecendo o noso redor).</a:t>
            </a: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Vestir ben e correctamente para cada situación, proxectando o mellor de nos mesmos e o que desexamos en cada momento.</a:t>
            </a:r>
            <a:endParaRPr b="0" lang="gl-ES" sz="1800" spc="-1" strike="noStrike">
              <a:solidFill>
                <a:srgbClr val="ffffff"/>
              </a:solidFill>
              <a:uFill>
                <a:solidFill>
                  <a:srgbClr val="ffffff"/>
                </a:solidFill>
              </a:uFill>
              <a:latin typeface="Arial"/>
            </a:endParaRPr>
          </a:p>
        </p:txBody>
      </p:sp>
      <p:pic>
        <p:nvPicPr>
          <p:cNvPr id="180" name="Imagen 2" descr=""/>
          <p:cNvPicPr/>
          <p:nvPr/>
        </p:nvPicPr>
        <p:blipFill>
          <a:blip r:embed="rId1"/>
          <a:stretch/>
        </p:blipFill>
        <p:spPr>
          <a:xfrm>
            <a:off x="8500320" y="2122920"/>
            <a:ext cx="3264840" cy="2019960"/>
          </a:xfrm>
          <a:prstGeom prst="rect">
            <a:avLst/>
          </a:prstGeom>
          <a:ln>
            <a:noFill/>
          </a:ln>
        </p:spPr>
      </p:pic>
    </p:spTree>
  </p:cSld>
  <p:timing>
    <p:tnLst>
      <p:par>
        <p:cTn id="105" dur="indefinite" restart="never" nodeType="tmRoot">
          <p:childTnLst>
            <p:seq>
              <p:cTn id="106"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461520" y="2116800"/>
            <a:ext cx="11523240" cy="449640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ffffff"/>
                </a:solidFill>
                <a:uFill>
                  <a:solidFill>
                    <a:srgbClr val="ffffff"/>
                  </a:solidFill>
                </a:uFill>
                <a:latin typeface="Century Gothic"/>
              </a:rPr>
              <a:t>Entón nos: orientadores e profesores, ¿por onde podemos empezar a traballar esto?</a:t>
            </a: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Na medida en que podamos, e co grupo de alumnos que queramos traballar podíamos utilizar, por exemplo este programa:</a:t>
            </a:r>
            <a:endParaRPr b="0" lang="gl-ES" sz="1800" spc="-1" strike="noStrike">
              <a:solidFill>
                <a:srgbClr val="ffffff"/>
              </a:solidFill>
              <a:uFill>
                <a:solidFill>
                  <a:srgbClr val="ffffff"/>
                </a:solidFill>
              </a:uFill>
              <a:latin typeface="Arial"/>
            </a:endParaRPr>
          </a:p>
          <a:p>
            <a:pPr algn="just">
              <a:lnSpc>
                <a:spcPct val="100000"/>
              </a:lnSpc>
            </a:pPr>
            <a:r>
              <a:rPr b="0" lang="gl-ES" sz="900" spc="-1" strike="noStrike">
                <a:solidFill>
                  <a:srgbClr val="ffffff"/>
                </a:solidFill>
                <a:uFill>
                  <a:solidFill>
                    <a:srgbClr val="ffffff"/>
                  </a:solidFill>
                </a:uFill>
                <a:latin typeface="Century Gothic"/>
              </a:rPr>
              <a:t> </a:t>
            </a: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1º) </a:t>
            </a:r>
            <a:r>
              <a:rPr b="0" lang="gl-ES" sz="2000" spc="-1" strike="noStrike" u="sng">
                <a:solidFill>
                  <a:srgbClr val="ffffff"/>
                </a:solidFill>
                <a:uFill>
                  <a:solidFill>
                    <a:srgbClr val="ffffff"/>
                  </a:solidFill>
                </a:uFill>
                <a:latin typeface="Century Gothic"/>
              </a:rPr>
              <a:t>Avaliación inicial do grupo</a:t>
            </a:r>
            <a:r>
              <a:rPr b="0" lang="gl-ES" sz="2000" spc="-1" strike="noStrike">
                <a:solidFill>
                  <a:srgbClr val="ffffff"/>
                </a:solidFill>
                <a:uFill>
                  <a:solidFill>
                    <a:srgbClr val="ffffff"/>
                  </a:solidFill>
                </a:uFill>
                <a:latin typeface="Century Gothic"/>
              </a:rPr>
              <a:t>, en materia emprendedora. Mediante cuestionarios o test. Para saber que capacidades “proveitosas” teñen, e en qué habilidades sociais están deficitarios.</a:t>
            </a: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2º) En base os resultados obtidos da evaliación inicial: Primeiro </a:t>
            </a:r>
            <a:r>
              <a:rPr b="0" lang="gl-ES" sz="2000" spc="-1" strike="noStrike" u="sng">
                <a:solidFill>
                  <a:srgbClr val="ffffff"/>
                </a:solidFill>
                <a:uFill>
                  <a:solidFill>
                    <a:srgbClr val="ffffff"/>
                  </a:solidFill>
                </a:uFill>
                <a:latin typeface="Century Gothic"/>
              </a:rPr>
              <a:t>reclasificar o grupo</a:t>
            </a:r>
            <a:r>
              <a:rPr b="0" lang="gl-ES" sz="2000" spc="-1" strike="noStrike">
                <a:solidFill>
                  <a:srgbClr val="ffffff"/>
                </a:solidFill>
                <a:uFill>
                  <a:solidFill>
                    <a:srgbClr val="ffffff"/>
                  </a:solidFill>
                </a:uFill>
                <a:latin typeface="Century Gothic"/>
              </a:rPr>
              <a:t>. Ver os alumnos que non teñen ningúnha competencia emprendedora. Ver os que teñen algunas. E ver os que tengan un perfil marcadamente emprendedor. Estes nos poden servir de axuda para motivar ós outros. </a:t>
            </a: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3º) Deseño dun “</a:t>
            </a:r>
            <a:r>
              <a:rPr b="0" lang="gl-ES" sz="2000" spc="-1" strike="noStrike" u="sng">
                <a:solidFill>
                  <a:srgbClr val="ffffff"/>
                </a:solidFill>
                <a:uFill>
                  <a:solidFill>
                    <a:srgbClr val="ffffff"/>
                  </a:solidFill>
                </a:uFill>
                <a:latin typeface="Century Gothic"/>
              </a:rPr>
              <a:t>Plan de Acción</a:t>
            </a:r>
            <a:r>
              <a:rPr b="0" lang="gl-ES" sz="2000" spc="-1" strike="noStrike">
                <a:solidFill>
                  <a:srgbClr val="ffffff"/>
                </a:solidFill>
                <a:uFill>
                  <a:solidFill>
                    <a:srgbClr val="ffffff"/>
                  </a:solidFill>
                </a:uFill>
                <a:latin typeface="Century Gothic"/>
              </a:rPr>
              <a:t>”. Ver que competencias necesitamos traballar e en e forma. </a:t>
            </a:r>
            <a:r>
              <a:rPr b="0" lang="gl-ES" sz="2000" spc="-1" strike="noStrike" u="sng">
                <a:solidFill>
                  <a:srgbClr val="ffffff"/>
                </a:solidFill>
                <a:uFill>
                  <a:solidFill>
                    <a:srgbClr val="ffffff"/>
                  </a:solidFill>
                </a:uFill>
                <a:latin typeface="Century Gothic"/>
              </a:rPr>
              <a:t>Con exercicios</a:t>
            </a:r>
            <a:r>
              <a:rPr b="0" lang="gl-ES" sz="2000" spc="-1" strike="noStrike">
                <a:solidFill>
                  <a:srgbClr val="ffffff"/>
                </a:solidFill>
                <a:uFill>
                  <a:solidFill>
                    <a:srgbClr val="ffffff"/>
                  </a:solidFill>
                </a:uFill>
                <a:latin typeface="Century Gothic"/>
              </a:rPr>
              <a:t> individuais, dinámicas de grupo e/ou utilizando problemas para resolver de forma cooperativa.</a:t>
            </a: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4º) </a:t>
            </a:r>
            <a:r>
              <a:rPr b="0" lang="gl-ES" sz="2000" spc="-1" strike="noStrike" u="sng">
                <a:solidFill>
                  <a:srgbClr val="ffffff"/>
                </a:solidFill>
                <a:uFill>
                  <a:solidFill>
                    <a:srgbClr val="ffffff"/>
                  </a:solidFill>
                </a:uFill>
                <a:latin typeface="Century Gothic"/>
              </a:rPr>
              <a:t>Traballar “a cultura emprendedora</a:t>
            </a:r>
            <a:r>
              <a:rPr b="0" lang="gl-ES" sz="2000" spc="-1" strike="noStrike">
                <a:solidFill>
                  <a:srgbClr val="ffffff"/>
                </a:solidFill>
                <a:uFill>
                  <a:solidFill>
                    <a:srgbClr val="ffffff"/>
                  </a:solidFill>
                </a:uFill>
                <a:latin typeface="Century Gothic"/>
              </a:rPr>
              <a:t>” para </a:t>
            </a:r>
            <a:r>
              <a:rPr b="0" lang="gl-ES" sz="2000" spc="-1" strike="noStrike" u="sng">
                <a:solidFill>
                  <a:srgbClr val="ffffff"/>
                </a:solidFill>
                <a:uFill>
                  <a:solidFill>
                    <a:srgbClr val="ffffff"/>
                  </a:solidFill>
                </a:uFill>
                <a:latin typeface="Century Gothic"/>
              </a:rPr>
              <a:t>facer</a:t>
            </a:r>
            <a:r>
              <a:rPr b="0" lang="gl-ES" sz="2000" spc="-1" strike="noStrike">
                <a:solidFill>
                  <a:srgbClr val="ffffff"/>
                </a:solidFill>
                <a:uFill>
                  <a:solidFill>
                    <a:srgbClr val="ffffff"/>
                  </a:solidFill>
                </a:uFill>
                <a:latin typeface="Century Gothic"/>
              </a:rPr>
              <a:t> dela </a:t>
            </a:r>
            <a:r>
              <a:rPr b="0" lang="gl-ES" sz="2000" spc="-1" strike="noStrike" u="sng">
                <a:solidFill>
                  <a:srgbClr val="ffffff"/>
                </a:solidFill>
                <a:uFill>
                  <a:solidFill>
                    <a:srgbClr val="ffffff"/>
                  </a:solidFill>
                </a:uFill>
                <a:latin typeface="Century Gothic"/>
              </a:rPr>
              <a:t>un hábito </a:t>
            </a:r>
            <a:r>
              <a:rPr b="0" lang="gl-ES" sz="2000" spc="-1" strike="noStrike">
                <a:solidFill>
                  <a:srgbClr val="ffffff"/>
                </a:solidFill>
                <a:uFill>
                  <a:solidFill>
                    <a:srgbClr val="ffffff"/>
                  </a:solidFill>
                </a:uFill>
                <a:latin typeface="Century Gothic"/>
              </a:rPr>
              <a:t>de actitude do alumno.</a:t>
            </a:r>
            <a:endParaRPr b="0" lang="gl-ES" sz="1800" spc="-1" strike="noStrike">
              <a:solidFill>
                <a:srgbClr val="ffffff"/>
              </a:solidFill>
              <a:uFill>
                <a:solidFill>
                  <a:srgbClr val="ffffff"/>
                </a:solidFill>
              </a:uFill>
              <a:latin typeface="Arial"/>
            </a:endParaRPr>
          </a:p>
        </p:txBody>
      </p:sp>
      <p:sp>
        <p:nvSpPr>
          <p:cNvPr id="182" name="CustomShape 2"/>
          <p:cNvSpPr/>
          <p:nvPr/>
        </p:nvSpPr>
        <p:spPr>
          <a:xfrm>
            <a:off x="360360" y="1386360"/>
            <a:ext cx="9261000" cy="456120"/>
          </a:xfrm>
          <a:prstGeom prst="rect">
            <a:avLst/>
          </a:prstGeom>
          <a:noFill/>
          <a:ln>
            <a:noFill/>
          </a:ln>
        </p:spPr>
        <p:style>
          <a:lnRef idx="0"/>
          <a:fillRef idx="0"/>
          <a:effectRef idx="0"/>
          <a:fontRef idx="minor"/>
        </p:style>
        <p:txBody>
          <a:bodyPr lIns="90000" rIns="90000" tIns="45000" bIns="45000"/>
          <a:p>
            <a:pPr>
              <a:lnSpc>
                <a:spcPct val="100000"/>
              </a:lnSpc>
            </a:pPr>
            <a:r>
              <a:rPr b="0" lang="gl-ES" sz="2400" spc="-1" strike="noStrike">
                <a:solidFill>
                  <a:srgbClr val="ffffff"/>
                </a:solidFill>
                <a:uFill>
                  <a:solidFill>
                    <a:srgbClr val="ffffff"/>
                  </a:solidFill>
                </a:uFill>
                <a:latin typeface="Century Gothic"/>
              </a:rPr>
              <a:t>1.3. Cómo aplicar o emprendemento ó noso traballo diario. </a:t>
            </a:r>
            <a:endParaRPr b="0" lang="gl-ES" sz="1800" spc="-1" strike="noStrike">
              <a:solidFill>
                <a:srgbClr val="ffffff"/>
              </a:solidFill>
              <a:uFill>
                <a:solidFill>
                  <a:srgbClr val="ffffff"/>
                </a:solidFill>
              </a:uFill>
              <a:latin typeface="Arial"/>
            </a:endParaRPr>
          </a:p>
        </p:txBody>
      </p:sp>
    </p:spTree>
  </p:cSld>
  <p:timing>
    <p:tnLst>
      <p:par>
        <p:cTn id="107" dur="indefinite" restart="never" nodeType="tmRoot">
          <p:childTnLst>
            <p:seq>
              <p:cTn id="108"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3" name="Imagen 1" descr=""/>
          <p:cNvPicPr/>
          <p:nvPr/>
        </p:nvPicPr>
        <p:blipFill>
          <a:blip r:embed="rId1"/>
          <a:stretch/>
        </p:blipFill>
        <p:spPr>
          <a:xfrm>
            <a:off x="7545240" y="2289960"/>
            <a:ext cx="4374360" cy="3317400"/>
          </a:xfrm>
          <a:prstGeom prst="rect">
            <a:avLst/>
          </a:prstGeom>
          <a:ln>
            <a:noFill/>
          </a:ln>
        </p:spPr>
      </p:pic>
      <p:sp>
        <p:nvSpPr>
          <p:cNvPr id="184" name="CustomShape 1"/>
          <p:cNvSpPr/>
          <p:nvPr/>
        </p:nvSpPr>
        <p:spPr>
          <a:xfrm>
            <a:off x="477720" y="1575360"/>
            <a:ext cx="6861240" cy="496908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u="sng">
                <a:solidFill>
                  <a:srgbClr val="ffffff"/>
                </a:solidFill>
                <a:uFill>
                  <a:solidFill>
                    <a:srgbClr val="ffffff"/>
                  </a:solidFill>
                </a:uFill>
                <a:latin typeface="Century Gothic"/>
              </a:rPr>
              <a:t>Se temos uns alumnos con perfil bastante emprendedor</a:t>
            </a:r>
            <a:r>
              <a:rPr b="0" lang="gl-ES" sz="2000" spc="-1" strike="noStrike">
                <a:solidFill>
                  <a:srgbClr val="ffffff"/>
                </a:solidFill>
                <a:uFill>
                  <a:solidFill>
                    <a:srgbClr val="ffffff"/>
                  </a:solidFill>
                </a:uFill>
                <a:latin typeface="Century Gothic"/>
              </a:rPr>
              <a:t>, os pondremos a pensar unha posible idea empresarial, e traballaremos con eles en un pequeño borrador da idea de negocio, ou prototipo (que lles servirá posteriormete por si queremos elaborar un Plan de Empresa)</a:t>
            </a: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u="sng">
                <a:solidFill>
                  <a:srgbClr val="ffffff"/>
                </a:solidFill>
                <a:uFill>
                  <a:solidFill>
                    <a:srgbClr val="ffffff"/>
                  </a:solidFill>
                </a:uFill>
                <a:latin typeface="Century Gothic"/>
              </a:rPr>
              <a:t>Os que non teñen perfil emprendedor</a:t>
            </a:r>
            <a:r>
              <a:rPr b="0" lang="gl-ES" sz="2000" spc="-1" strike="noStrike">
                <a:solidFill>
                  <a:srgbClr val="ffffff"/>
                </a:solidFill>
                <a:uFill>
                  <a:solidFill>
                    <a:srgbClr val="ffffff"/>
                  </a:solidFill>
                </a:uFill>
                <a:latin typeface="Century Gothic"/>
              </a:rPr>
              <a:t>, haberá que convencelos, en primeiro lugar con actividades ou videos de motivación, que lles “metan” a cultura emprendedora, e atopen a curiosidade de pensar unha idea e ver cómo levarla á práctica.</a:t>
            </a: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En ambos casos, e sobre todo en niveles educativos máis baixos será bo comenzar con exercicios fáciles como un “</a:t>
            </a:r>
            <a:r>
              <a:rPr b="1" lang="gl-ES" sz="2000" spc="-1" strike="noStrike">
                <a:solidFill>
                  <a:srgbClr val="ffffff"/>
                </a:solidFill>
                <a:uFill>
                  <a:solidFill>
                    <a:srgbClr val="ffffff"/>
                  </a:solidFill>
                </a:uFill>
                <a:latin typeface="Century Gothic"/>
              </a:rPr>
              <a:t>Brainstorming</a:t>
            </a:r>
            <a:r>
              <a:rPr b="0" lang="gl-ES" sz="2000" spc="-1" strike="noStrike">
                <a:solidFill>
                  <a:srgbClr val="ffffff"/>
                </a:solidFill>
                <a:uFill>
                  <a:solidFill>
                    <a:srgbClr val="ffffff"/>
                  </a:solidFill>
                </a:uFill>
                <a:latin typeface="Century Gothic"/>
              </a:rPr>
              <a:t>”. (Unha tormenta de ideas, para ver que idea de proxecto podían levar a cabo dados os sus gustos.)</a:t>
            </a:r>
            <a:endParaRPr b="0" lang="gl-ES" sz="1800" spc="-1" strike="noStrike">
              <a:solidFill>
                <a:srgbClr val="ffffff"/>
              </a:solidFill>
              <a:uFill>
                <a:solidFill>
                  <a:srgbClr val="ffffff"/>
                </a:solidFill>
              </a:uFill>
              <a:latin typeface="Arial"/>
            </a:endParaRPr>
          </a:p>
        </p:txBody>
      </p:sp>
    </p:spTree>
  </p:cSld>
  <p:timing>
    <p:tnLst>
      <p:par>
        <p:cTn id="109" dur="indefinite" restart="never" nodeType="tmRoot">
          <p:childTnLst>
            <p:seq>
              <p:cTn id="110"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5" name="Imagen 1" descr=""/>
          <p:cNvPicPr/>
          <p:nvPr/>
        </p:nvPicPr>
        <p:blipFill>
          <a:blip r:embed="rId1"/>
          <a:stretch/>
        </p:blipFill>
        <p:spPr>
          <a:xfrm>
            <a:off x="2370600" y="1262520"/>
            <a:ext cx="9500040" cy="5178600"/>
          </a:xfrm>
          <a:prstGeom prst="rect">
            <a:avLst/>
          </a:prstGeom>
          <a:ln>
            <a:noFill/>
          </a:ln>
        </p:spPr>
      </p:pic>
      <p:sp>
        <p:nvSpPr>
          <p:cNvPr id="186" name="CustomShape 1"/>
          <p:cNvSpPr/>
          <p:nvPr/>
        </p:nvSpPr>
        <p:spPr>
          <a:xfrm>
            <a:off x="5275080" y="493560"/>
            <a:ext cx="4096440" cy="456120"/>
          </a:xfrm>
          <a:prstGeom prst="rect">
            <a:avLst/>
          </a:prstGeom>
          <a:noFill/>
          <a:ln>
            <a:noFill/>
          </a:ln>
        </p:spPr>
        <p:style>
          <a:lnRef idx="0"/>
          <a:fillRef idx="0"/>
          <a:effectRef idx="0"/>
          <a:fontRef idx="minor"/>
        </p:style>
        <p:txBody>
          <a:bodyPr wrap="none" lIns="90000" rIns="90000" tIns="45000" bIns="45000"/>
          <a:p>
            <a:pPr>
              <a:lnSpc>
                <a:spcPct val="100000"/>
              </a:lnSpc>
            </a:pPr>
            <a:r>
              <a:rPr b="1" lang="gl-ES" sz="2400" spc="-1" strike="noStrike">
                <a:solidFill>
                  <a:srgbClr val="ffffff"/>
                </a:solidFill>
                <a:uFill>
                  <a:solidFill>
                    <a:srgbClr val="ffffff"/>
                  </a:solidFill>
                </a:uFill>
                <a:latin typeface="Century Gothic"/>
              </a:rPr>
              <a:t>Inteligencias múltiples</a:t>
            </a:r>
            <a:endParaRPr b="0" lang="gl-ES" sz="1800" spc="-1" strike="noStrike">
              <a:solidFill>
                <a:srgbClr val="ffffff"/>
              </a:solidFill>
              <a:uFill>
                <a:solidFill>
                  <a:srgbClr val="ffffff"/>
                </a:solidFill>
              </a:uFill>
              <a:latin typeface="Arial"/>
            </a:endParaRPr>
          </a:p>
        </p:txBody>
      </p:sp>
    </p:spTree>
  </p:cSld>
  <p:timing>
    <p:tnLst>
      <p:par>
        <p:cTn id="111" dur="indefinite" restart="never" nodeType="tmRoot">
          <p:childTnLst>
            <p:seq>
              <p:cTn id="11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702000" y="1692720"/>
            <a:ext cx="10820160" cy="4023720"/>
          </a:xfrm>
          <a:prstGeom prst="rect">
            <a:avLst/>
          </a:prstGeom>
          <a:noFill/>
          <a:ln>
            <a:noFill/>
          </a:ln>
        </p:spPr>
        <p:txBody>
          <a:bodyPr/>
          <a:p>
            <a:pPr>
              <a:lnSpc>
                <a:spcPct val="100000"/>
              </a:lnSpc>
            </a:pPr>
            <a:r>
              <a:rPr b="0" lang="en-US" sz="2200" spc="-1" strike="noStrike">
                <a:solidFill>
                  <a:srgbClr val="ffffff"/>
                </a:solidFill>
                <a:uFill>
                  <a:solidFill>
                    <a:srgbClr val="ffffff"/>
                  </a:solidFill>
                </a:uFill>
                <a:latin typeface="Century Gothic"/>
              </a:rPr>
              <a:t>INTRODUCCIÓN:</a:t>
            </a:r>
            <a:endParaRPr b="0" lang="en-US" sz="2200" spc="-1" strike="noStrike">
              <a:solidFill>
                <a:srgbClr val="ffffff"/>
              </a:solidFill>
              <a:uFill>
                <a:solidFill>
                  <a:srgbClr val="ffffff"/>
                </a:solidFill>
              </a:uFill>
              <a:latin typeface="Century Gothic"/>
            </a:endParaRPr>
          </a:p>
          <a:p>
            <a:pPr algn="just">
              <a:lnSpc>
                <a:spcPct val="100000"/>
              </a:lnSpc>
            </a:pPr>
            <a:r>
              <a:rPr b="0" lang="en-US" sz="2200" spc="-1" strike="noStrike">
                <a:solidFill>
                  <a:srgbClr val="ffffff"/>
                </a:solidFill>
                <a:uFill>
                  <a:solidFill>
                    <a:srgbClr val="ffffff"/>
                  </a:solidFill>
                </a:uFill>
                <a:latin typeface="Century Gothic"/>
              </a:rPr>
              <a:t>Estas son unhas Xornadas de Información e Orientación Profesional, que teñen por obxecto dar unha visión actual de cómo está o panorama laboral nestes momentos. O meu cometido dentro de estas Xornadas é defender o Emprendemento como saída profesional. E a poder ser, animarvos a que como profesores e orientadores, pongáis en práctica a “cultura emprendedora” cos vosos alumnos.</a:t>
            </a:r>
            <a:endParaRPr b="0" lang="en-US" sz="2200" spc="-1" strike="noStrike">
              <a:solidFill>
                <a:srgbClr val="ffffff"/>
              </a:solidFill>
              <a:uFill>
                <a:solidFill>
                  <a:srgbClr val="ffffff"/>
                </a:solidFill>
              </a:uFill>
              <a:latin typeface="Century Gothic"/>
            </a:endParaRPr>
          </a:p>
          <a:p>
            <a:pPr algn="just">
              <a:lnSpc>
                <a:spcPct val="100000"/>
              </a:lnSpc>
            </a:pPr>
            <a:r>
              <a:rPr b="0" lang="en-US" sz="2200" spc="-1" strike="noStrike">
                <a:solidFill>
                  <a:srgbClr val="ffffff"/>
                </a:solidFill>
                <a:uFill>
                  <a:solidFill>
                    <a:srgbClr val="ffffff"/>
                  </a:solidFill>
                </a:uFill>
                <a:latin typeface="Century Gothic"/>
              </a:rPr>
              <a:t>E para comenzar, sinalar que ante o emprendemento, de momento, non hai fórmulas matemáticas nin fórmulas máxicas. Cada profe e cada método seu, e cada grupo de alumnos é un mundo. Co que este relato meu non deixa de ser tan solo un estudio persoal, unhas conclusións propias e uns consellos que me atrevo a recomendar dende a humildade da miña experiencia na orientación laboral, para que vos valga como punto de partida. A partir de ahí xa é cosa vosa decidir que método ou técnicas utilizar. Eu me conformo con que pensedes nas posibilidades e fagades unha reflexión persoal sobre o tema.</a:t>
            </a:r>
            <a:endParaRPr b="0" lang="en-US" sz="2200" spc="-1" strike="noStrike">
              <a:solidFill>
                <a:srgbClr val="ffffff"/>
              </a:solidFill>
              <a:uFill>
                <a:solidFill>
                  <a:srgbClr val="ffffff"/>
                </a:solidFill>
              </a:uFill>
              <a:latin typeface="Century Gothic"/>
            </a:endParaRPr>
          </a:p>
        </p:txBody>
      </p:sp>
      <p:sp>
        <p:nvSpPr>
          <p:cNvPr id="125" name="CustomShape 2"/>
          <p:cNvSpPr/>
          <p:nvPr/>
        </p:nvSpPr>
        <p:spPr>
          <a:xfrm>
            <a:off x="8528400" y="5807520"/>
            <a:ext cx="3143520" cy="640080"/>
          </a:xfrm>
          <a:prstGeom prst="rect">
            <a:avLst/>
          </a:prstGeom>
          <a:noFill/>
          <a:ln>
            <a:noFill/>
          </a:ln>
        </p:spPr>
        <p:style>
          <a:lnRef idx="0"/>
          <a:fillRef idx="0"/>
          <a:effectRef idx="0"/>
          <a:fontRef idx="minor"/>
        </p:style>
        <p:txBody>
          <a:bodyPr wrap="none"/>
          <a:p>
            <a:pPr algn="ctr">
              <a:lnSpc>
                <a:spcPct val="100000"/>
              </a:lnSpc>
            </a:pPr>
            <a:r>
              <a:rPr b="0" lang="gl-ES" sz="2000" spc="-1" strike="noStrike">
                <a:solidFill>
                  <a:srgbClr val="01d17d"/>
                </a:solidFill>
                <a:uFill>
                  <a:solidFill>
                    <a:srgbClr val="ffffff"/>
                  </a:solidFill>
                </a:uFill>
                <a:latin typeface="Century Gothic"/>
              </a:rPr>
              <a:t>Silvia De Pablos, 2016</a:t>
            </a:r>
            <a:endParaRPr b="0" lang="gl-ES" sz="1800" spc="-1" strike="noStrike">
              <a:solidFill>
                <a:srgbClr val="ffffff"/>
              </a:solidFill>
              <a:uFill>
                <a:solidFill>
                  <a:srgbClr val="ffffff"/>
                </a:solidFill>
              </a:uFill>
              <a:latin typeface="Arial"/>
            </a:endParaRPr>
          </a:p>
          <a:p>
            <a:pPr algn="ctr">
              <a:lnSpc>
                <a:spcPct val="100000"/>
              </a:lnSpc>
            </a:pPr>
            <a:r>
              <a:rPr b="0" lang="gl-ES" sz="1600" spc="-1" strike="noStrike">
                <a:solidFill>
                  <a:srgbClr val="01d17d"/>
                </a:solidFill>
                <a:uFill>
                  <a:solidFill>
                    <a:srgbClr val="ffffff"/>
                  </a:solidFill>
                </a:uFill>
                <a:latin typeface="Century Gothic"/>
              </a:rPr>
              <a:t>silviadepablos@edu.xunta.es</a:t>
            </a:r>
            <a:endParaRPr b="0" lang="gl-ES" sz="1800" spc="-1" strike="noStrike">
              <a:solidFill>
                <a:srgbClr val="ffffff"/>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591840" y="1312560"/>
            <a:ext cx="11453040" cy="2803680"/>
          </a:xfrm>
          <a:prstGeom prst="rect">
            <a:avLst/>
          </a:prstGeom>
          <a:noFill/>
          <a:ln>
            <a:noFill/>
          </a:ln>
        </p:spPr>
        <p:style>
          <a:lnRef idx="0"/>
          <a:fillRef idx="0"/>
          <a:effectRef idx="0"/>
          <a:fontRef idx="minor"/>
        </p:style>
        <p:txBody>
          <a:bodyPr lIns="90000" rIns="90000" tIns="45000" bIns="45000"/>
          <a:p>
            <a:pPr algn="just">
              <a:lnSpc>
                <a:spcPct val="100000"/>
              </a:lnSpc>
            </a:pPr>
            <a:r>
              <a:rPr b="1" lang="gl-ES" sz="2400" spc="-1" strike="noStrike">
                <a:solidFill>
                  <a:srgbClr val="ffffff"/>
                </a:solidFill>
                <a:uFill>
                  <a:solidFill>
                    <a:srgbClr val="ffffff"/>
                  </a:solidFill>
                </a:uFill>
                <a:latin typeface="Century Gothic"/>
              </a:rPr>
              <a:t>¿Qué son as Intelixencias múltiples? </a:t>
            </a:r>
            <a:endParaRPr b="0" lang="gl-ES" sz="1800" spc="-1" strike="noStrike">
              <a:solidFill>
                <a:srgbClr val="ffffff"/>
              </a:solidFill>
              <a:uFill>
                <a:solidFill>
                  <a:srgbClr val="ffffff"/>
                </a:solidFill>
              </a:uFill>
              <a:latin typeface="Arial"/>
            </a:endParaRPr>
          </a:p>
          <a:p>
            <a:pPr algn="just">
              <a:lnSpc>
                <a:spcPct val="100000"/>
              </a:lnSpc>
            </a:pP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A Teoría das Intelixencias Múltiples foi ideada por o psicólogo estadounidense Howard Gardner como contrapeso ó paradigma dunha intelixencia única. Gardner propuso que a vida requiere do desenrolo de varios tipos de intelixencia. Gardner e seus colaboradores da prestixiosa Universidade de Harvard advertiron que a intelixencia académica (a obtención de titulacións e méritos académicos) no é un factor decisivo para coñecer á intelixencia dunha persoa. A investigación de Gardner logrou identificar e definir 8 tipos de intelixencia distintas. </a:t>
            </a:r>
            <a:endParaRPr b="0" lang="gl-ES" sz="1800" spc="-1" strike="noStrike">
              <a:solidFill>
                <a:srgbClr val="ffffff"/>
              </a:solidFill>
              <a:uFill>
                <a:solidFill>
                  <a:srgbClr val="ffffff"/>
                </a:solidFill>
              </a:uFill>
              <a:latin typeface="Arial"/>
            </a:endParaRPr>
          </a:p>
        </p:txBody>
      </p:sp>
      <p:pic>
        <p:nvPicPr>
          <p:cNvPr id="188" name="Imagen 3" descr=""/>
          <p:cNvPicPr/>
          <p:nvPr/>
        </p:nvPicPr>
        <p:blipFill>
          <a:blip r:embed="rId1"/>
          <a:stretch/>
        </p:blipFill>
        <p:spPr>
          <a:xfrm>
            <a:off x="689040" y="4313160"/>
            <a:ext cx="3340440" cy="2226960"/>
          </a:xfrm>
          <a:prstGeom prst="rect">
            <a:avLst/>
          </a:prstGeom>
          <a:ln>
            <a:noFill/>
          </a:ln>
        </p:spPr>
      </p:pic>
      <p:sp>
        <p:nvSpPr>
          <p:cNvPr id="189" name="CustomShape 2"/>
          <p:cNvSpPr/>
          <p:nvPr/>
        </p:nvSpPr>
        <p:spPr>
          <a:xfrm>
            <a:off x="5127480" y="3985560"/>
            <a:ext cx="4985280" cy="2529720"/>
          </a:xfrm>
          <a:prstGeom prst="rect">
            <a:avLst/>
          </a:prstGeom>
          <a:noFill/>
          <a:ln>
            <a:noFill/>
          </a:ln>
        </p:spPr>
        <p:style>
          <a:lnRef idx="0"/>
          <a:fillRef idx="0"/>
          <a:effectRef idx="0"/>
          <a:fontRef idx="minor"/>
        </p:style>
        <p:txBody>
          <a:bodyPr lIns="90000" rIns="90000" tIns="45000" bIns="45000"/>
          <a:p>
            <a:pPr>
              <a:lnSpc>
                <a:spcPct val="100000"/>
              </a:lnSpc>
            </a:pPr>
            <a:r>
              <a:rPr b="0" lang="gl-ES" sz="2000" spc="-1" strike="noStrike">
                <a:solidFill>
                  <a:srgbClr val="ffffff"/>
                </a:solidFill>
                <a:uFill>
                  <a:solidFill>
                    <a:srgbClr val="ffffff"/>
                  </a:solidFill>
                </a:uFill>
                <a:latin typeface="Century Gothic"/>
              </a:rPr>
              <a:t>1. Intelixencia lingüística</a:t>
            </a: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2. Intelixencia lóxico-matemática</a:t>
            </a: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3. Intelixencia espacial</a:t>
            </a: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4. Intelixencia musical</a:t>
            </a: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5. Intelixencia corporal e cinestésica</a:t>
            </a: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6. Intelixencia intrapersoal</a:t>
            </a: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7. Intelixencia interpersoal</a:t>
            </a: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8. Intelixencia naturalista</a:t>
            </a:r>
            <a:endParaRPr b="0" lang="gl-ES" sz="1800" spc="-1" strike="noStrike">
              <a:solidFill>
                <a:srgbClr val="ffffff"/>
              </a:solidFill>
              <a:uFill>
                <a:solidFill>
                  <a:srgbClr val="ffffff"/>
                </a:solidFill>
              </a:uFill>
              <a:latin typeface="Arial"/>
            </a:endParaRPr>
          </a:p>
        </p:txBody>
      </p:sp>
    </p:spTree>
  </p:cSld>
  <p:timing>
    <p:tnLst>
      <p:par>
        <p:cTn id="113" dur="indefinite" restart="never" nodeType="tmRoot">
          <p:childTnLst>
            <p:seq>
              <p:cTn id="114"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CustomShape 1"/>
          <p:cNvSpPr/>
          <p:nvPr/>
        </p:nvSpPr>
        <p:spPr>
          <a:xfrm>
            <a:off x="473400" y="1274040"/>
            <a:ext cx="8973000" cy="344448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ffffff"/>
                </a:solidFill>
                <a:uFill>
                  <a:solidFill>
                    <a:srgbClr val="ffffff"/>
                  </a:solidFill>
                </a:uFill>
                <a:latin typeface="Century Gothic"/>
              </a:rPr>
              <a:t>Está claro que os nosos alumnos son moi distintos uns de outros. Sabemos que uns son moi bos con ordenadores, tablets e móviles, pero igual non son moi bos relacionándose cos demais. Outros quizais si que son moi bos comunicadores e se lles dan moi ben as relación interpersonais pero son moi “malos” para as matemáticas. ¿Esto significa que non son intelixentes? Non.</a:t>
            </a: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De feito vemos como moitos rapaces sacan malas notas en moitas asignaturas pero de repente vemos un sobresaliente en educación física, ou en música. ¿Podemos pensar que esté rapaz non é intelixente? Pois non. Precisamente esto é o que Gardner nos intenta demostrar co seu estudio, das intelixencias múltiples.</a:t>
            </a:r>
            <a:endParaRPr b="0" lang="gl-ES" sz="1800" spc="-1" strike="noStrike">
              <a:solidFill>
                <a:srgbClr val="ffffff"/>
              </a:solidFill>
              <a:uFill>
                <a:solidFill>
                  <a:srgbClr val="ffffff"/>
                </a:solidFill>
              </a:uFill>
              <a:latin typeface="Arial"/>
            </a:endParaRPr>
          </a:p>
        </p:txBody>
      </p:sp>
      <p:pic>
        <p:nvPicPr>
          <p:cNvPr id="191" name="Imagen 2" descr=""/>
          <p:cNvPicPr/>
          <p:nvPr/>
        </p:nvPicPr>
        <p:blipFill>
          <a:blip r:embed="rId1"/>
          <a:stretch/>
        </p:blipFill>
        <p:spPr>
          <a:xfrm>
            <a:off x="9446760" y="974160"/>
            <a:ext cx="2525400" cy="3695040"/>
          </a:xfrm>
          <a:prstGeom prst="rect">
            <a:avLst/>
          </a:prstGeom>
          <a:ln>
            <a:noFill/>
          </a:ln>
        </p:spPr>
      </p:pic>
      <p:sp>
        <p:nvSpPr>
          <p:cNvPr id="192" name="CustomShape 2"/>
          <p:cNvSpPr/>
          <p:nvPr/>
        </p:nvSpPr>
        <p:spPr>
          <a:xfrm>
            <a:off x="473400" y="5051520"/>
            <a:ext cx="11499120" cy="100512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00b050"/>
                </a:solidFill>
                <a:uFill>
                  <a:solidFill>
                    <a:srgbClr val="ffffff"/>
                  </a:solidFill>
                </a:uFill>
                <a:latin typeface="Century Gothic"/>
              </a:rPr>
              <a:t>Con o que o noso traballo é intentar averiguar en qué son máis bos os nosos alumnos. O que implica que os clasifiquemos en algún de estos grupos. E en ese campo que realmente son bos, será no que </a:t>
            </a:r>
            <a:r>
              <a:rPr b="0" lang="gl-ES" sz="2000" spc="-1" strike="noStrike" u="sng">
                <a:solidFill>
                  <a:srgbClr val="00b050"/>
                </a:solidFill>
                <a:uFill>
                  <a:solidFill>
                    <a:srgbClr val="ffffff"/>
                  </a:solidFill>
                </a:uFill>
                <a:latin typeface="Century Gothic"/>
              </a:rPr>
              <a:t>sexan capaces de </a:t>
            </a:r>
            <a:r>
              <a:rPr b="1" lang="gl-ES" sz="2000" spc="-1" strike="noStrike" u="sng">
                <a:solidFill>
                  <a:srgbClr val="00b050"/>
                </a:solidFill>
                <a:uFill>
                  <a:solidFill>
                    <a:srgbClr val="ffffff"/>
                  </a:solidFill>
                </a:uFill>
                <a:latin typeface="Century Gothic"/>
              </a:rPr>
              <a:t>emprender e triunfar</a:t>
            </a:r>
            <a:r>
              <a:rPr b="0" lang="gl-ES" sz="2000" spc="-1" strike="noStrike">
                <a:solidFill>
                  <a:srgbClr val="00b050"/>
                </a:solidFill>
                <a:uFill>
                  <a:solidFill>
                    <a:srgbClr val="ffffff"/>
                  </a:solidFill>
                </a:uFill>
                <a:latin typeface="Century Gothic"/>
              </a:rPr>
              <a:t>. </a:t>
            </a:r>
            <a:endParaRPr b="0" lang="gl-ES" sz="1800" spc="-1" strike="noStrike">
              <a:solidFill>
                <a:srgbClr val="ffffff"/>
              </a:solidFill>
              <a:uFill>
                <a:solidFill>
                  <a:srgbClr val="ffffff"/>
                </a:solidFill>
              </a:uFill>
              <a:latin typeface="Arial"/>
            </a:endParaRPr>
          </a:p>
        </p:txBody>
      </p:sp>
    </p:spTree>
  </p:cSld>
  <p:timing>
    <p:tnLst>
      <p:par>
        <p:cTn id="115" dur="indefinite" restart="never" nodeType="tmRoot">
          <p:childTnLst>
            <p:seq>
              <p:cTn id="116"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3" name="Picture 2" descr=""/>
          <p:cNvPicPr/>
          <p:nvPr/>
        </p:nvPicPr>
        <p:blipFill>
          <a:blip r:embed="rId1"/>
          <a:stretch/>
        </p:blipFill>
        <p:spPr>
          <a:xfrm>
            <a:off x="6467400" y="581760"/>
            <a:ext cx="5433120" cy="5976360"/>
          </a:xfrm>
          <a:prstGeom prst="rect">
            <a:avLst/>
          </a:prstGeom>
          <a:ln>
            <a:noFill/>
          </a:ln>
        </p:spPr>
      </p:pic>
      <p:sp>
        <p:nvSpPr>
          <p:cNvPr id="194" name="CustomShape 1"/>
          <p:cNvSpPr/>
          <p:nvPr/>
        </p:nvSpPr>
        <p:spPr>
          <a:xfrm>
            <a:off x="522000" y="2381400"/>
            <a:ext cx="5870520" cy="191988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00b050"/>
                </a:solidFill>
                <a:uFill>
                  <a:solidFill>
                    <a:srgbClr val="ffffff"/>
                  </a:solidFill>
                </a:uFill>
                <a:latin typeface="Century Gothic"/>
              </a:rPr>
              <a:t>O alumno, para triunfar na vida e ser feliz, debería prepararse no que se lle da ben e lle gusta. E emprender nun sector que lle apaixone. (Isto sempre vai supoñer un esforzo menor que se se dedica a un sector que non lle gusta).</a:t>
            </a:r>
            <a:endParaRPr b="0" lang="gl-ES" sz="1800" spc="-1" strike="noStrike">
              <a:solidFill>
                <a:srgbClr val="ffffff"/>
              </a:solidFill>
              <a:uFill>
                <a:solidFill>
                  <a:srgbClr val="ffffff"/>
                </a:solidFill>
              </a:uFill>
              <a:latin typeface="Arial"/>
            </a:endParaRPr>
          </a:p>
        </p:txBody>
      </p:sp>
    </p:spTree>
  </p:cSld>
  <p:timing>
    <p:tnLst>
      <p:par>
        <p:cTn id="117" dur="indefinite" restart="never" nodeType="tmRoot">
          <p:childTnLst>
            <p:seq>
              <p:cTn id="118"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5" name="Picture 2" descr=""/>
          <p:cNvPicPr/>
          <p:nvPr/>
        </p:nvPicPr>
        <p:blipFill>
          <a:blip r:embed="rId1"/>
          <a:stretch/>
        </p:blipFill>
        <p:spPr>
          <a:xfrm>
            <a:off x="584280" y="356040"/>
            <a:ext cx="10986840" cy="6179760"/>
          </a:xfrm>
          <a:prstGeom prst="rect">
            <a:avLst/>
          </a:prstGeom>
          <a:ln>
            <a:noFill/>
          </a:ln>
        </p:spPr>
      </p:pic>
    </p:spTree>
  </p:cSld>
  <p:timing>
    <p:tnLst>
      <p:par>
        <p:cTn id="119" dur="indefinite" restart="never" nodeType="tmRoot">
          <p:childTnLst>
            <p:seq>
              <p:cTn id="120"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CustomShape 1"/>
          <p:cNvSpPr/>
          <p:nvPr/>
        </p:nvSpPr>
        <p:spPr>
          <a:xfrm>
            <a:off x="339840" y="1422360"/>
            <a:ext cx="10325160" cy="82116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400" spc="-1" strike="noStrike">
                <a:solidFill>
                  <a:srgbClr val="ffffff"/>
                </a:solidFill>
                <a:uFill>
                  <a:solidFill>
                    <a:srgbClr val="ffffff"/>
                  </a:solidFill>
                </a:uFill>
                <a:latin typeface="Century Gothic"/>
              </a:rPr>
              <a:t>1.4. Cómo trasmitirlle ós nosos alumnos a “cultura emprendedora” .</a:t>
            </a:r>
            <a:endParaRPr b="0" lang="gl-ES" sz="1800" spc="-1" strike="noStrike">
              <a:solidFill>
                <a:srgbClr val="ffffff"/>
              </a:solidFill>
              <a:uFill>
                <a:solidFill>
                  <a:srgbClr val="ffffff"/>
                </a:solidFill>
              </a:uFill>
              <a:latin typeface="Arial"/>
            </a:endParaRPr>
          </a:p>
        </p:txBody>
      </p:sp>
      <p:pic>
        <p:nvPicPr>
          <p:cNvPr id="197" name="Imagen 2" descr=""/>
          <p:cNvPicPr/>
          <p:nvPr/>
        </p:nvPicPr>
        <p:blipFill>
          <a:blip r:embed="rId1"/>
          <a:stretch/>
        </p:blipFill>
        <p:spPr>
          <a:xfrm>
            <a:off x="414000" y="2201400"/>
            <a:ext cx="5659200" cy="4255560"/>
          </a:xfrm>
          <a:prstGeom prst="rect">
            <a:avLst/>
          </a:prstGeom>
          <a:ln>
            <a:noFill/>
          </a:ln>
        </p:spPr>
      </p:pic>
      <p:sp>
        <p:nvSpPr>
          <p:cNvPr id="198" name="CustomShape 2"/>
          <p:cNvSpPr/>
          <p:nvPr/>
        </p:nvSpPr>
        <p:spPr>
          <a:xfrm>
            <a:off x="6433200" y="2201400"/>
            <a:ext cx="5493960" cy="435924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00b050"/>
                </a:solidFill>
                <a:uFill>
                  <a:solidFill>
                    <a:srgbClr val="ffffff"/>
                  </a:solidFill>
                </a:uFill>
                <a:latin typeface="Century Gothic"/>
              </a:rPr>
              <a:t>En </a:t>
            </a:r>
            <a:r>
              <a:rPr b="0" lang="gl-ES" sz="2000" spc="-1" strike="noStrike" u="sng">
                <a:solidFill>
                  <a:srgbClr val="00b050"/>
                </a:solidFill>
                <a:uFill>
                  <a:solidFill>
                    <a:srgbClr val="ffffff"/>
                  </a:solidFill>
                </a:uFill>
                <a:latin typeface="Century Gothic"/>
              </a:rPr>
              <a:t>1º lugar</a:t>
            </a:r>
            <a:r>
              <a:rPr b="0" lang="gl-ES" sz="2000" spc="-1" strike="noStrike">
                <a:solidFill>
                  <a:srgbClr val="00b050"/>
                </a:solidFill>
                <a:uFill>
                  <a:solidFill>
                    <a:srgbClr val="ffffff"/>
                  </a:solidFill>
                </a:uFill>
                <a:latin typeface="Century Gothic"/>
              </a:rPr>
              <a:t>, mostrandolle </a:t>
            </a:r>
            <a:r>
              <a:rPr b="1" lang="gl-ES" sz="2000" spc="-1" strike="noStrike">
                <a:solidFill>
                  <a:srgbClr val="00b050"/>
                </a:solidFill>
                <a:uFill>
                  <a:solidFill>
                    <a:srgbClr val="ffffff"/>
                  </a:solidFill>
                </a:uFill>
                <a:latin typeface="Century Gothic"/>
              </a:rPr>
              <a:t>a verdade dos perfis laboráis</a:t>
            </a:r>
            <a:r>
              <a:rPr b="0" lang="gl-ES" sz="2000" spc="-1" strike="noStrike">
                <a:solidFill>
                  <a:srgbClr val="00b050"/>
                </a:solidFill>
                <a:uFill>
                  <a:solidFill>
                    <a:srgbClr val="ffffff"/>
                  </a:solidFill>
                </a:uFill>
                <a:latin typeface="Century Gothic"/>
              </a:rPr>
              <a:t> que se demandan nas empresas actualmente.</a:t>
            </a: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00b050"/>
                </a:solidFill>
                <a:uFill>
                  <a:solidFill>
                    <a:srgbClr val="ffffff"/>
                  </a:solidFill>
                </a:uFill>
                <a:latin typeface="Century Gothic"/>
              </a:rPr>
              <a:t>En </a:t>
            </a:r>
            <a:r>
              <a:rPr b="0" lang="gl-ES" sz="2000" spc="-1" strike="noStrike" u="sng">
                <a:solidFill>
                  <a:srgbClr val="00b050"/>
                </a:solidFill>
                <a:uFill>
                  <a:solidFill>
                    <a:srgbClr val="ffffff"/>
                  </a:solidFill>
                </a:uFill>
                <a:latin typeface="Century Gothic"/>
              </a:rPr>
              <a:t>2º lugar</a:t>
            </a:r>
            <a:r>
              <a:rPr b="0" lang="gl-ES" sz="2000" spc="-1" strike="noStrike">
                <a:solidFill>
                  <a:srgbClr val="00b050"/>
                </a:solidFill>
                <a:uFill>
                  <a:solidFill>
                    <a:srgbClr val="ffffff"/>
                  </a:solidFill>
                </a:uFill>
                <a:latin typeface="Century Gothic"/>
              </a:rPr>
              <a:t>, mostrandolles que </a:t>
            </a:r>
            <a:r>
              <a:rPr b="1" lang="gl-ES" sz="2000" spc="-1" strike="noStrike">
                <a:solidFill>
                  <a:srgbClr val="00b050"/>
                </a:solidFill>
                <a:uFill>
                  <a:solidFill>
                    <a:srgbClr val="ffffff"/>
                  </a:solidFill>
                </a:uFill>
                <a:latin typeface="Century Gothic"/>
              </a:rPr>
              <a:t>sendo emprendedores como actitud </a:t>
            </a:r>
            <a:r>
              <a:rPr b="0" lang="gl-ES" sz="2000" spc="-1" strike="noStrike">
                <a:solidFill>
                  <a:srgbClr val="00b050"/>
                </a:solidFill>
                <a:uFill>
                  <a:solidFill>
                    <a:srgbClr val="ffffff"/>
                  </a:solidFill>
                </a:uFill>
                <a:latin typeface="Century Gothic"/>
              </a:rPr>
              <a:t>ante a vida, non so se </a:t>
            </a:r>
            <a:r>
              <a:rPr b="1" lang="gl-ES" sz="2000" spc="-1" strike="noStrike">
                <a:solidFill>
                  <a:srgbClr val="00b050"/>
                </a:solidFill>
                <a:uFill>
                  <a:solidFill>
                    <a:srgbClr val="ffffff"/>
                  </a:solidFill>
                </a:uFill>
                <a:latin typeface="Century Gothic"/>
              </a:rPr>
              <a:t>lles abrirán máis portas </a:t>
            </a:r>
            <a:r>
              <a:rPr b="0" lang="gl-ES" sz="2000" spc="-1" strike="noStrike">
                <a:solidFill>
                  <a:srgbClr val="00b050"/>
                </a:solidFill>
                <a:uFill>
                  <a:solidFill>
                    <a:srgbClr val="ffffff"/>
                  </a:solidFill>
                </a:uFill>
                <a:latin typeface="Century Gothic"/>
              </a:rPr>
              <a:t>de cara o seu futuro laboral (xa sexa traballando por conta propia como por conta allea), senon que ademáis con esa actitude poden ver que o traballo é máis levadío. E que é máis atractivo ter retos na vida que esperar a que todo nos veña feito. (Maior satisfacción persoal e aumento da autoestima)</a:t>
            </a:r>
            <a:endParaRPr b="0" lang="gl-ES" sz="1800" spc="-1" strike="noStrike">
              <a:solidFill>
                <a:srgbClr val="ffffff"/>
              </a:solidFill>
              <a:uFill>
                <a:solidFill>
                  <a:srgbClr val="ffffff"/>
                </a:solidFill>
              </a:uFill>
              <a:latin typeface="Arial"/>
            </a:endParaRPr>
          </a:p>
        </p:txBody>
      </p:sp>
    </p:spTree>
  </p:cSld>
  <p:timing>
    <p:tnLst>
      <p:par>
        <p:cTn id="121" dur="indefinite" restart="never" nodeType="tmRoot">
          <p:childTnLst>
            <p:seq>
              <p:cTn id="122"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CustomShape 1"/>
          <p:cNvSpPr/>
          <p:nvPr/>
        </p:nvSpPr>
        <p:spPr>
          <a:xfrm>
            <a:off x="255960" y="1265040"/>
            <a:ext cx="9195840" cy="516960"/>
          </a:xfrm>
          <a:prstGeom prst="rect">
            <a:avLst/>
          </a:prstGeom>
          <a:noFill/>
          <a:ln>
            <a:noFill/>
          </a:ln>
        </p:spPr>
        <p:style>
          <a:lnRef idx="0"/>
          <a:fillRef idx="0"/>
          <a:effectRef idx="0"/>
          <a:fontRef idx="minor"/>
        </p:style>
        <p:txBody>
          <a:bodyPr wrap="none" lIns="90000" rIns="90000" tIns="45000" bIns="45000"/>
          <a:p>
            <a:pPr marL="343080" indent="-342720" algn="just">
              <a:lnSpc>
                <a:spcPct val="100000"/>
              </a:lnSpc>
              <a:buClr>
                <a:srgbClr val="ffffff"/>
              </a:buClr>
              <a:buFont typeface="StarSymbol"/>
              <a:buAutoNum type="arabicPeriod" startAt="2"/>
            </a:pPr>
            <a:r>
              <a:rPr b="1" lang="gl-ES" sz="2800" spc="-1" strike="noStrike">
                <a:solidFill>
                  <a:srgbClr val="ffffff"/>
                </a:solidFill>
                <a:uFill>
                  <a:solidFill>
                    <a:srgbClr val="ffffff"/>
                  </a:solidFill>
                </a:uFill>
                <a:latin typeface="Century Gothic"/>
              </a:rPr>
              <a:t>O emprendemento como saída profesional.</a:t>
            </a:r>
            <a:endParaRPr b="0" lang="gl-ES" sz="1800" spc="-1" strike="noStrike">
              <a:solidFill>
                <a:srgbClr val="ffffff"/>
              </a:solidFill>
              <a:uFill>
                <a:solidFill>
                  <a:srgbClr val="ffffff"/>
                </a:solidFill>
              </a:uFill>
              <a:latin typeface="Arial"/>
            </a:endParaRPr>
          </a:p>
        </p:txBody>
      </p:sp>
      <p:sp>
        <p:nvSpPr>
          <p:cNvPr id="200" name="CustomShape 2"/>
          <p:cNvSpPr/>
          <p:nvPr/>
        </p:nvSpPr>
        <p:spPr>
          <a:xfrm>
            <a:off x="728640" y="1937160"/>
            <a:ext cx="11155680" cy="179748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400" spc="-1" strike="noStrike" u="sng">
                <a:solidFill>
                  <a:srgbClr val="ffffff"/>
                </a:solidFill>
                <a:uFill>
                  <a:solidFill>
                    <a:srgbClr val="ffffff"/>
                  </a:solidFill>
                </a:uFill>
                <a:latin typeface="Century Gothic"/>
              </a:rPr>
              <a:t>2.1. O emprendemento como alternativa ó desempleo</a:t>
            </a:r>
            <a:r>
              <a:rPr b="0" lang="gl-ES" sz="1800" spc="-1" strike="noStrike">
                <a:solidFill>
                  <a:srgbClr val="ffffff"/>
                </a:solidFill>
                <a:uFill>
                  <a:solidFill>
                    <a:srgbClr val="ffffff"/>
                  </a:solidFill>
                </a:uFill>
                <a:latin typeface="Century Gothic"/>
              </a:rPr>
              <a:t>. </a:t>
            </a:r>
            <a:endParaRPr b="0" lang="gl-ES" sz="1800" spc="-1" strike="noStrike">
              <a:solidFill>
                <a:srgbClr val="ffffff"/>
              </a:solidFill>
              <a:uFill>
                <a:solidFill>
                  <a:srgbClr val="ffffff"/>
                </a:solidFill>
              </a:uFill>
              <a:latin typeface="Arial"/>
            </a:endParaRPr>
          </a:p>
          <a:p>
            <a:pPr algn="just">
              <a:lnSpc>
                <a:spcPct val="100000"/>
              </a:lnSpc>
            </a:pP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Emprender parece hoxe unha boa alternativa para os recién titulados en F.P. Grado Medio, Grado Superior, e incluso Grados Universitarios, que non atopan no mundo laboral , xa sexa pola crisis, xa sexa pola súa falta de experiencia, unha salida a suas titulacións. </a:t>
            </a:r>
            <a:endParaRPr b="0" lang="gl-ES" sz="1800" spc="-1" strike="noStrike">
              <a:solidFill>
                <a:srgbClr val="ffffff"/>
              </a:solidFill>
              <a:uFill>
                <a:solidFill>
                  <a:srgbClr val="ffffff"/>
                </a:solidFill>
              </a:uFill>
              <a:latin typeface="Arial"/>
            </a:endParaRPr>
          </a:p>
        </p:txBody>
      </p:sp>
      <p:sp>
        <p:nvSpPr>
          <p:cNvPr id="201" name="CustomShape 3"/>
          <p:cNvSpPr/>
          <p:nvPr/>
        </p:nvSpPr>
        <p:spPr>
          <a:xfrm>
            <a:off x="728640" y="3902040"/>
            <a:ext cx="6230160" cy="280296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ffffff"/>
                </a:solidFill>
                <a:uFill>
                  <a:solidFill>
                    <a:srgbClr val="ffffff"/>
                  </a:solidFill>
                </a:uFill>
                <a:latin typeface="Century Gothic"/>
              </a:rPr>
              <a:t>É unha forma de </a:t>
            </a:r>
            <a:r>
              <a:rPr b="1" lang="gl-ES" sz="2000" spc="-1" strike="noStrike" u="sng">
                <a:solidFill>
                  <a:srgbClr val="ffffff"/>
                </a:solidFill>
                <a:uFill>
                  <a:solidFill>
                    <a:srgbClr val="ffffff"/>
                  </a:solidFill>
                </a:uFill>
                <a:latin typeface="Century Gothic"/>
              </a:rPr>
              <a:t>coller experiencia e rodaxe</a:t>
            </a:r>
            <a:r>
              <a:rPr b="0" lang="gl-ES" sz="2000" spc="-1" strike="noStrike">
                <a:solidFill>
                  <a:srgbClr val="ffffff"/>
                </a:solidFill>
                <a:uFill>
                  <a:solidFill>
                    <a:srgbClr val="ffffff"/>
                  </a:solidFill>
                </a:uFill>
                <a:latin typeface="Century Gothic"/>
              </a:rPr>
              <a:t> en:</a:t>
            </a:r>
            <a:endParaRPr b="0" lang="gl-ES" sz="1800" spc="-1" strike="noStrike">
              <a:solidFill>
                <a:srgbClr val="ffffff"/>
              </a:solidFill>
              <a:uFill>
                <a:solidFill>
                  <a:srgbClr val="ffffff"/>
                </a:solidFill>
              </a:uFill>
              <a:latin typeface="Arial"/>
            </a:endParaRPr>
          </a:p>
          <a:p>
            <a:pPr algn="just">
              <a:lnSpc>
                <a:spcPct val="100000"/>
              </a:lnSpc>
            </a:pP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A sua especialidade. </a:t>
            </a: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No mundo laboral.</a:t>
            </a: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Na vida en xeral. Aportandolles vivencias que lles servirán para aprender a moverse por si solos.</a:t>
            </a:r>
            <a:endParaRPr b="0" lang="gl-ES" sz="1800" spc="-1" strike="noStrike">
              <a:solidFill>
                <a:srgbClr val="ffffff"/>
              </a:solidFill>
              <a:uFill>
                <a:solidFill>
                  <a:srgbClr val="ffffff"/>
                </a:solidFill>
              </a:uFill>
              <a:latin typeface="Arial"/>
            </a:endParaRPr>
          </a:p>
          <a:p>
            <a:pPr algn="just">
              <a:lnSpc>
                <a:spcPct val="100000"/>
              </a:lnSpc>
            </a:pP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E poder romper dunha vez con un concepto: </a:t>
            </a:r>
            <a:endParaRPr b="0" lang="gl-ES" sz="1800" spc="-1" strike="noStrike">
              <a:solidFill>
                <a:srgbClr val="ffffff"/>
              </a:solidFill>
              <a:uFill>
                <a:solidFill>
                  <a:srgbClr val="ffffff"/>
                </a:solidFill>
              </a:uFill>
              <a:latin typeface="Arial"/>
            </a:endParaRPr>
          </a:p>
        </p:txBody>
      </p:sp>
      <p:pic>
        <p:nvPicPr>
          <p:cNvPr id="202" name="Imagen 4" descr=""/>
          <p:cNvPicPr/>
          <p:nvPr/>
        </p:nvPicPr>
        <p:blipFill>
          <a:blip r:embed="rId1"/>
          <a:stretch/>
        </p:blipFill>
        <p:spPr>
          <a:xfrm>
            <a:off x="7696440" y="3753360"/>
            <a:ext cx="3644640" cy="2421360"/>
          </a:xfrm>
          <a:prstGeom prst="rect">
            <a:avLst/>
          </a:prstGeom>
          <a:ln>
            <a:noFill/>
          </a:ln>
        </p:spPr>
      </p:pic>
      <p:sp>
        <p:nvSpPr>
          <p:cNvPr id="203" name="CustomShape 4"/>
          <p:cNvSpPr/>
          <p:nvPr/>
        </p:nvSpPr>
        <p:spPr>
          <a:xfrm>
            <a:off x="4853880" y="6247080"/>
            <a:ext cx="6238440" cy="518400"/>
          </a:xfrm>
          <a:prstGeom prst="rect">
            <a:avLst/>
          </a:prstGeom>
          <a:noFill/>
          <a:ln>
            <a:noFill/>
          </a:ln>
        </p:spPr>
        <p:style>
          <a:lnRef idx="0"/>
          <a:fillRef idx="0"/>
          <a:effectRef idx="0"/>
          <a:fontRef idx="minor"/>
        </p:style>
        <p:txBody>
          <a:bodyPr/>
          <a:p>
            <a:pPr algn="ctr">
              <a:lnSpc>
                <a:spcPct val="100000"/>
              </a:lnSpc>
            </a:pPr>
            <a:r>
              <a:rPr b="1" lang="gl-ES" sz="2800" spc="-1" strike="noStrike">
                <a:solidFill>
                  <a:srgbClr val="ceeca6"/>
                </a:solidFill>
                <a:uFill>
                  <a:solidFill>
                    <a:srgbClr val="ffffff"/>
                  </a:solidFill>
                </a:uFill>
                <a:latin typeface="Century Gothic"/>
              </a:rPr>
              <a:t>A xeración Ni-Ni</a:t>
            </a:r>
            <a:endParaRPr b="0" lang="gl-ES" sz="1800" spc="-1" strike="noStrike">
              <a:solidFill>
                <a:srgbClr val="ffffff"/>
              </a:solidFill>
              <a:uFill>
                <a:solidFill>
                  <a:srgbClr val="ffffff"/>
                </a:solidFill>
              </a:uFill>
              <a:latin typeface="Arial"/>
            </a:endParaRPr>
          </a:p>
        </p:txBody>
      </p:sp>
      <p:sp>
        <p:nvSpPr>
          <p:cNvPr id="204" name="CustomShape 5"/>
          <p:cNvSpPr/>
          <p:nvPr/>
        </p:nvSpPr>
        <p:spPr>
          <a:xfrm>
            <a:off x="6408000" y="6117480"/>
            <a:ext cx="3220200" cy="914040"/>
          </a:xfrm>
          <a:prstGeom prst="mathMultiply">
            <a:avLst>
              <a:gd name="adj1" fmla="val 8476"/>
            </a:avLst>
          </a:prstGeom>
          <a:ln>
            <a:round/>
          </a:ln>
        </p:spPr>
        <p:style>
          <a:lnRef idx="2">
            <a:schemeClr val="accent5">
              <a:shade val="50000"/>
            </a:schemeClr>
          </a:lnRef>
          <a:fillRef idx="1">
            <a:schemeClr val="accent5"/>
          </a:fillRef>
          <a:effectRef idx="0">
            <a:schemeClr val="accent5"/>
          </a:effectRef>
          <a:fontRef idx="minor"/>
        </p:style>
      </p:sp>
    </p:spTree>
  </p:cSld>
  <p:timing>
    <p:tnLst>
      <p:par>
        <p:cTn id="123" dur="indefinite" restart="never" nodeType="tmRoot">
          <p:childTnLst>
            <p:seq>
              <p:cTn id="124" dur="indefinite" nodeType="mainSeq">
                <p:childTnLst>
                  <p:par>
                    <p:cTn id="125" fill="hold">
                      <p:stCondLst>
                        <p:cond delay="indefinite"/>
                      </p:stCondLst>
                      <p:childTnLst>
                        <p:par>
                          <p:cTn id="126" fill="hold">
                            <p:stCondLst>
                              <p:cond delay="0"/>
                            </p:stCondLst>
                            <p:childTnLst>
                              <p:par>
                                <p:cTn id="127" nodeType="clickEffect" fill="hold" presetClass="entr" presetID="26">
                                  <p:stCondLst>
                                    <p:cond delay="0"/>
                                  </p:stCondLst>
                                  <p:childTnLst>
                                    <p:set>
                                      <p:cBhvr>
                                        <p:cTn id="128" dur="1" fill="hold">
                                          <p:stCondLst>
                                            <p:cond delay="0"/>
                                          </p:stCondLst>
                                        </p:cTn>
                                        <p:tgtEl>
                                          <p:spTgt spid="203"/>
                                        </p:tgtEl>
                                        <p:attrNameLst>
                                          <p:attrName>style.visibility</p:attrName>
                                        </p:attrNameLst>
                                      </p:cBhvr>
                                      <p:to>
                                        <p:strVal val="visible"/>
                                      </p:to>
                                    </p:set>
                                    <p:animEffect filter="wipe(down)" transition="out">
                                      <p:cBhvr additive="repl">
                                        <p:cTn id="129" dur="580">
                                          <p:stCondLst>
                                            <p:cond delay="0"/>
                                          </p:stCondLst>
                                        </p:cTn>
                                        <p:tgtEl>
                                          <p:spTgt spid="203"/>
                                        </p:tgtEl>
                                      </p:cBhvr>
                                    </p:animEffect>
                                    <p:anim calcmode="lin" valueType="num">
                                      <p:cBhvr additive="repl">
                                        <p:cTn id="130" dur="1822">
                                          <p:stCondLst>
                                            <p:cond delay="0"/>
                                          </p:stCondLst>
                                        </p:cTn>
                                        <p:tgtEl>
                                          <p:spTgt spid="203"/>
                                        </p:tgtEl>
                                        <p:attrNameLst>
                                          <p:attrName>ppt_x</p:attrName>
                                        </p:attrNameLst>
                                      </p:cBhvr>
                                      <p:tavLst>
                                        <p:tav tm="0">
                                          <p:val>
                                            <p:strVal val="#ppt_x-0.25"/>
                                          </p:val>
                                        </p:tav>
                                        <p:tav tm="100000">
                                          <p:val>
                                            <p:strVal val="#ppt_x"/>
                                          </p:val>
                                        </p:tav>
                                      </p:tavLst>
                                    </p:anim>
                                    <p:anim calcmode="lin" valueType="num">
                                      <p:cBhvr additive="repl">
                                        <p:cTn id="131" dur="664">
                                          <p:stCondLst>
                                            <p:cond delay="0"/>
                                          </p:stCondLst>
                                        </p:cTn>
                                        <p:tgtEl>
                                          <p:spTgt spid="203"/>
                                        </p:tgtEl>
                                        <p:attrNameLst>
                                          <p:attrName>ppt_y</p:attrName>
                                        </p:attrNameLst>
                                      </p:cBhvr>
                                      <p:tavLst>
                                        <p:tav tm="0">
                                          <p:val/>
                                        </p:tav>
                                        <p:tav tm="100000">
                                          <p:val/>
                                        </p:tav>
                                      </p:tavLst>
                                    </p:anim>
                                    <p:anim calcmode="lin" valueType="num">
                                      <p:cBhvr additive="repl">
                                        <p:cTn id="132" dur="664">
                                          <p:stCondLst>
                                            <p:cond delay="664"/>
                                          </p:stCondLst>
                                        </p:cTn>
                                        <p:tgtEl>
                                          <p:spTgt spid="203"/>
                                        </p:tgtEl>
                                        <p:attrNameLst>
                                          <p:attrName>ppt_y</p:attrName>
                                        </p:attrNameLst>
                                      </p:cBhvr>
                                      <p:tavLst>
                                        <p:tav tm="0">
                                          <p:val/>
                                        </p:tav>
                                        <p:tav tm="100000">
                                          <p:val/>
                                        </p:tav>
                                      </p:tavLst>
                                    </p:anim>
                                    <p:anim calcmode="lin" valueType="num">
                                      <p:cBhvr additive="repl">
                                        <p:cTn id="133" dur="332">
                                          <p:stCondLst>
                                            <p:cond delay="1324"/>
                                          </p:stCondLst>
                                        </p:cTn>
                                        <p:tgtEl>
                                          <p:spTgt spid="203"/>
                                        </p:tgtEl>
                                        <p:attrNameLst>
                                          <p:attrName>ppt_y</p:attrName>
                                        </p:attrNameLst>
                                      </p:cBhvr>
                                      <p:tavLst>
                                        <p:tav tm="0">
                                          <p:val/>
                                        </p:tav>
                                        <p:tav tm="100000">
                                          <p:val/>
                                        </p:tav>
                                      </p:tavLst>
                                    </p:anim>
                                    <p:anim calcmode="lin" valueType="num">
                                      <p:cBhvr additive="repl">
                                        <p:cTn id="134" dur="164">
                                          <p:stCondLst>
                                            <p:cond delay="1656"/>
                                          </p:stCondLst>
                                        </p:cTn>
                                        <p:tgtEl>
                                          <p:spTgt spid="203"/>
                                        </p:tgtEl>
                                        <p:attrNameLst>
                                          <p:attrName>ppt_y</p:attrName>
                                        </p:attrNameLst>
                                      </p:cBhvr>
                                      <p:tavLst>
                                        <p:tav tm="0">
                                          <p:val/>
                                        </p:tav>
                                        <p:tav tm="100000">
                                          <p:val/>
                                        </p:tav>
                                      </p:tavLst>
                                    </p:anim>
                                  </p:childTnLst>
                                </p:cTn>
                              </p:par>
                            </p:childTnLst>
                          </p:cTn>
                        </p:par>
                      </p:childTnLst>
                    </p:cTn>
                  </p:par>
                  <p:par>
                    <p:cTn id="135" fill="hold">
                      <p:stCondLst>
                        <p:cond delay="indefinite"/>
                      </p:stCondLst>
                      <p:childTnLst>
                        <p:par>
                          <p:cTn id="136" fill="hold">
                            <p:stCondLst>
                              <p:cond delay="0"/>
                            </p:stCondLst>
                            <p:childTnLst>
                              <p:par>
                                <p:cTn id="137" nodeType="clickEffect" fill="hold" presetClass="entr" presetID="2" presetSubtype="4">
                                  <p:stCondLst>
                                    <p:cond delay="0"/>
                                  </p:stCondLst>
                                  <p:childTnLst>
                                    <p:set>
                                      <p:cBhvr>
                                        <p:cTn id="138" dur="1" fill="hold">
                                          <p:stCondLst>
                                            <p:cond delay="0"/>
                                          </p:stCondLst>
                                        </p:cTn>
                                        <p:tgtEl>
                                          <p:spTgt spid="204"/>
                                        </p:tgtEl>
                                        <p:attrNameLst>
                                          <p:attrName>style.visibility</p:attrName>
                                        </p:attrNameLst>
                                      </p:cBhvr>
                                      <p:to>
                                        <p:strVal val="visible"/>
                                      </p:to>
                                    </p:set>
                                    <p:anim calcmode="lin" valueType="num">
                                      <p:cBhvr additive="repl">
                                        <p:cTn id="139" dur="500" fill="hold"/>
                                        <p:tgtEl>
                                          <p:spTgt spid="204"/>
                                        </p:tgtEl>
                                        <p:attrNameLst>
                                          <p:attrName>ppt_x</p:attrName>
                                        </p:attrNameLst>
                                      </p:cBhvr>
                                      <p:tavLst>
                                        <p:tav tm="0">
                                          <p:val>
                                            <p:strVal val="#ppt_x"/>
                                          </p:val>
                                        </p:tav>
                                        <p:tav tm="100000">
                                          <p:val>
                                            <p:strVal val="#ppt_x"/>
                                          </p:val>
                                        </p:tav>
                                      </p:tavLst>
                                    </p:anim>
                                    <p:anim calcmode="lin" valueType="num">
                                      <p:cBhvr additive="repl">
                                        <p:cTn id="140" dur="500" fill="hold"/>
                                        <p:tgtEl>
                                          <p:spTgt spid="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CustomShape 1"/>
          <p:cNvSpPr/>
          <p:nvPr/>
        </p:nvSpPr>
        <p:spPr>
          <a:xfrm>
            <a:off x="752760" y="1355760"/>
            <a:ext cx="11215080" cy="131004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ffffff"/>
                </a:solidFill>
                <a:uFill>
                  <a:solidFill>
                    <a:srgbClr val="ffffff"/>
                  </a:solidFill>
                </a:uFill>
                <a:latin typeface="Century Gothic"/>
              </a:rPr>
              <a:t>Esta forma de </a:t>
            </a:r>
            <a:r>
              <a:rPr b="1" lang="gl-ES" sz="2000" spc="-1" strike="noStrike" u="sng">
                <a:solidFill>
                  <a:srgbClr val="ffffff"/>
                </a:solidFill>
                <a:uFill>
                  <a:solidFill>
                    <a:srgbClr val="ffffff"/>
                  </a:solidFill>
                </a:uFill>
                <a:latin typeface="Century Gothic"/>
              </a:rPr>
              <a:t>coller experiencia e rodaxe</a:t>
            </a:r>
            <a:r>
              <a:rPr b="0" lang="gl-ES" sz="2000" spc="-1" strike="noStrike">
                <a:solidFill>
                  <a:srgbClr val="ffffff"/>
                </a:solidFill>
                <a:uFill>
                  <a:solidFill>
                    <a:srgbClr val="ffffff"/>
                  </a:solidFill>
                </a:uFill>
                <a:latin typeface="Century Gothic"/>
              </a:rPr>
              <a:t> co emprendemento xa a teñen clara moitos alumnos, pero ¿qué é o que lles sigue botando para atrás? E ¿cal pode ser o motivo de que con tanto desemprego xuvenil, ainda teñamos tantas prazas disponibles nos viveiros de empresas? </a:t>
            </a:r>
            <a:r>
              <a:rPr b="1" lang="gl-ES" sz="2000" spc="-1" strike="noStrike" u="sng">
                <a:solidFill>
                  <a:srgbClr val="ffffff"/>
                </a:solidFill>
                <a:uFill>
                  <a:solidFill>
                    <a:srgbClr val="ffffff"/>
                  </a:solidFill>
                </a:uFill>
                <a:latin typeface="Century Gothic"/>
              </a:rPr>
              <a:t>Posibles razóns</a:t>
            </a:r>
            <a:r>
              <a:rPr b="0" lang="gl-ES" sz="2000" spc="-1" strike="noStrike">
                <a:solidFill>
                  <a:srgbClr val="ffffff"/>
                </a:solidFill>
                <a:uFill>
                  <a:solidFill>
                    <a:srgbClr val="ffffff"/>
                  </a:solidFill>
                </a:uFill>
                <a:latin typeface="Century Gothic"/>
              </a:rPr>
              <a:t>:</a:t>
            </a:r>
            <a:endParaRPr b="0" lang="gl-ES" sz="1800" spc="-1" strike="noStrike">
              <a:solidFill>
                <a:srgbClr val="ffffff"/>
              </a:solidFill>
              <a:uFill>
                <a:solidFill>
                  <a:srgbClr val="ffffff"/>
                </a:solidFill>
              </a:uFill>
              <a:latin typeface="Arial"/>
            </a:endParaRPr>
          </a:p>
        </p:txBody>
      </p:sp>
      <p:pic>
        <p:nvPicPr>
          <p:cNvPr id="206" name="Imagen 4" descr=""/>
          <p:cNvPicPr/>
          <p:nvPr/>
        </p:nvPicPr>
        <p:blipFill>
          <a:blip r:embed="rId1"/>
          <a:stretch/>
        </p:blipFill>
        <p:spPr>
          <a:xfrm>
            <a:off x="8985600" y="2908440"/>
            <a:ext cx="2857320" cy="2323800"/>
          </a:xfrm>
          <a:prstGeom prst="rect">
            <a:avLst/>
          </a:prstGeom>
          <a:ln>
            <a:noFill/>
          </a:ln>
        </p:spPr>
      </p:pic>
      <p:sp>
        <p:nvSpPr>
          <p:cNvPr id="207" name="CustomShape 2"/>
          <p:cNvSpPr/>
          <p:nvPr/>
        </p:nvSpPr>
        <p:spPr>
          <a:xfrm>
            <a:off x="1032480" y="2517120"/>
            <a:ext cx="7776720" cy="2956320"/>
          </a:xfrm>
          <a:prstGeom prst="rect">
            <a:avLst/>
          </a:prstGeom>
          <a:noFill/>
          <a:ln>
            <a:noFill/>
          </a:ln>
        </p:spPr>
        <p:style>
          <a:lnRef idx="0"/>
          <a:fillRef idx="0"/>
          <a:effectRef idx="0"/>
          <a:fontRef idx="minor"/>
        </p:style>
        <p:txBody>
          <a:bodyPr lIns="90000" rIns="90000" tIns="45000" bIns="45000"/>
          <a:p>
            <a:pPr algn="just">
              <a:lnSpc>
                <a:spcPct val="100000"/>
              </a:lnSpc>
            </a:pP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O medo a “sair do cascarón”.</a:t>
            </a: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O medo o fracaso.</a:t>
            </a: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Pensan que é máis cómodo que lles contraten e lles digan todo o que teñen que facer que pensar todos os días por eles mesmos.</a:t>
            </a: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Pensar que necesitan moitos cartos para por en marcha a súa idea.</a:t>
            </a: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Pensar que non van a ser capaces por eles mesmos de poñer en marcha a súa empresa e que funcione.</a:t>
            </a:r>
            <a:endParaRPr b="0" lang="gl-ES" sz="1800" spc="-1" strike="noStrike">
              <a:solidFill>
                <a:srgbClr val="ffffff"/>
              </a:solidFill>
              <a:uFill>
                <a:solidFill>
                  <a:srgbClr val="ffffff"/>
                </a:solidFill>
              </a:uFill>
              <a:latin typeface="Arial"/>
            </a:endParaRPr>
          </a:p>
        </p:txBody>
      </p:sp>
      <p:sp>
        <p:nvSpPr>
          <p:cNvPr id="208" name="CustomShape 3"/>
          <p:cNvSpPr/>
          <p:nvPr/>
        </p:nvSpPr>
        <p:spPr>
          <a:xfrm>
            <a:off x="3524760" y="5599800"/>
            <a:ext cx="484200" cy="486360"/>
          </a:xfrm>
          <a:prstGeom prst="downArrow">
            <a:avLst>
              <a:gd name="adj1" fmla="val 29417"/>
              <a:gd name="adj2" fmla="val 65437"/>
            </a:avLst>
          </a:prstGeom>
          <a:ln>
            <a:round/>
          </a:ln>
        </p:spPr>
        <p:style>
          <a:lnRef idx="2">
            <a:schemeClr val="accent1">
              <a:shade val="50000"/>
            </a:schemeClr>
          </a:lnRef>
          <a:fillRef idx="1">
            <a:schemeClr val="accent1"/>
          </a:fillRef>
          <a:effectRef idx="0">
            <a:schemeClr val="accent1"/>
          </a:effectRef>
          <a:fontRef idx="minor"/>
        </p:style>
      </p:sp>
      <p:sp>
        <p:nvSpPr>
          <p:cNvPr id="209" name="CustomShape 4"/>
          <p:cNvSpPr/>
          <p:nvPr/>
        </p:nvSpPr>
        <p:spPr>
          <a:xfrm>
            <a:off x="2770200" y="5949360"/>
            <a:ext cx="1992960" cy="762120"/>
          </a:xfrm>
          <a:prstGeom prst="rect">
            <a:avLst/>
          </a:prstGeom>
          <a:noFill/>
          <a:ln>
            <a:noFill/>
          </a:ln>
        </p:spPr>
        <p:style>
          <a:lnRef idx="0"/>
          <a:fillRef idx="0"/>
          <a:effectRef idx="0"/>
          <a:fontRef idx="minor"/>
        </p:style>
        <p:txBody>
          <a:bodyPr wrap="none"/>
          <a:p>
            <a:pPr algn="ctr">
              <a:lnSpc>
                <a:spcPct val="100000"/>
              </a:lnSpc>
            </a:pPr>
            <a:r>
              <a:rPr b="0" lang="gl-ES" sz="4400" spc="-1" strike="noStrike">
                <a:solidFill>
                  <a:srgbClr val="01d17d"/>
                </a:solidFill>
                <a:uFill>
                  <a:solidFill>
                    <a:srgbClr val="ffffff"/>
                  </a:solidFill>
                </a:uFill>
                <a:latin typeface="Century Gothic"/>
              </a:rPr>
              <a:t>¡Error!</a:t>
            </a:r>
            <a:endParaRPr b="0" lang="gl-ES" sz="1800" spc="-1" strike="noStrike">
              <a:solidFill>
                <a:srgbClr val="ffffff"/>
              </a:solidFill>
              <a:uFill>
                <a:solidFill>
                  <a:srgbClr val="ffffff"/>
                </a:solidFill>
              </a:uFill>
              <a:latin typeface="Arial"/>
            </a:endParaRPr>
          </a:p>
        </p:txBody>
      </p:sp>
      <p:sp>
        <p:nvSpPr>
          <p:cNvPr id="210" name="CustomShape 5"/>
          <p:cNvSpPr/>
          <p:nvPr/>
        </p:nvSpPr>
        <p:spPr>
          <a:xfrm rot="16200000">
            <a:off x="5006880" y="6006240"/>
            <a:ext cx="484200" cy="656280"/>
          </a:xfrm>
          <a:prstGeom prst="downArrow">
            <a:avLst>
              <a:gd name="adj1" fmla="val 29417"/>
              <a:gd name="adj2" fmla="val 65437"/>
            </a:avLst>
          </a:prstGeom>
          <a:ln>
            <a:round/>
          </a:ln>
        </p:spPr>
        <p:style>
          <a:lnRef idx="2">
            <a:schemeClr val="accent1">
              <a:shade val="50000"/>
            </a:schemeClr>
          </a:lnRef>
          <a:fillRef idx="1">
            <a:schemeClr val="accent1"/>
          </a:fillRef>
          <a:effectRef idx="0">
            <a:schemeClr val="accent1"/>
          </a:effectRef>
          <a:fontRef idx="minor"/>
        </p:style>
      </p:sp>
      <p:sp>
        <p:nvSpPr>
          <p:cNvPr id="211" name="CustomShape 6"/>
          <p:cNvSpPr/>
          <p:nvPr/>
        </p:nvSpPr>
        <p:spPr>
          <a:xfrm>
            <a:off x="5882040" y="5691240"/>
            <a:ext cx="6207120" cy="91332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1800" spc="-1" strike="noStrike">
                <a:solidFill>
                  <a:srgbClr val="00b050"/>
                </a:solidFill>
                <a:uFill>
                  <a:solidFill>
                    <a:srgbClr val="ffffff"/>
                  </a:solidFill>
                </a:uFill>
                <a:latin typeface="Century Gothic"/>
              </a:rPr>
              <a:t>Aquí é onde os educadores e orientadores, temos que entrar e resolverlles todas esas dúbidas. E plantexar como resolver con eles eses obsáculos.</a:t>
            </a:r>
            <a:endParaRPr b="0" lang="gl-ES" sz="1800" spc="-1" strike="noStrike">
              <a:solidFill>
                <a:srgbClr val="ffffff"/>
              </a:solidFill>
              <a:uFill>
                <a:solidFill>
                  <a:srgbClr val="ffffff"/>
                </a:solidFill>
              </a:uFill>
              <a:latin typeface="Arial"/>
            </a:endParaRPr>
          </a:p>
        </p:txBody>
      </p:sp>
    </p:spTree>
  </p:cSld>
  <p:timing>
    <p:tnLst>
      <p:par>
        <p:cTn id="141" dur="indefinite" restart="never" nodeType="tmRoot">
          <p:childTnLst>
            <p:seq>
              <p:cTn id="142" dur="indefinite" nodeType="mainSeq">
                <p:childTnLst>
                  <p:par>
                    <p:cTn id="143" fill="hold">
                      <p:stCondLst>
                        <p:cond delay="indefinite"/>
                      </p:stCondLst>
                      <p:childTnLst>
                        <p:par>
                          <p:cTn id="144" fill="hold">
                            <p:stCondLst>
                              <p:cond delay="0"/>
                            </p:stCondLst>
                            <p:childTnLst>
                              <p:par>
                                <p:cTn id="145" nodeType="clickEffect" fill="hold" presetClass="entr" presetID="2" presetSubtype="4">
                                  <p:stCondLst>
                                    <p:cond delay="0"/>
                                  </p:stCondLst>
                                  <p:childTnLst>
                                    <p:set>
                                      <p:cBhvr>
                                        <p:cTn id="146" dur="1" fill="hold">
                                          <p:stCondLst>
                                            <p:cond delay="0"/>
                                          </p:stCondLst>
                                        </p:cTn>
                                        <p:tgtEl>
                                          <p:spTgt spid="208"/>
                                        </p:tgtEl>
                                        <p:attrNameLst>
                                          <p:attrName>style.visibility</p:attrName>
                                        </p:attrNameLst>
                                      </p:cBhvr>
                                      <p:to>
                                        <p:strVal val="visible"/>
                                      </p:to>
                                    </p:set>
                                    <p:anim calcmode="lin" valueType="num">
                                      <p:cBhvr additive="repl">
                                        <p:cTn id="147" dur="500" fill="hold"/>
                                        <p:tgtEl>
                                          <p:spTgt spid="208"/>
                                        </p:tgtEl>
                                        <p:attrNameLst>
                                          <p:attrName>ppt_x</p:attrName>
                                        </p:attrNameLst>
                                      </p:cBhvr>
                                      <p:tavLst>
                                        <p:tav tm="0">
                                          <p:val>
                                            <p:strVal val="#ppt_x"/>
                                          </p:val>
                                        </p:tav>
                                        <p:tav tm="100000">
                                          <p:val>
                                            <p:strVal val="#ppt_x"/>
                                          </p:val>
                                        </p:tav>
                                      </p:tavLst>
                                    </p:anim>
                                    <p:anim calcmode="lin" valueType="num">
                                      <p:cBhvr additive="repl">
                                        <p:cTn id="148" dur="500" fill="hold"/>
                                        <p:tgtEl>
                                          <p:spTgt spid="208"/>
                                        </p:tgtEl>
                                        <p:attrNameLst>
                                          <p:attrName>ppt_y</p:attrName>
                                        </p:attrNameLst>
                                      </p:cBhvr>
                                      <p:tavLst>
                                        <p:tav tm="0">
                                          <p:val>
                                            <p:strVal val="1+#ppt_h/2"/>
                                          </p:val>
                                        </p:tav>
                                        <p:tav tm="100000">
                                          <p:val>
                                            <p:strVal val="#ppt_y"/>
                                          </p:val>
                                        </p:tav>
                                      </p:tavLst>
                                    </p:anim>
                                  </p:childTnLst>
                                </p:cTn>
                              </p:par>
                              <p:par>
                                <p:cTn id="149" nodeType="withEffect" fill="hold" presetClass="entr" presetID="2" presetSubtype="4">
                                  <p:stCondLst>
                                    <p:cond delay="0"/>
                                  </p:stCondLst>
                                  <p:childTnLst>
                                    <p:set>
                                      <p:cBhvr>
                                        <p:cTn id="150" dur="1" fill="hold">
                                          <p:stCondLst>
                                            <p:cond delay="0"/>
                                          </p:stCondLst>
                                        </p:cTn>
                                        <p:tgtEl>
                                          <p:spTgt spid="209"/>
                                        </p:tgtEl>
                                        <p:attrNameLst>
                                          <p:attrName>style.visibility</p:attrName>
                                        </p:attrNameLst>
                                      </p:cBhvr>
                                      <p:to>
                                        <p:strVal val="visible"/>
                                      </p:to>
                                    </p:set>
                                    <p:anim calcmode="lin" valueType="num">
                                      <p:cBhvr additive="repl">
                                        <p:cTn id="151" dur="500" fill="hold"/>
                                        <p:tgtEl>
                                          <p:spTgt spid="209"/>
                                        </p:tgtEl>
                                        <p:attrNameLst>
                                          <p:attrName>ppt_x</p:attrName>
                                        </p:attrNameLst>
                                      </p:cBhvr>
                                      <p:tavLst>
                                        <p:tav tm="0">
                                          <p:val>
                                            <p:strVal val="#ppt_x"/>
                                          </p:val>
                                        </p:tav>
                                        <p:tav tm="100000">
                                          <p:val>
                                            <p:strVal val="#ppt_x"/>
                                          </p:val>
                                        </p:tav>
                                      </p:tavLst>
                                    </p:anim>
                                    <p:anim calcmode="lin" valueType="num">
                                      <p:cBhvr additive="repl">
                                        <p:cTn id="152"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nodeType="clickEffect" fill="hold" presetClass="entr" presetID="26">
                                  <p:stCondLst>
                                    <p:cond delay="0"/>
                                  </p:stCondLst>
                                  <p:childTnLst>
                                    <p:set>
                                      <p:cBhvr>
                                        <p:cTn id="156" dur="1" fill="hold">
                                          <p:stCondLst>
                                            <p:cond delay="0"/>
                                          </p:stCondLst>
                                        </p:cTn>
                                        <p:tgtEl>
                                          <p:spTgt spid="210"/>
                                        </p:tgtEl>
                                        <p:attrNameLst>
                                          <p:attrName>style.visibility</p:attrName>
                                        </p:attrNameLst>
                                      </p:cBhvr>
                                      <p:to>
                                        <p:strVal val="visible"/>
                                      </p:to>
                                    </p:set>
                                    <p:animEffect filter="wipe(down)" transition="out">
                                      <p:cBhvr additive="repl">
                                        <p:cTn id="157" dur="580">
                                          <p:stCondLst>
                                            <p:cond delay="0"/>
                                          </p:stCondLst>
                                        </p:cTn>
                                        <p:tgtEl>
                                          <p:spTgt spid="210"/>
                                        </p:tgtEl>
                                      </p:cBhvr>
                                    </p:animEffect>
                                    <p:anim calcmode="lin" valueType="num">
                                      <p:cBhvr additive="repl">
                                        <p:cTn id="158" dur="1822">
                                          <p:stCondLst>
                                            <p:cond delay="0"/>
                                          </p:stCondLst>
                                        </p:cTn>
                                        <p:tgtEl>
                                          <p:spTgt spid="210"/>
                                        </p:tgtEl>
                                        <p:attrNameLst>
                                          <p:attrName>ppt_x</p:attrName>
                                        </p:attrNameLst>
                                      </p:cBhvr>
                                      <p:tavLst>
                                        <p:tav tm="0">
                                          <p:val>
                                            <p:strVal val="#ppt_x-0.25"/>
                                          </p:val>
                                        </p:tav>
                                        <p:tav tm="100000">
                                          <p:val>
                                            <p:strVal val="#ppt_x"/>
                                          </p:val>
                                        </p:tav>
                                      </p:tavLst>
                                    </p:anim>
                                    <p:anim calcmode="lin" valueType="num">
                                      <p:cBhvr additive="repl">
                                        <p:cTn id="159" dur="664">
                                          <p:stCondLst>
                                            <p:cond delay="0"/>
                                          </p:stCondLst>
                                        </p:cTn>
                                        <p:tgtEl>
                                          <p:spTgt spid="210"/>
                                        </p:tgtEl>
                                        <p:attrNameLst>
                                          <p:attrName>ppt_y</p:attrName>
                                        </p:attrNameLst>
                                      </p:cBhvr>
                                      <p:tavLst>
                                        <p:tav tm="0">
                                          <p:val/>
                                        </p:tav>
                                        <p:tav tm="100000">
                                          <p:val/>
                                        </p:tav>
                                      </p:tavLst>
                                    </p:anim>
                                    <p:anim calcmode="lin" valueType="num">
                                      <p:cBhvr additive="repl">
                                        <p:cTn id="160" dur="664">
                                          <p:stCondLst>
                                            <p:cond delay="664"/>
                                          </p:stCondLst>
                                        </p:cTn>
                                        <p:tgtEl>
                                          <p:spTgt spid="210"/>
                                        </p:tgtEl>
                                        <p:attrNameLst>
                                          <p:attrName>ppt_y</p:attrName>
                                        </p:attrNameLst>
                                      </p:cBhvr>
                                      <p:tavLst>
                                        <p:tav tm="0">
                                          <p:val/>
                                        </p:tav>
                                        <p:tav tm="100000">
                                          <p:val/>
                                        </p:tav>
                                      </p:tavLst>
                                    </p:anim>
                                    <p:anim calcmode="lin" valueType="num">
                                      <p:cBhvr additive="repl">
                                        <p:cTn id="161" dur="332">
                                          <p:stCondLst>
                                            <p:cond delay="1324"/>
                                          </p:stCondLst>
                                        </p:cTn>
                                        <p:tgtEl>
                                          <p:spTgt spid="210"/>
                                        </p:tgtEl>
                                        <p:attrNameLst>
                                          <p:attrName>ppt_y</p:attrName>
                                        </p:attrNameLst>
                                      </p:cBhvr>
                                      <p:tavLst>
                                        <p:tav tm="0">
                                          <p:val/>
                                        </p:tav>
                                        <p:tav tm="100000">
                                          <p:val/>
                                        </p:tav>
                                      </p:tavLst>
                                    </p:anim>
                                    <p:anim calcmode="lin" valueType="num">
                                      <p:cBhvr additive="repl">
                                        <p:cTn id="162" dur="164">
                                          <p:stCondLst>
                                            <p:cond delay="1656"/>
                                          </p:stCondLst>
                                        </p:cTn>
                                        <p:tgtEl>
                                          <p:spTgt spid="210"/>
                                        </p:tgtEl>
                                        <p:attrNameLst>
                                          <p:attrName>ppt_y</p:attrName>
                                        </p:attrNameLst>
                                      </p:cBhvr>
                                      <p:tavLst>
                                        <p:tav tm="0">
                                          <p:val/>
                                        </p:tav>
                                        <p:tav tm="100000">
                                          <p:val/>
                                        </p:tav>
                                      </p:tavLst>
                                    </p:anim>
                                  </p:childTnLst>
                                </p:cTn>
                              </p:par>
                              <p:par>
                                <p:cTn id="163" nodeType="withEffect" fill="hold" presetClass="entr" presetID="26">
                                  <p:stCondLst>
                                    <p:cond delay="0"/>
                                  </p:stCondLst>
                                  <p:childTnLst>
                                    <p:set>
                                      <p:cBhvr>
                                        <p:cTn id="164" dur="1" fill="hold">
                                          <p:stCondLst>
                                            <p:cond delay="0"/>
                                          </p:stCondLst>
                                        </p:cTn>
                                        <p:tgtEl>
                                          <p:spTgt spid="211"/>
                                        </p:tgtEl>
                                        <p:attrNameLst>
                                          <p:attrName>style.visibility</p:attrName>
                                        </p:attrNameLst>
                                      </p:cBhvr>
                                      <p:to>
                                        <p:strVal val="visible"/>
                                      </p:to>
                                    </p:set>
                                    <p:animEffect filter="wipe(down)" transition="out">
                                      <p:cBhvr additive="repl">
                                        <p:cTn id="165" dur="580">
                                          <p:stCondLst>
                                            <p:cond delay="0"/>
                                          </p:stCondLst>
                                        </p:cTn>
                                        <p:tgtEl>
                                          <p:spTgt spid="211"/>
                                        </p:tgtEl>
                                      </p:cBhvr>
                                    </p:animEffect>
                                    <p:anim calcmode="lin" valueType="num">
                                      <p:cBhvr additive="repl">
                                        <p:cTn id="166" dur="1822">
                                          <p:stCondLst>
                                            <p:cond delay="0"/>
                                          </p:stCondLst>
                                        </p:cTn>
                                        <p:tgtEl>
                                          <p:spTgt spid="211"/>
                                        </p:tgtEl>
                                        <p:attrNameLst>
                                          <p:attrName>ppt_x</p:attrName>
                                        </p:attrNameLst>
                                      </p:cBhvr>
                                      <p:tavLst>
                                        <p:tav tm="0">
                                          <p:val>
                                            <p:strVal val="#ppt_x-0.25"/>
                                          </p:val>
                                        </p:tav>
                                        <p:tav tm="100000">
                                          <p:val>
                                            <p:strVal val="#ppt_x"/>
                                          </p:val>
                                        </p:tav>
                                      </p:tavLst>
                                    </p:anim>
                                    <p:anim calcmode="lin" valueType="num">
                                      <p:cBhvr additive="repl">
                                        <p:cTn id="167" dur="664">
                                          <p:stCondLst>
                                            <p:cond delay="0"/>
                                          </p:stCondLst>
                                        </p:cTn>
                                        <p:tgtEl>
                                          <p:spTgt spid="211"/>
                                        </p:tgtEl>
                                        <p:attrNameLst>
                                          <p:attrName>ppt_y</p:attrName>
                                        </p:attrNameLst>
                                      </p:cBhvr>
                                      <p:tavLst>
                                        <p:tav tm="0">
                                          <p:val/>
                                        </p:tav>
                                        <p:tav tm="100000">
                                          <p:val/>
                                        </p:tav>
                                      </p:tavLst>
                                    </p:anim>
                                    <p:anim calcmode="lin" valueType="num">
                                      <p:cBhvr additive="repl">
                                        <p:cTn id="168" dur="664">
                                          <p:stCondLst>
                                            <p:cond delay="664"/>
                                          </p:stCondLst>
                                        </p:cTn>
                                        <p:tgtEl>
                                          <p:spTgt spid="211"/>
                                        </p:tgtEl>
                                        <p:attrNameLst>
                                          <p:attrName>ppt_y</p:attrName>
                                        </p:attrNameLst>
                                      </p:cBhvr>
                                      <p:tavLst>
                                        <p:tav tm="0">
                                          <p:val/>
                                        </p:tav>
                                        <p:tav tm="100000">
                                          <p:val/>
                                        </p:tav>
                                      </p:tavLst>
                                    </p:anim>
                                    <p:anim calcmode="lin" valueType="num">
                                      <p:cBhvr additive="repl">
                                        <p:cTn id="169" dur="332">
                                          <p:stCondLst>
                                            <p:cond delay="1324"/>
                                          </p:stCondLst>
                                        </p:cTn>
                                        <p:tgtEl>
                                          <p:spTgt spid="211"/>
                                        </p:tgtEl>
                                        <p:attrNameLst>
                                          <p:attrName>ppt_y</p:attrName>
                                        </p:attrNameLst>
                                      </p:cBhvr>
                                      <p:tavLst>
                                        <p:tav tm="0">
                                          <p:val/>
                                        </p:tav>
                                        <p:tav tm="100000">
                                          <p:val/>
                                        </p:tav>
                                      </p:tavLst>
                                    </p:anim>
                                    <p:anim calcmode="lin" valueType="num">
                                      <p:cBhvr additive="repl">
                                        <p:cTn id="170" dur="164">
                                          <p:stCondLst>
                                            <p:cond delay="1656"/>
                                          </p:stCondLst>
                                        </p:cTn>
                                        <p:tgtEl>
                                          <p:spTgt spid="211"/>
                                        </p:tgtEl>
                                        <p:attrNameLst>
                                          <p:attrName>ppt_y</p:attrName>
                                        </p:attrNameLst>
                                      </p:cBhvr>
                                      <p:tavLst>
                                        <p:tav tm="0">
                                          <p:val/>
                                        </p:tav>
                                        <p:tav tm="100000">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CustomShape 1"/>
          <p:cNvSpPr/>
          <p:nvPr/>
        </p:nvSpPr>
        <p:spPr>
          <a:xfrm>
            <a:off x="888840" y="1300320"/>
            <a:ext cx="6095520" cy="974520"/>
          </a:xfrm>
          <a:prstGeom prst="rect">
            <a:avLst/>
          </a:prstGeom>
          <a:noFill/>
          <a:ln>
            <a:noFill/>
          </a:ln>
        </p:spPr>
        <p:style>
          <a:lnRef idx="0"/>
          <a:fillRef idx="0"/>
          <a:effectRef idx="0"/>
          <a:fontRef idx="minor"/>
        </p:style>
        <p:txBody>
          <a:bodyPr lIns="90000" rIns="90000" tIns="45000" bIns="45000"/>
          <a:p>
            <a:pPr algn="r">
              <a:lnSpc>
                <a:spcPct val="100000"/>
              </a:lnSpc>
            </a:pPr>
            <a:r>
              <a:rPr b="0" lang="gl-ES" sz="2000" spc="-1" strike="noStrike">
                <a:solidFill>
                  <a:srgbClr val="00b050"/>
                </a:solidFill>
                <a:uFill>
                  <a:solidFill>
                    <a:srgbClr val="ffffff"/>
                  </a:solidFill>
                </a:uFill>
                <a:latin typeface="Century Gothic"/>
              </a:rPr>
              <a:t>“</a:t>
            </a:r>
            <a:r>
              <a:rPr b="0" lang="gl-ES" sz="2000" spc="-1" strike="noStrike">
                <a:solidFill>
                  <a:srgbClr val="00b050"/>
                </a:solidFill>
                <a:uFill>
                  <a:solidFill>
                    <a:srgbClr val="ffffff"/>
                  </a:solidFill>
                </a:uFill>
                <a:latin typeface="Century Gothic"/>
              </a:rPr>
              <a:t>Los obstáculos son esas cosas espantosas que ves cuando apartas los ojos de tu meta”.</a:t>
            </a:r>
            <a:r>
              <a:rPr b="0" lang="gl-ES" sz="1800" spc="-1" strike="noStrike">
                <a:solidFill>
                  <a:srgbClr val="00b050"/>
                </a:solidFill>
                <a:uFill>
                  <a:solidFill>
                    <a:srgbClr val="ffffff"/>
                  </a:solidFill>
                </a:uFill>
                <a:latin typeface="Century Gothic"/>
              </a:rPr>
              <a:t>
</a:t>
            </a:r>
            <a:r>
              <a:rPr b="0" lang="gl-ES" sz="1800" spc="-1" strike="noStrike">
                <a:solidFill>
                  <a:srgbClr val="00b050"/>
                </a:solidFill>
                <a:uFill>
                  <a:solidFill>
                    <a:srgbClr val="ffffff"/>
                  </a:solidFill>
                </a:uFill>
                <a:latin typeface="Century Gothic"/>
              </a:rPr>
              <a:t>Henry Ford.</a:t>
            </a:r>
            <a:endParaRPr b="0" lang="gl-ES" sz="1800" spc="-1" strike="noStrike">
              <a:solidFill>
                <a:srgbClr val="ffffff"/>
              </a:solidFill>
              <a:uFill>
                <a:solidFill>
                  <a:srgbClr val="ffffff"/>
                </a:solidFill>
              </a:uFill>
              <a:latin typeface="Arial"/>
            </a:endParaRPr>
          </a:p>
        </p:txBody>
      </p:sp>
      <p:pic>
        <p:nvPicPr>
          <p:cNvPr id="213" name="Imagen 2" descr=""/>
          <p:cNvPicPr/>
          <p:nvPr/>
        </p:nvPicPr>
        <p:blipFill>
          <a:blip r:embed="rId1"/>
          <a:stretch/>
        </p:blipFill>
        <p:spPr>
          <a:xfrm>
            <a:off x="7044840" y="736200"/>
            <a:ext cx="4542840" cy="1887480"/>
          </a:xfrm>
          <a:prstGeom prst="rect">
            <a:avLst/>
          </a:prstGeom>
          <a:ln>
            <a:noFill/>
          </a:ln>
        </p:spPr>
      </p:pic>
      <p:sp>
        <p:nvSpPr>
          <p:cNvPr id="214" name="CustomShape 2"/>
          <p:cNvSpPr/>
          <p:nvPr/>
        </p:nvSpPr>
        <p:spPr>
          <a:xfrm>
            <a:off x="7044840" y="2920320"/>
            <a:ext cx="4521600" cy="1005120"/>
          </a:xfrm>
          <a:prstGeom prst="rect">
            <a:avLst/>
          </a:prstGeom>
          <a:noFill/>
          <a:ln>
            <a:noFill/>
          </a:ln>
        </p:spPr>
        <p:style>
          <a:lnRef idx="0"/>
          <a:fillRef idx="0"/>
          <a:effectRef idx="0"/>
          <a:fontRef idx="minor"/>
        </p:style>
        <p:txBody>
          <a:bodyPr lIns="90000" rIns="90000" tIns="45000" bIns="45000"/>
          <a:p>
            <a:pPr>
              <a:lnSpc>
                <a:spcPct val="100000"/>
              </a:lnSpc>
            </a:pPr>
            <a:r>
              <a:rPr b="0" lang="gl-ES" sz="2000" spc="-1" strike="noStrike">
                <a:solidFill>
                  <a:srgbClr val="00b050"/>
                </a:solidFill>
                <a:uFill>
                  <a:solidFill>
                    <a:srgbClr val="ffffff"/>
                  </a:solidFill>
                </a:uFill>
                <a:latin typeface="Century Gothic"/>
              </a:rPr>
              <a:t>“</a:t>
            </a:r>
            <a:r>
              <a:rPr b="0" lang="gl-ES" sz="2000" spc="-1" strike="noStrike">
                <a:solidFill>
                  <a:srgbClr val="00b050"/>
                </a:solidFill>
                <a:uFill>
                  <a:solidFill>
                    <a:srgbClr val="ffffff"/>
                  </a:solidFill>
                </a:uFill>
                <a:latin typeface="Century Gothic"/>
              </a:rPr>
              <a:t>Si no estás cometiendo errores, es probable que no estés haciendo nada”.</a:t>
            </a:r>
            <a:endParaRPr b="0" lang="gl-ES" sz="1800" spc="-1" strike="noStrike">
              <a:solidFill>
                <a:srgbClr val="ffffff"/>
              </a:solidFill>
              <a:uFill>
                <a:solidFill>
                  <a:srgbClr val="ffffff"/>
                </a:solidFill>
              </a:uFill>
              <a:latin typeface="Arial"/>
            </a:endParaRPr>
          </a:p>
        </p:txBody>
      </p:sp>
      <p:sp>
        <p:nvSpPr>
          <p:cNvPr id="215" name="CustomShape 3"/>
          <p:cNvSpPr/>
          <p:nvPr/>
        </p:nvSpPr>
        <p:spPr>
          <a:xfrm>
            <a:off x="771120" y="5550480"/>
            <a:ext cx="6273000" cy="100512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ffffff"/>
                </a:solidFill>
                <a:uFill>
                  <a:solidFill>
                    <a:srgbClr val="ffffff"/>
                  </a:solidFill>
                </a:uFill>
                <a:latin typeface="Century Gothic"/>
              </a:rPr>
              <a:t>Aquí é onde temos que sacar as mellores facetas que temos os profesores e orientadores e motivar ós nosos alumnos.</a:t>
            </a:r>
            <a:endParaRPr b="0" lang="gl-ES" sz="1800" spc="-1" strike="noStrike">
              <a:solidFill>
                <a:srgbClr val="ffffff"/>
              </a:solidFill>
              <a:uFill>
                <a:solidFill>
                  <a:srgbClr val="ffffff"/>
                </a:solidFill>
              </a:uFill>
              <a:latin typeface="Arial"/>
            </a:endParaRPr>
          </a:p>
        </p:txBody>
      </p:sp>
      <p:pic>
        <p:nvPicPr>
          <p:cNvPr id="216" name="Imagen 6" descr=""/>
          <p:cNvPicPr/>
          <p:nvPr/>
        </p:nvPicPr>
        <p:blipFill>
          <a:blip r:embed="rId2"/>
          <a:stretch/>
        </p:blipFill>
        <p:spPr>
          <a:xfrm>
            <a:off x="7784640" y="4918320"/>
            <a:ext cx="4126680" cy="1648800"/>
          </a:xfrm>
          <a:prstGeom prst="rect">
            <a:avLst/>
          </a:prstGeom>
          <a:ln>
            <a:noFill/>
          </a:ln>
        </p:spPr>
      </p:pic>
      <p:pic>
        <p:nvPicPr>
          <p:cNvPr id="217" name="Imagen 8" descr=""/>
          <p:cNvPicPr/>
          <p:nvPr/>
        </p:nvPicPr>
        <p:blipFill>
          <a:blip r:embed="rId3"/>
          <a:stretch/>
        </p:blipFill>
        <p:spPr>
          <a:xfrm>
            <a:off x="888840" y="2067120"/>
            <a:ext cx="4726800" cy="3544920"/>
          </a:xfrm>
          <a:prstGeom prst="rect">
            <a:avLst/>
          </a:prstGeom>
          <a:ln>
            <a:noFill/>
          </a:ln>
        </p:spPr>
      </p:pic>
      <p:sp>
        <p:nvSpPr>
          <p:cNvPr id="218" name="CustomShape 4"/>
          <p:cNvSpPr/>
          <p:nvPr/>
        </p:nvSpPr>
        <p:spPr>
          <a:xfrm>
            <a:off x="691200" y="5550480"/>
            <a:ext cx="6353280" cy="1016640"/>
          </a:xfrm>
          <a:prstGeom prst="roundRect">
            <a:avLst>
              <a:gd name="adj" fmla="val 16667"/>
            </a:avLst>
          </a:prstGeom>
          <a:noFill/>
          <a:ln w="28440">
            <a:round/>
          </a:ln>
        </p:spPr>
        <p:style>
          <a:lnRef idx="2">
            <a:schemeClr val="accent1">
              <a:shade val="50000"/>
            </a:schemeClr>
          </a:lnRef>
          <a:fillRef idx="1">
            <a:schemeClr val="accent1"/>
          </a:fillRef>
          <a:effectRef idx="0">
            <a:schemeClr val="accent1"/>
          </a:effectRef>
          <a:fontRef idx="minor"/>
        </p:style>
      </p:sp>
      <p:sp>
        <p:nvSpPr>
          <p:cNvPr id="219" name="CustomShape 5"/>
          <p:cNvSpPr/>
          <p:nvPr/>
        </p:nvSpPr>
        <p:spPr>
          <a:xfrm>
            <a:off x="6373440" y="4820400"/>
            <a:ext cx="314280" cy="55800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20" name="CustomShape 6"/>
          <p:cNvSpPr/>
          <p:nvPr/>
        </p:nvSpPr>
        <p:spPr>
          <a:xfrm rot="16200000">
            <a:off x="7257240" y="5735520"/>
            <a:ext cx="314280" cy="55800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Tree>
  </p:cSld>
  <p:timing>
    <p:tnLst>
      <p:par>
        <p:cTn id="171" dur="indefinite" restart="never" nodeType="tmRoot">
          <p:childTnLst>
            <p:seq>
              <p:cTn id="172" dur="indefinite" nodeType="mainSeq">
                <p:childTnLst>
                  <p:par>
                    <p:cTn id="173" fill="hold">
                      <p:stCondLst>
                        <p:cond delay="indefinite"/>
                      </p:stCondLst>
                      <p:childTnLst>
                        <p:par>
                          <p:cTn id="174" fill="hold">
                            <p:stCondLst>
                              <p:cond delay="0"/>
                            </p:stCondLst>
                            <p:childTnLst>
                              <p:par>
                                <p:cTn id="175" nodeType="clickEffect" fill="hold" presetClass="entr" presetID="42">
                                  <p:stCondLst>
                                    <p:cond delay="0"/>
                                  </p:stCondLst>
                                  <p:childTnLst>
                                    <p:set>
                                      <p:cBhvr>
                                        <p:cTn id="176" dur="1" fill="hold">
                                          <p:stCondLst>
                                            <p:cond delay="0"/>
                                          </p:stCondLst>
                                        </p:cTn>
                                        <p:tgtEl>
                                          <p:spTgt spid="217"/>
                                        </p:tgtEl>
                                        <p:attrNameLst>
                                          <p:attrName>style.visibility</p:attrName>
                                        </p:attrNameLst>
                                      </p:cBhvr>
                                      <p:to>
                                        <p:strVal val="visible"/>
                                      </p:to>
                                    </p:set>
                                    <p:animEffect filter="fade" transition="in">
                                      <p:cBhvr additive="repl">
                                        <p:cTn id="177" dur="1000"/>
                                        <p:tgtEl>
                                          <p:spTgt spid="217"/>
                                        </p:tgtEl>
                                      </p:cBhvr>
                                    </p:animEffect>
                                    <p:anim calcmode="lin" valueType="num">
                                      <p:cBhvr additive="repl">
                                        <p:cTn id="178" dur="1000" fill="hold"/>
                                        <p:tgtEl>
                                          <p:spTgt spid="217"/>
                                        </p:tgtEl>
                                        <p:attrNameLst>
                                          <p:attrName>ppt_x</p:attrName>
                                        </p:attrNameLst>
                                      </p:cBhvr>
                                      <p:tavLst>
                                        <p:tav tm="0">
                                          <p:val>
                                            <p:strVal val="#ppt_x"/>
                                          </p:val>
                                        </p:tav>
                                        <p:tav tm="100000">
                                          <p:val>
                                            <p:strVal val="#ppt_x"/>
                                          </p:val>
                                        </p:tav>
                                      </p:tavLst>
                                    </p:anim>
                                    <p:anim calcmode="lin" valueType="num">
                                      <p:cBhvr additive="repl">
                                        <p:cTn id="179" dur="1000" fill="hold"/>
                                        <p:tgtEl>
                                          <p:spTgt spid="217"/>
                                        </p:tgtEl>
                                        <p:attrNameLst>
                                          <p:attrName>ppt_y</p:attrName>
                                        </p:attrNameLst>
                                      </p:cBhvr>
                                      <p:tavLst>
                                        <p:tav tm="0">
                                          <p:val>
                                            <p:strVal val="#ppt_y+.1"/>
                                          </p:val>
                                        </p:tav>
                                        <p:tav tm="100000">
                                          <p:val>
                                            <p:strVal val="#ppt_y"/>
                                          </p:val>
                                        </p:tav>
                                      </p:tavLst>
                                    </p:anim>
                                  </p:childTnLst>
                                </p:cTn>
                              </p:par>
                              <p:par>
                                <p:cTn id="180" nodeType="withEffect" fill="hold" presetClass="entr" presetID="2" presetSubtype="4">
                                  <p:stCondLst>
                                    <p:cond delay="0"/>
                                  </p:stCondLst>
                                  <p:childTnLst>
                                    <p:set>
                                      <p:cBhvr>
                                        <p:cTn id="181" dur="1" fill="hold">
                                          <p:stCondLst>
                                            <p:cond delay="0"/>
                                          </p:stCondLst>
                                        </p:cTn>
                                        <p:tgtEl>
                                          <p:spTgt spid="215"/>
                                        </p:tgtEl>
                                        <p:attrNameLst>
                                          <p:attrName>style.visibility</p:attrName>
                                        </p:attrNameLst>
                                      </p:cBhvr>
                                      <p:to>
                                        <p:strVal val="visible"/>
                                      </p:to>
                                    </p:set>
                                    <p:anim calcmode="lin" valueType="num">
                                      <p:cBhvr additive="repl">
                                        <p:cTn id="182" dur="500" fill="hold"/>
                                        <p:tgtEl>
                                          <p:spTgt spid="215"/>
                                        </p:tgtEl>
                                        <p:attrNameLst>
                                          <p:attrName>ppt_x</p:attrName>
                                        </p:attrNameLst>
                                      </p:cBhvr>
                                      <p:tavLst>
                                        <p:tav tm="0">
                                          <p:val>
                                            <p:strVal val="#ppt_x"/>
                                          </p:val>
                                        </p:tav>
                                        <p:tav tm="100000">
                                          <p:val>
                                            <p:strVal val="#ppt_x"/>
                                          </p:val>
                                        </p:tav>
                                      </p:tavLst>
                                    </p:anim>
                                    <p:anim calcmode="lin" valueType="num">
                                      <p:cBhvr additive="repl">
                                        <p:cTn id="183" dur="500" fill="hold"/>
                                        <p:tgtEl>
                                          <p:spTgt spid="215"/>
                                        </p:tgtEl>
                                        <p:attrNameLst>
                                          <p:attrName>ppt_y</p:attrName>
                                        </p:attrNameLst>
                                      </p:cBhvr>
                                      <p:tavLst>
                                        <p:tav tm="0">
                                          <p:val>
                                            <p:strVal val="1+#ppt_h/2"/>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nodeType="clickEffect" fill="hold" presetClass="entr" presetID="2" presetSubtype="4">
                                  <p:stCondLst>
                                    <p:cond delay="0"/>
                                  </p:stCondLst>
                                  <p:childTnLst>
                                    <p:set>
                                      <p:cBhvr>
                                        <p:cTn id="187" dur="1" fill="hold">
                                          <p:stCondLst>
                                            <p:cond delay="0"/>
                                          </p:stCondLst>
                                        </p:cTn>
                                        <p:tgtEl>
                                          <p:spTgt spid="219"/>
                                        </p:tgtEl>
                                        <p:attrNameLst>
                                          <p:attrName>style.visibility</p:attrName>
                                        </p:attrNameLst>
                                      </p:cBhvr>
                                      <p:to>
                                        <p:strVal val="visible"/>
                                      </p:to>
                                    </p:set>
                                    <p:anim calcmode="lin" valueType="num">
                                      <p:cBhvr additive="repl">
                                        <p:cTn id="188" dur="500" fill="hold"/>
                                        <p:tgtEl>
                                          <p:spTgt spid="219"/>
                                        </p:tgtEl>
                                        <p:attrNameLst>
                                          <p:attrName>ppt_x</p:attrName>
                                        </p:attrNameLst>
                                      </p:cBhvr>
                                      <p:tavLst>
                                        <p:tav tm="0">
                                          <p:val>
                                            <p:strVal val="#ppt_x"/>
                                          </p:val>
                                        </p:tav>
                                        <p:tav tm="100000">
                                          <p:val>
                                            <p:strVal val="#ppt_x"/>
                                          </p:val>
                                        </p:tav>
                                      </p:tavLst>
                                    </p:anim>
                                    <p:anim calcmode="lin" valueType="num">
                                      <p:cBhvr additive="repl">
                                        <p:cTn id="189" dur="500" fill="hold"/>
                                        <p:tgtEl>
                                          <p:spTgt spid="219"/>
                                        </p:tgtEl>
                                        <p:attrNameLst>
                                          <p:attrName>ppt_y</p:attrName>
                                        </p:attrNameLst>
                                      </p:cBhvr>
                                      <p:tavLst>
                                        <p:tav tm="0">
                                          <p:val>
                                            <p:strVal val="1+#ppt_h/2"/>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nodeType="clickEffect" fill="hold" presetClass="entr" presetID="26">
                                  <p:stCondLst>
                                    <p:cond delay="0"/>
                                  </p:stCondLst>
                                  <p:childTnLst>
                                    <p:set>
                                      <p:cBhvr>
                                        <p:cTn id="193" dur="1" fill="hold">
                                          <p:stCondLst>
                                            <p:cond delay="0"/>
                                          </p:stCondLst>
                                        </p:cTn>
                                        <p:tgtEl>
                                          <p:spTgt spid="216"/>
                                        </p:tgtEl>
                                        <p:attrNameLst>
                                          <p:attrName>style.visibility</p:attrName>
                                        </p:attrNameLst>
                                      </p:cBhvr>
                                      <p:to>
                                        <p:strVal val="visible"/>
                                      </p:to>
                                    </p:set>
                                    <p:animEffect filter="wipe(down)" transition="out">
                                      <p:cBhvr additive="repl">
                                        <p:cTn id="194" dur="580">
                                          <p:stCondLst>
                                            <p:cond delay="0"/>
                                          </p:stCondLst>
                                        </p:cTn>
                                        <p:tgtEl>
                                          <p:spTgt spid="216"/>
                                        </p:tgtEl>
                                      </p:cBhvr>
                                    </p:animEffect>
                                    <p:anim calcmode="lin" valueType="num">
                                      <p:cBhvr additive="repl">
                                        <p:cTn id="195" dur="1822">
                                          <p:stCondLst>
                                            <p:cond delay="0"/>
                                          </p:stCondLst>
                                        </p:cTn>
                                        <p:tgtEl>
                                          <p:spTgt spid="216"/>
                                        </p:tgtEl>
                                        <p:attrNameLst>
                                          <p:attrName>ppt_x</p:attrName>
                                        </p:attrNameLst>
                                      </p:cBhvr>
                                      <p:tavLst>
                                        <p:tav tm="0">
                                          <p:val>
                                            <p:strVal val="#ppt_x-0.25"/>
                                          </p:val>
                                        </p:tav>
                                        <p:tav tm="100000">
                                          <p:val>
                                            <p:strVal val="#ppt_x"/>
                                          </p:val>
                                        </p:tav>
                                      </p:tavLst>
                                    </p:anim>
                                    <p:anim calcmode="lin" valueType="num">
                                      <p:cBhvr additive="repl">
                                        <p:cTn id="196" dur="664">
                                          <p:stCondLst>
                                            <p:cond delay="0"/>
                                          </p:stCondLst>
                                        </p:cTn>
                                        <p:tgtEl>
                                          <p:spTgt spid="216"/>
                                        </p:tgtEl>
                                        <p:attrNameLst>
                                          <p:attrName>ppt_y</p:attrName>
                                        </p:attrNameLst>
                                      </p:cBhvr>
                                      <p:tavLst>
                                        <p:tav tm="0">
                                          <p:val/>
                                        </p:tav>
                                        <p:tav tm="100000">
                                          <p:val/>
                                        </p:tav>
                                      </p:tavLst>
                                    </p:anim>
                                    <p:anim calcmode="lin" valueType="num">
                                      <p:cBhvr additive="repl">
                                        <p:cTn id="197" dur="664">
                                          <p:stCondLst>
                                            <p:cond delay="664"/>
                                          </p:stCondLst>
                                        </p:cTn>
                                        <p:tgtEl>
                                          <p:spTgt spid="216"/>
                                        </p:tgtEl>
                                        <p:attrNameLst>
                                          <p:attrName>ppt_y</p:attrName>
                                        </p:attrNameLst>
                                      </p:cBhvr>
                                      <p:tavLst>
                                        <p:tav tm="0">
                                          <p:val/>
                                        </p:tav>
                                        <p:tav tm="100000">
                                          <p:val/>
                                        </p:tav>
                                      </p:tavLst>
                                    </p:anim>
                                    <p:anim calcmode="lin" valueType="num">
                                      <p:cBhvr additive="repl">
                                        <p:cTn id="198" dur="332">
                                          <p:stCondLst>
                                            <p:cond delay="1324"/>
                                          </p:stCondLst>
                                        </p:cTn>
                                        <p:tgtEl>
                                          <p:spTgt spid="216"/>
                                        </p:tgtEl>
                                        <p:attrNameLst>
                                          <p:attrName>ppt_y</p:attrName>
                                        </p:attrNameLst>
                                      </p:cBhvr>
                                      <p:tavLst>
                                        <p:tav tm="0">
                                          <p:val/>
                                        </p:tav>
                                        <p:tav tm="100000">
                                          <p:val/>
                                        </p:tav>
                                      </p:tavLst>
                                    </p:anim>
                                    <p:anim calcmode="lin" valueType="num">
                                      <p:cBhvr additive="repl">
                                        <p:cTn id="199" dur="164">
                                          <p:stCondLst>
                                            <p:cond delay="1656"/>
                                          </p:stCondLst>
                                        </p:cTn>
                                        <p:tgtEl>
                                          <p:spTgt spid="216"/>
                                        </p:tgtEl>
                                        <p:attrNameLst>
                                          <p:attrName>ppt_y</p:attrName>
                                        </p:attrNameLst>
                                      </p:cBhvr>
                                      <p:tavLst>
                                        <p:tav tm="0">
                                          <p:val/>
                                        </p:tav>
                                        <p:tav tm="100000">
                                          <p:val/>
                                        </p:tav>
                                      </p:tavLst>
                                    </p:anim>
                                  </p:childTnLst>
                                </p:cTn>
                              </p:par>
                            </p:childTnLst>
                          </p:cTn>
                        </p:par>
                      </p:childTnLst>
                    </p:cTn>
                  </p:par>
                  <p:par>
                    <p:cTn id="200" fill="hold">
                      <p:stCondLst>
                        <p:cond delay="indefinite"/>
                      </p:stCondLst>
                      <p:childTnLst>
                        <p:par>
                          <p:cTn id="201" fill="hold">
                            <p:stCondLst>
                              <p:cond delay="0"/>
                            </p:stCondLst>
                            <p:childTnLst>
                              <p:par>
                                <p:cTn id="202" nodeType="clickEffect" fill="hold" presetClass="entr" presetID="2" presetSubtype="4">
                                  <p:stCondLst>
                                    <p:cond delay="0"/>
                                  </p:stCondLst>
                                  <p:childTnLst>
                                    <p:set>
                                      <p:cBhvr>
                                        <p:cTn id="203" dur="1" fill="hold">
                                          <p:stCondLst>
                                            <p:cond delay="0"/>
                                          </p:stCondLst>
                                        </p:cTn>
                                        <p:tgtEl>
                                          <p:spTgt spid="220"/>
                                        </p:tgtEl>
                                        <p:attrNameLst>
                                          <p:attrName>style.visibility</p:attrName>
                                        </p:attrNameLst>
                                      </p:cBhvr>
                                      <p:to>
                                        <p:strVal val="visible"/>
                                      </p:to>
                                    </p:set>
                                    <p:anim calcmode="lin" valueType="num">
                                      <p:cBhvr additive="repl">
                                        <p:cTn id="204" dur="500" fill="hold"/>
                                        <p:tgtEl>
                                          <p:spTgt spid="220"/>
                                        </p:tgtEl>
                                        <p:attrNameLst>
                                          <p:attrName>ppt_x</p:attrName>
                                        </p:attrNameLst>
                                      </p:cBhvr>
                                      <p:tavLst>
                                        <p:tav tm="0">
                                          <p:val>
                                            <p:strVal val="#ppt_x"/>
                                          </p:val>
                                        </p:tav>
                                        <p:tav tm="100000">
                                          <p:val>
                                            <p:strVal val="#ppt_x"/>
                                          </p:val>
                                        </p:tav>
                                      </p:tavLst>
                                    </p:anim>
                                    <p:anim calcmode="lin" valueType="num">
                                      <p:cBhvr additive="repl">
                                        <p:cTn id="205" dur="500" fill="hold"/>
                                        <p:tgtEl>
                                          <p:spTgt spid="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CustomShape 1"/>
          <p:cNvSpPr/>
          <p:nvPr/>
        </p:nvSpPr>
        <p:spPr>
          <a:xfrm>
            <a:off x="556920" y="1358640"/>
            <a:ext cx="8416440" cy="191988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ffffff"/>
                </a:solidFill>
                <a:uFill>
                  <a:solidFill>
                    <a:srgbClr val="ffffff"/>
                  </a:solidFill>
                </a:uFill>
                <a:latin typeface="Century Gothic"/>
              </a:rPr>
              <a:t>Debemos ensinarles </a:t>
            </a:r>
            <a:r>
              <a:rPr b="0" lang="gl-ES" sz="2000" spc="-1" strike="noStrike" u="sng">
                <a:solidFill>
                  <a:srgbClr val="ffffff"/>
                </a:solidFill>
                <a:uFill>
                  <a:solidFill>
                    <a:srgbClr val="ffffff"/>
                  </a:solidFill>
                </a:uFill>
                <a:latin typeface="Century Gothic"/>
              </a:rPr>
              <a:t>que perdan o medo ó fracaso</a:t>
            </a:r>
            <a:r>
              <a:rPr b="0" lang="gl-ES" sz="2000" spc="-1" strike="noStrike">
                <a:solidFill>
                  <a:srgbClr val="ffffff"/>
                </a:solidFill>
                <a:uFill>
                  <a:solidFill>
                    <a:srgbClr val="ffffff"/>
                  </a:solidFill>
                </a:uFill>
                <a:latin typeface="Century Gothic"/>
              </a:rPr>
              <a:t>. E tamén que </a:t>
            </a:r>
            <a:r>
              <a:rPr b="0" lang="gl-ES" sz="2000" spc="-1" strike="noStrike" u="sng">
                <a:solidFill>
                  <a:srgbClr val="ffffff"/>
                </a:solidFill>
                <a:uFill>
                  <a:solidFill>
                    <a:srgbClr val="ffffff"/>
                  </a:solidFill>
                </a:uFill>
                <a:latin typeface="Century Gothic"/>
              </a:rPr>
              <a:t>dos errores se aprende</a:t>
            </a:r>
            <a:r>
              <a:rPr b="0" lang="gl-ES" sz="2000" spc="-1" strike="noStrike">
                <a:solidFill>
                  <a:srgbClr val="ffffff"/>
                </a:solidFill>
                <a:uFill>
                  <a:solidFill>
                    <a:srgbClr val="ffffff"/>
                  </a:solidFill>
                </a:uFill>
                <a:latin typeface="Century Gothic"/>
              </a:rPr>
              <a:t>.</a:t>
            </a: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Que igual que os científicos levan siglos utilizando o Método </a:t>
            </a:r>
            <a:r>
              <a:rPr b="1" lang="gl-ES" sz="2000" spc="-1" strike="noStrike">
                <a:solidFill>
                  <a:srgbClr val="ffffff"/>
                </a:solidFill>
                <a:uFill>
                  <a:solidFill>
                    <a:srgbClr val="ffffff"/>
                  </a:solidFill>
                </a:uFill>
                <a:latin typeface="Century Gothic"/>
              </a:rPr>
              <a:t>“Proba-error” </a:t>
            </a:r>
            <a:r>
              <a:rPr b="0" lang="gl-ES" sz="2000" spc="-1" strike="noStrike">
                <a:solidFill>
                  <a:srgbClr val="ffffff"/>
                </a:solidFill>
                <a:uFill>
                  <a:solidFill>
                    <a:srgbClr val="ffffff"/>
                  </a:solidFill>
                </a:uFill>
                <a:latin typeface="Century Gothic"/>
              </a:rPr>
              <a:t>para descubrir cousas. Os grandes empresarios tamén levan anos utilizando un método similar </a:t>
            </a:r>
            <a:r>
              <a:rPr b="1" lang="gl-ES" sz="2000" spc="-1" strike="noStrike">
                <a:solidFill>
                  <a:srgbClr val="ffffff"/>
                </a:solidFill>
                <a:uFill>
                  <a:solidFill>
                    <a:srgbClr val="ffffff"/>
                  </a:solidFill>
                </a:uFill>
                <a:latin typeface="Century Gothic"/>
              </a:rPr>
              <a:t>“Proba-fracaso”, </a:t>
            </a:r>
            <a:r>
              <a:rPr b="0" lang="gl-ES" sz="2000" spc="-1" strike="noStrike">
                <a:solidFill>
                  <a:srgbClr val="ffffff"/>
                </a:solidFill>
                <a:uFill>
                  <a:solidFill>
                    <a:srgbClr val="ffffff"/>
                  </a:solidFill>
                </a:uFill>
                <a:latin typeface="Century Gothic"/>
              </a:rPr>
              <a:t>“Proba-fracaso”,…., “Proba-acerto”</a:t>
            </a:r>
            <a:endParaRPr b="0" lang="gl-ES" sz="1800" spc="-1" strike="noStrike">
              <a:solidFill>
                <a:srgbClr val="ffffff"/>
              </a:solidFill>
              <a:uFill>
                <a:solidFill>
                  <a:srgbClr val="ffffff"/>
                </a:solidFill>
              </a:uFill>
              <a:latin typeface="Arial"/>
            </a:endParaRPr>
          </a:p>
        </p:txBody>
      </p:sp>
      <p:pic>
        <p:nvPicPr>
          <p:cNvPr id="222" name="Imagen 2" descr=""/>
          <p:cNvPicPr/>
          <p:nvPr/>
        </p:nvPicPr>
        <p:blipFill>
          <a:blip r:embed="rId1"/>
          <a:stretch/>
        </p:blipFill>
        <p:spPr>
          <a:xfrm>
            <a:off x="9765000" y="465120"/>
            <a:ext cx="2090520" cy="2086200"/>
          </a:xfrm>
          <a:prstGeom prst="rect">
            <a:avLst/>
          </a:prstGeom>
          <a:ln>
            <a:noFill/>
          </a:ln>
        </p:spPr>
      </p:pic>
      <p:sp>
        <p:nvSpPr>
          <p:cNvPr id="223" name="CustomShape 2"/>
          <p:cNvSpPr/>
          <p:nvPr/>
        </p:nvSpPr>
        <p:spPr>
          <a:xfrm rot="5400000">
            <a:off x="3953160" y="2473920"/>
            <a:ext cx="403920" cy="1891080"/>
          </a:xfrm>
          <a:prstGeom prst="rightBrace">
            <a:avLst>
              <a:gd name="adj1" fmla="val 51265"/>
              <a:gd name="adj2" fmla="val 53456"/>
            </a:avLst>
          </a:prstGeom>
          <a:noFill/>
          <a:ln>
            <a:round/>
          </a:ln>
        </p:spPr>
        <p:style>
          <a:lnRef idx="1">
            <a:schemeClr val="accent1"/>
          </a:lnRef>
          <a:fillRef idx="0">
            <a:schemeClr val="accent1"/>
          </a:fillRef>
          <a:effectRef idx="0">
            <a:schemeClr val="accent1"/>
          </a:effectRef>
          <a:fontRef idx="minor"/>
        </p:style>
      </p:sp>
      <p:sp>
        <p:nvSpPr>
          <p:cNvPr id="224" name="CustomShape 3"/>
          <p:cNvSpPr/>
          <p:nvPr/>
        </p:nvSpPr>
        <p:spPr>
          <a:xfrm>
            <a:off x="2823840" y="3711240"/>
            <a:ext cx="2608200" cy="47484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gl-ES" sz="1800" spc="-1" strike="noStrike">
                <a:solidFill>
                  <a:srgbClr val="ffffff"/>
                </a:solidFill>
                <a:uFill>
                  <a:solidFill>
                    <a:srgbClr val="ffffff"/>
                  </a:solidFill>
                </a:uFill>
                <a:latin typeface="Century Gothic"/>
              </a:rPr>
              <a:t>Negocio acertado</a:t>
            </a:r>
            <a:endParaRPr b="0" lang="gl-ES" sz="1800" spc="-1" strike="noStrike">
              <a:solidFill>
                <a:srgbClr val="ffffff"/>
              </a:solidFill>
              <a:uFill>
                <a:solidFill>
                  <a:srgbClr val="ffffff"/>
                </a:solidFill>
              </a:uFill>
              <a:latin typeface="Arial"/>
            </a:endParaRPr>
          </a:p>
        </p:txBody>
      </p:sp>
      <p:sp>
        <p:nvSpPr>
          <p:cNvPr id="225" name="CustomShape 4"/>
          <p:cNvSpPr/>
          <p:nvPr/>
        </p:nvSpPr>
        <p:spPr>
          <a:xfrm rot="16200000">
            <a:off x="5867640" y="3669840"/>
            <a:ext cx="314280" cy="55800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26" name="CustomShape 5"/>
          <p:cNvSpPr/>
          <p:nvPr/>
        </p:nvSpPr>
        <p:spPr>
          <a:xfrm>
            <a:off x="6544080" y="3720240"/>
            <a:ext cx="1111320" cy="456840"/>
          </a:xfrm>
          <a:prstGeom prst="roundRect">
            <a:avLst>
              <a:gd name="adj" fmla="val 16667"/>
            </a:avLst>
          </a:prstGeom>
          <a:noFill/>
          <a:ln w="28440">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gl-ES" sz="1800" spc="-1" strike="noStrike">
                <a:solidFill>
                  <a:srgbClr val="ffffff"/>
                </a:solidFill>
                <a:uFill>
                  <a:solidFill>
                    <a:srgbClr val="ffffff"/>
                  </a:solidFill>
                </a:uFill>
                <a:latin typeface="Century Gothic"/>
              </a:rPr>
              <a:t>ÉXITO!!!</a:t>
            </a:r>
            <a:endParaRPr b="0" lang="gl-ES" sz="1800" spc="-1" strike="noStrike">
              <a:solidFill>
                <a:srgbClr val="ffffff"/>
              </a:solidFill>
              <a:uFill>
                <a:solidFill>
                  <a:srgbClr val="ffffff"/>
                </a:solidFill>
              </a:uFill>
              <a:latin typeface="Arial"/>
            </a:endParaRPr>
          </a:p>
        </p:txBody>
      </p:sp>
      <p:sp>
        <p:nvSpPr>
          <p:cNvPr id="227" name="CustomShape 6"/>
          <p:cNvSpPr/>
          <p:nvPr/>
        </p:nvSpPr>
        <p:spPr>
          <a:xfrm>
            <a:off x="556920" y="4600080"/>
            <a:ext cx="7815960" cy="161496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ffffff"/>
                </a:solidFill>
                <a:uFill>
                  <a:solidFill>
                    <a:srgbClr val="ffffff"/>
                  </a:solidFill>
                </a:uFill>
                <a:latin typeface="Century Gothic"/>
              </a:rPr>
              <a:t>O emprendedor con éxito non se durme, sigue pensando en novos métodos, novas ideas… E se pode as materializará. Sigue co proceso da vida diaria do empresario emprendedor: proba-fracaso, proba-fracaso… Ata voltar a chegar ó éxito.</a:t>
            </a:r>
            <a:endParaRPr b="0" lang="gl-ES" sz="1800" spc="-1" strike="noStrike">
              <a:solidFill>
                <a:srgbClr val="ffffff"/>
              </a:solidFill>
              <a:uFill>
                <a:solidFill>
                  <a:srgbClr val="ffffff"/>
                </a:solidFill>
              </a:uFill>
              <a:latin typeface="Arial"/>
            </a:endParaRPr>
          </a:p>
        </p:txBody>
      </p:sp>
      <p:pic>
        <p:nvPicPr>
          <p:cNvPr id="228" name="Imagen 8" descr=""/>
          <p:cNvPicPr/>
          <p:nvPr/>
        </p:nvPicPr>
        <p:blipFill>
          <a:blip r:embed="rId2"/>
          <a:stretch/>
        </p:blipFill>
        <p:spPr>
          <a:xfrm>
            <a:off x="9765000" y="2667960"/>
            <a:ext cx="2090520" cy="2090520"/>
          </a:xfrm>
          <a:prstGeom prst="rect">
            <a:avLst/>
          </a:prstGeom>
          <a:ln>
            <a:noFill/>
          </a:ln>
        </p:spPr>
      </p:pic>
      <p:pic>
        <p:nvPicPr>
          <p:cNvPr id="229" name="Imagen 10" descr=""/>
          <p:cNvPicPr/>
          <p:nvPr/>
        </p:nvPicPr>
        <p:blipFill>
          <a:blip r:embed="rId3"/>
          <a:stretch/>
        </p:blipFill>
        <p:spPr>
          <a:xfrm rot="1132800">
            <a:off x="8652960" y="4383720"/>
            <a:ext cx="2068920" cy="2074680"/>
          </a:xfrm>
          <a:prstGeom prst="rect">
            <a:avLst/>
          </a:prstGeom>
          <a:ln>
            <a:noFill/>
          </a:ln>
        </p:spPr>
      </p:pic>
    </p:spTree>
  </p:cSld>
  <p:timing>
    <p:tnLst>
      <p:par>
        <p:cTn id="206" dur="indefinite" restart="never" nodeType="tmRoot">
          <p:childTnLst>
            <p:seq>
              <p:cTn id="207" dur="indefinite" nodeType="mainSeq">
                <p:childTnLst>
                  <p:par>
                    <p:cTn id="208" fill="hold">
                      <p:stCondLst>
                        <p:cond delay="indefinite"/>
                      </p:stCondLst>
                      <p:childTnLst>
                        <p:par>
                          <p:cTn id="209" fill="hold">
                            <p:stCondLst>
                              <p:cond delay="0"/>
                            </p:stCondLst>
                            <p:childTnLst>
                              <p:par>
                                <p:cTn id="210" nodeType="clickEffect" fill="hold" presetClass="entr" presetID="2" presetSubtype="4">
                                  <p:stCondLst>
                                    <p:cond delay="0"/>
                                  </p:stCondLst>
                                  <p:childTnLst>
                                    <p:set>
                                      <p:cBhvr>
                                        <p:cTn id="211" dur="1" fill="hold">
                                          <p:stCondLst>
                                            <p:cond delay="0"/>
                                          </p:stCondLst>
                                        </p:cTn>
                                        <p:tgtEl>
                                          <p:spTgt spid="223"/>
                                        </p:tgtEl>
                                        <p:attrNameLst>
                                          <p:attrName>style.visibility</p:attrName>
                                        </p:attrNameLst>
                                      </p:cBhvr>
                                      <p:to>
                                        <p:strVal val="visible"/>
                                      </p:to>
                                    </p:set>
                                    <p:anim calcmode="lin" valueType="num">
                                      <p:cBhvr additive="repl">
                                        <p:cTn id="212" dur="500" fill="hold"/>
                                        <p:tgtEl>
                                          <p:spTgt spid="223"/>
                                        </p:tgtEl>
                                        <p:attrNameLst>
                                          <p:attrName>ppt_x</p:attrName>
                                        </p:attrNameLst>
                                      </p:cBhvr>
                                      <p:tavLst>
                                        <p:tav tm="0">
                                          <p:val>
                                            <p:strVal val="#ppt_x"/>
                                          </p:val>
                                        </p:tav>
                                        <p:tav tm="100000">
                                          <p:val>
                                            <p:strVal val="#ppt_x"/>
                                          </p:val>
                                        </p:tav>
                                      </p:tavLst>
                                    </p:anim>
                                    <p:anim calcmode="lin" valueType="num">
                                      <p:cBhvr additive="repl">
                                        <p:cTn id="213" dur="500" fill="hold"/>
                                        <p:tgtEl>
                                          <p:spTgt spid="223"/>
                                        </p:tgtEl>
                                        <p:attrNameLst>
                                          <p:attrName>ppt_y</p:attrName>
                                        </p:attrNameLst>
                                      </p:cBhvr>
                                      <p:tavLst>
                                        <p:tav tm="0">
                                          <p:val>
                                            <p:strVal val="1+#ppt_h/2"/>
                                          </p:val>
                                        </p:tav>
                                        <p:tav tm="100000">
                                          <p:val>
                                            <p:strVal val="#ppt_y"/>
                                          </p:val>
                                        </p:tav>
                                      </p:tavLst>
                                    </p:anim>
                                  </p:childTnLst>
                                </p:cTn>
                              </p:par>
                              <p:par>
                                <p:cTn id="214" nodeType="withEffect" fill="hold" presetClass="entr" presetID="2" presetSubtype="4">
                                  <p:stCondLst>
                                    <p:cond delay="0"/>
                                  </p:stCondLst>
                                  <p:childTnLst>
                                    <p:set>
                                      <p:cBhvr>
                                        <p:cTn id="215" dur="1" fill="hold">
                                          <p:stCondLst>
                                            <p:cond delay="0"/>
                                          </p:stCondLst>
                                        </p:cTn>
                                        <p:tgtEl>
                                          <p:spTgt spid="224"/>
                                        </p:tgtEl>
                                        <p:attrNameLst>
                                          <p:attrName>style.visibility</p:attrName>
                                        </p:attrNameLst>
                                      </p:cBhvr>
                                      <p:to>
                                        <p:strVal val="visible"/>
                                      </p:to>
                                    </p:set>
                                    <p:anim calcmode="lin" valueType="num">
                                      <p:cBhvr additive="repl">
                                        <p:cTn id="216" dur="500" fill="hold"/>
                                        <p:tgtEl>
                                          <p:spTgt spid="224"/>
                                        </p:tgtEl>
                                        <p:attrNameLst>
                                          <p:attrName>ppt_x</p:attrName>
                                        </p:attrNameLst>
                                      </p:cBhvr>
                                      <p:tavLst>
                                        <p:tav tm="0">
                                          <p:val>
                                            <p:strVal val="#ppt_x"/>
                                          </p:val>
                                        </p:tav>
                                        <p:tav tm="100000">
                                          <p:val>
                                            <p:strVal val="#ppt_x"/>
                                          </p:val>
                                        </p:tav>
                                      </p:tavLst>
                                    </p:anim>
                                    <p:anim calcmode="lin" valueType="num">
                                      <p:cBhvr additive="repl">
                                        <p:cTn id="217" dur="500" fill="hold"/>
                                        <p:tgtEl>
                                          <p:spTgt spid="224"/>
                                        </p:tgtEl>
                                        <p:attrNameLst>
                                          <p:attrName>ppt_y</p:attrName>
                                        </p:attrNameLst>
                                      </p:cBhvr>
                                      <p:tavLst>
                                        <p:tav tm="0">
                                          <p:val>
                                            <p:strVal val="1+#ppt_h/2"/>
                                          </p:val>
                                        </p:tav>
                                        <p:tav tm="100000">
                                          <p:val>
                                            <p:strVal val="#ppt_y"/>
                                          </p:val>
                                        </p:tav>
                                      </p:tavLst>
                                    </p:anim>
                                  </p:childTnLst>
                                </p:cTn>
                              </p:par>
                            </p:childTnLst>
                          </p:cTn>
                        </p:par>
                      </p:childTnLst>
                    </p:cTn>
                  </p:par>
                  <p:par>
                    <p:cTn id="218" fill="hold">
                      <p:stCondLst>
                        <p:cond delay="indefinite"/>
                      </p:stCondLst>
                      <p:childTnLst>
                        <p:par>
                          <p:cTn id="219" fill="hold">
                            <p:stCondLst>
                              <p:cond delay="0"/>
                            </p:stCondLst>
                            <p:childTnLst>
                              <p:par>
                                <p:cTn id="220" nodeType="clickEffect" fill="hold" presetClass="entr" presetID="2" presetSubtype="4">
                                  <p:stCondLst>
                                    <p:cond delay="0"/>
                                  </p:stCondLst>
                                  <p:childTnLst>
                                    <p:set>
                                      <p:cBhvr>
                                        <p:cTn id="221" dur="1" fill="hold">
                                          <p:stCondLst>
                                            <p:cond delay="0"/>
                                          </p:stCondLst>
                                        </p:cTn>
                                        <p:tgtEl>
                                          <p:spTgt spid="225"/>
                                        </p:tgtEl>
                                        <p:attrNameLst>
                                          <p:attrName>style.visibility</p:attrName>
                                        </p:attrNameLst>
                                      </p:cBhvr>
                                      <p:to>
                                        <p:strVal val="visible"/>
                                      </p:to>
                                    </p:set>
                                    <p:anim calcmode="lin" valueType="num">
                                      <p:cBhvr additive="repl">
                                        <p:cTn id="222" dur="500" fill="hold"/>
                                        <p:tgtEl>
                                          <p:spTgt spid="225"/>
                                        </p:tgtEl>
                                        <p:attrNameLst>
                                          <p:attrName>ppt_x</p:attrName>
                                        </p:attrNameLst>
                                      </p:cBhvr>
                                      <p:tavLst>
                                        <p:tav tm="0">
                                          <p:val>
                                            <p:strVal val="#ppt_x"/>
                                          </p:val>
                                        </p:tav>
                                        <p:tav tm="100000">
                                          <p:val>
                                            <p:strVal val="#ppt_x"/>
                                          </p:val>
                                        </p:tav>
                                      </p:tavLst>
                                    </p:anim>
                                    <p:anim calcmode="lin" valueType="num">
                                      <p:cBhvr additive="repl">
                                        <p:cTn id="223" dur="500" fill="hold"/>
                                        <p:tgtEl>
                                          <p:spTgt spid="225"/>
                                        </p:tgtEl>
                                        <p:attrNameLst>
                                          <p:attrName>ppt_y</p:attrName>
                                        </p:attrNameLst>
                                      </p:cBhvr>
                                      <p:tavLst>
                                        <p:tav tm="0">
                                          <p:val>
                                            <p:strVal val="1+#ppt_h/2"/>
                                          </p:val>
                                        </p:tav>
                                        <p:tav tm="100000">
                                          <p:val>
                                            <p:strVal val="#ppt_y"/>
                                          </p:val>
                                        </p:tav>
                                      </p:tavLst>
                                    </p:anim>
                                  </p:childTnLst>
                                </p:cTn>
                              </p:par>
                              <p:par>
                                <p:cTn id="224" nodeType="withEffect" fill="hold" presetClass="entr" presetID="2" presetSubtype="4">
                                  <p:stCondLst>
                                    <p:cond delay="0"/>
                                  </p:stCondLst>
                                  <p:childTnLst>
                                    <p:set>
                                      <p:cBhvr>
                                        <p:cTn id="225" dur="1" fill="hold">
                                          <p:stCondLst>
                                            <p:cond delay="0"/>
                                          </p:stCondLst>
                                        </p:cTn>
                                        <p:tgtEl>
                                          <p:spTgt spid="226"/>
                                        </p:tgtEl>
                                        <p:attrNameLst>
                                          <p:attrName>style.visibility</p:attrName>
                                        </p:attrNameLst>
                                      </p:cBhvr>
                                      <p:to>
                                        <p:strVal val="visible"/>
                                      </p:to>
                                    </p:set>
                                    <p:anim calcmode="lin" valueType="num">
                                      <p:cBhvr additive="repl">
                                        <p:cTn id="226" dur="500" fill="hold"/>
                                        <p:tgtEl>
                                          <p:spTgt spid="226"/>
                                        </p:tgtEl>
                                        <p:attrNameLst>
                                          <p:attrName>ppt_x</p:attrName>
                                        </p:attrNameLst>
                                      </p:cBhvr>
                                      <p:tavLst>
                                        <p:tav tm="0">
                                          <p:val>
                                            <p:strVal val="#ppt_x"/>
                                          </p:val>
                                        </p:tav>
                                        <p:tav tm="100000">
                                          <p:val>
                                            <p:strVal val="#ppt_x"/>
                                          </p:val>
                                        </p:tav>
                                      </p:tavLst>
                                    </p:anim>
                                    <p:anim calcmode="lin" valueType="num">
                                      <p:cBhvr additive="repl">
                                        <p:cTn id="227" dur="500" fill="hold"/>
                                        <p:tgtEl>
                                          <p:spTgt spid="226"/>
                                        </p:tgtEl>
                                        <p:attrNameLst>
                                          <p:attrName>ppt_y</p:attrName>
                                        </p:attrNameLst>
                                      </p:cBhvr>
                                      <p:tavLst>
                                        <p:tav tm="0">
                                          <p:val>
                                            <p:strVal val="1+#ppt_h/2"/>
                                          </p:val>
                                        </p:tav>
                                        <p:tav tm="100000">
                                          <p:val>
                                            <p:strVal val="#ppt_y"/>
                                          </p:val>
                                        </p:tav>
                                      </p:tavLst>
                                    </p:anim>
                                  </p:childTnLst>
                                </p:cTn>
                              </p:par>
                            </p:childTnLst>
                          </p:cTn>
                        </p:par>
                      </p:childTnLst>
                    </p:cTn>
                  </p:par>
                  <p:par>
                    <p:cTn id="228" fill="hold">
                      <p:stCondLst>
                        <p:cond delay="indefinite"/>
                      </p:stCondLst>
                      <p:childTnLst>
                        <p:par>
                          <p:cTn id="229" fill="hold">
                            <p:stCondLst>
                              <p:cond delay="0"/>
                            </p:stCondLst>
                            <p:childTnLst>
                              <p:par>
                                <p:cTn id="230" nodeType="clickEffect" fill="hold" presetClass="entr" presetID="42">
                                  <p:stCondLst>
                                    <p:cond delay="0"/>
                                  </p:stCondLst>
                                  <p:childTnLst>
                                    <p:set>
                                      <p:cBhvr>
                                        <p:cTn id="231" dur="1" fill="hold">
                                          <p:stCondLst>
                                            <p:cond delay="0"/>
                                          </p:stCondLst>
                                        </p:cTn>
                                        <p:tgtEl>
                                          <p:spTgt spid="228"/>
                                        </p:tgtEl>
                                        <p:attrNameLst>
                                          <p:attrName>style.visibility</p:attrName>
                                        </p:attrNameLst>
                                      </p:cBhvr>
                                      <p:to>
                                        <p:strVal val="visible"/>
                                      </p:to>
                                    </p:set>
                                    <p:animEffect filter="fade" transition="in">
                                      <p:cBhvr additive="repl">
                                        <p:cTn id="232" dur="1000"/>
                                        <p:tgtEl>
                                          <p:spTgt spid="228"/>
                                        </p:tgtEl>
                                      </p:cBhvr>
                                    </p:animEffect>
                                    <p:anim calcmode="lin" valueType="num">
                                      <p:cBhvr additive="repl">
                                        <p:cTn id="233" dur="1000" fill="hold"/>
                                        <p:tgtEl>
                                          <p:spTgt spid="228"/>
                                        </p:tgtEl>
                                        <p:attrNameLst>
                                          <p:attrName>ppt_x</p:attrName>
                                        </p:attrNameLst>
                                      </p:cBhvr>
                                      <p:tavLst>
                                        <p:tav tm="0">
                                          <p:val>
                                            <p:strVal val="#ppt_x"/>
                                          </p:val>
                                        </p:tav>
                                        <p:tav tm="100000">
                                          <p:val>
                                            <p:strVal val="#ppt_x"/>
                                          </p:val>
                                        </p:tav>
                                      </p:tavLst>
                                    </p:anim>
                                    <p:anim calcmode="lin" valueType="num">
                                      <p:cBhvr additive="repl">
                                        <p:cTn id="234"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nodeType="clickEffect" fill="hold" presetClass="entr" presetID="2" presetSubtype="4">
                                  <p:stCondLst>
                                    <p:cond delay="0"/>
                                  </p:stCondLst>
                                  <p:childTnLst>
                                    <p:set>
                                      <p:cBhvr>
                                        <p:cTn id="238" dur="1" fill="hold">
                                          <p:stCondLst>
                                            <p:cond delay="0"/>
                                          </p:stCondLst>
                                        </p:cTn>
                                        <p:tgtEl>
                                          <p:spTgt spid="227"/>
                                        </p:tgtEl>
                                        <p:attrNameLst>
                                          <p:attrName>style.visibility</p:attrName>
                                        </p:attrNameLst>
                                      </p:cBhvr>
                                      <p:to>
                                        <p:strVal val="visible"/>
                                      </p:to>
                                    </p:set>
                                    <p:anim calcmode="lin" valueType="num">
                                      <p:cBhvr additive="repl">
                                        <p:cTn id="239" dur="500" fill="hold"/>
                                        <p:tgtEl>
                                          <p:spTgt spid="227"/>
                                        </p:tgtEl>
                                        <p:attrNameLst>
                                          <p:attrName>ppt_x</p:attrName>
                                        </p:attrNameLst>
                                      </p:cBhvr>
                                      <p:tavLst>
                                        <p:tav tm="0">
                                          <p:val>
                                            <p:strVal val="#ppt_x"/>
                                          </p:val>
                                        </p:tav>
                                        <p:tav tm="100000">
                                          <p:val>
                                            <p:strVal val="#ppt_x"/>
                                          </p:val>
                                        </p:tav>
                                      </p:tavLst>
                                    </p:anim>
                                    <p:anim calcmode="lin" valueType="num">
                                      <p:cBhvr additive="repl">
                                        <p:cTn id="240" dur="500" fill="hold"/>
                                        <p:tgtEl>
                                          <p:spTgt spid="227"/>
                                        </p:tgtEl>
                                        <p:attrNameLst>
                                          <p:attrName>ppt_y</p:attrName>
                                        </p:attrNameLst>
                                      </p:cBhvr>
                                      <p:tavLst>
                                        <p:tav tm="0">
                                          <p:val>
                                            <p:strVal val="1+#ppt_h/2"/>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nodeType="clickEffect" fill="hold" presetClass="entr" presetID="31">
                                  <p:stCondLst>
                                    <p:cond delay="0"/>
                                  </p:stCondLst>
                                  <p:childTnLst>
                                    <p:set>
                                      <p:cBhvr>
                                        <p:cTn id="244" dur="1" fill="hold">
                                          <p:stCondLst>
                                            <p:cond delay="0"/>
                                          </p:stCondLst>
                                        </p:cTn>
                                        <p:tgtEl>
                                          <p:spTgt spid="229"/>
                                        </p:tgtEl>
                                        <p:attrNameLst>
                                          <p:attrName>style.visibility</p:attrName>
                                        </p:attrNameLst>
                                      </p:cBhvr>
                                      <p:to>
                                        <p:strVal val="visible"/>
                                      </p:to>
                                    </p:set>
                                    <p:anim calcmode="lin" valueType="num">
                                      <p:cBhvr additive="repl">
                                        <p:cTn id="245" dur="1000" fill="hold"/>
                                        <p:tgtEl>
                                          <p:spTgt spid="229"/>
                                        </p:tgtEl>
                                        <p:attrNameLst>
                                          <p:attrName/>
                                        </p:attrNameLst>
                                      </p:cBhvr>
                                      <p:tavLst>
                                        <p:tav tm="0">
                                          <p:val/>
                                        </p:tav>
                                        <p:tav tm="100000">
                                          <p:val>
                                            <p:strVal val="#ppt_w"/>
                                          </p:val>
                                        </p:tav>
                                      </p:tavLst>
                                    </p:anim>
                                    <p:anim calcmode="lin" valueType="num">
                                      <p:cBhvr additive="repl">
                                        <p:cTn id="246" dur="1000" fill="hold"/>
                                        <p:tgtEl>
                                          <p:spTgt spid="229"/>
                                        </p:tgtEl>
                                        <p:attrNameLst>
                                          <p:attrName/>
                                        </p:attrNameLst>
                                      </p:cBhvr>
                                      <p:tavLst>
                                        <p:tav tm="0">
                                          <p:val/>
                                        </p:tav>
                                        <p:tav tm="100000">
                                          <p:val>
                                            <p:strVal val="#ppt_h"/>
                                          </p:val>
                                        </p:tav>
                                      </p:tavLst>
                                    </p:anim>
                                    <p:anim calcmode="lin" valueType="num">
                                      <p:cBhvr additive="repl">
                                        <p:cTn id="247" dur="1000" fill="hold"/>
                                        <p:tgtEl>
                                          <p:spTgt spid="229"/>
                                        </p:tgtEl>
                                        <p:attrNameLst>
                                          <p:attrName/>
                                        </p:attrNameLst>
                                      </p:cBhvr>
                                      <p:tavLst>
                                        <p:tav tm="0">
                                          <p:val>
                                            <p:strVal val="90"/>
                                          </p:val>
                                        </p:tav>
                                        <p:tav tm="100000">
                                          <p:val>
                                            <p:strVal val="0"/>
                                          </p:val>
                                        </p:tav>
                                      </p:tavLst>
                                    </p:anim>
                                    <p:animEffect filter="fade" transition="in">
                                      <p:cBhvr additive="repl">
                                        <p:cTn id="248" dur="1000"/>
                                        <p:tgtEl>
                                          <p:spTgt spid="2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CustomShape 1"/>
          <p:cNvSpPr/>
          <p:nvPr/>
        </p:nvSpPr>
        <p:spPr>
          <a:xfrm>
            <a:off x="72720" y="1373760"/>
            <a:ext cx="12372480" cy="759960"/>
          </a:xfrm>
          <a:prstGeom prst="rect">
            <a:avLst/>
          </a:prstGeom>
          <a:noFill/>
          <a:ln>
            <a:noFill/>
          </a:ln>
        </p:spPr>
        <p:style>
          <a:lnRef idx="0"/>
          <a:fillRef idx="0"/>
          <a:effectRef idx="0"/>
          <a:fontRef idx="minor"/>
        </p:style>
        <p:txBody>
          <a:bodyPr lIns="90000" rIns="90000" tIns="45000" bIns="45000"/>
          <a:p>
            <a:pPr>
              <a:lnSpc>
                <a:spcPct val="100000"/>
              </a:lnSpc>
            </a:pPr>
            <a:r>
              <a:rPr b="1" lang="gl-ES" sz="2200" spc="-1" strike="noStrike">
                <a:solidFill>
                  <a:srgbClr val="ffffff"/>
                </a:solidFill>
                <a:uFill>
                  <a:solidFill>
                    <a:srgbClr val="ffffff"/>
                  </a:solidFill>
                </a:uFill>
                <a:latin typeface="Century Gothic"/>
              </a:rPr>
              <a:t> </a:t>
            </a:r>
            <a:r>
              <a:rPr b="1" lang="gl-ES" sz="2200" spc="-1" strike="noStrike" u="sng">
                <a:solidFill>
                  <a:srgbClr val="ffffff"/>
                </a:solidFill>
                <a:uFill>
                  <a:solidFill>
                    <a:srgbClr val="ffffff"/>
                  </a:solidFill>
                </a:uFill>
                <a:latin typeface="Century Gothic"/>
              </a:rPr>
              <a:t>2.2. Como probar a ser emprendedores sen arruinarnos: Viveiros de Empresa nos CIFPs</a:t>
            </a:r>
            <a:endParaRPr b="0" lang="gl-ES" sz="1800" spc="-1" strike="noStrike">
              <a:solidFill>
                <a:srgbClr val="ffffff"/>
              </a:solidFill>
              <a:uFill>
                <a:solidFill>
                  <a:srgbClr val="ffffff"/>
                </a:solidFill>
              </a:uFill>
              <a:latin typeface="Arial"/>
            </a:endParaRPr>
          </a:p>
        </p:txBody>
      </p:sp>
      <p:sp>
        <p:nvSpPr>
          <p:cNvPr id="231" name="CustomShape 2"/>
          <p:cNvSpPr/>
          <p:nvPr/>
        </p:nvSpPr>
        <p:spPr>
          <a:xfrm>
            <a:off x="421200" y="1851840"/>
            <a:ext cx="11537280" cy="2223360"/>
          </a:xfrm>
          <a:prstGeom prst="rect">
            <a:avLst/>
          </a:prstGeom>
          <a:noFill/>
          <a:ln>
            <a:noFill/>
          </a:ln>
        </p:spPr>
        <p:style>
          <a:lnRef idx="0"/>
          <a:fillRef idx="0"/>
          <a:effectRef idx="0"/>
          <a:fontRef idx="minor"/>
        </p:style>
        <p:txBody>
          <a:bodyPr lIns="90000" rIns="90000" tIns="45000" bIns="45000"/>
          <a:p>
            <a:pPr algn="just">
              <a:lnSpc>
                <a:spcPct val="150000"/>
              </a:lnSpc>
            </a:pPr>
            <a:r>
              <a:rPr b="0" lang="gl-ES" sz="2000" spc="-1" strike="noStrike">
                <a:solidFill>
                  <a:srgbClr val="ffffff"/>
                </a:solidFill>
                <a:uFill>
                  <a:solidFill>
                    <a:srgbClr val="ffffff"/>
                  </a:solidFill>
                </a:uFill>
                <a:latin typeface="Century Gothic"/>
              </a:rPr>
              <a:t>Hasta fai uns cantos anos o emprendedor á hora de elixir seu entorno de traballo sólo tiña como opcións: ou alugar unha oficina, ou utilizar o seu propio domicilio ou o de algún familiar. E ademáis tiñan que emprender solos, sin ninguén que lles guiase (pois aínda non se levaba o de “mentoring”, nin os “business angels”, nin os titores de viveiristas.</a:t>
            </a:r>
            <a:endParaRPr b="0" lang="gl-ES" sz="1800" spc="-1" strike="noStrike">
              <a:solidFill>
                <a:srgbClr val="ffffff"/>
              </a:solidFill>
              <a:uFill>
                <a:solidFill>
                  <a:srgbClr val="ffffff"/>
                </a:solidFill>
              </a:uFill>
              <a:latin typeface="Arial"/>
            </a:endParaRPr>
          </a:p>
        </p:txBody>
      </p:sp>
      <p:pic>
        <p:nvPicPr>
          <p:cNvPr id="232" name="Imagen 3" descr=""/>
          <p:cNvPicPr/>
          <p:nvPr/>
        </p:nvPicPr>
        <p:blipFill>
          <a:blip r:embed="rId1"/>
          <a:stretch/>
        </p:blipFill>
        <p:spPr>
          <a:xfrm>
            <a:off x="8003520" y="3957120"/>
            <a:ext cx="3809520" cy="2529360"/>
          </a:xfrm>
          <a:prstGeom prst="rect">
            <a:avLst/>
          </a:prstGeom>
          <a:ln>
            <a:noFill/>
          </a:ln>
        </p:spPr>
      </p:pic>
      <p:sp>
        <p:nvSpPr>
          <p:cNvPr id="233" name="CustomShape 3"/>
          <p:cNvSpPr/>
          <p:nvPr/>
        </p:nvSpPr>
        <p:spPr>
          <a:xfrm>
            <a:off x="421200" y="3790800"/>
            <a:ext cx="7278840" cy="2681280"/>
          </a:xfrm>
          <a:prstGeom prst="rect">
            <a:avLst/>
          </a:prstGeom>
          <a:noFill/>
          <a:ln>
            <a:noFill/>
          </a:ln>
        </p:spPr>
        <p:style>
          <a:lnRef idx="0"/>
          <a:fillRef idx="0"/>
          <a:effectRef idx="0"/>
          <a:fontRef idx="minor"/>
        </p:style>
        <p:txBody>
          <a:bodyPr lIns="90000" rIns="90000" tIns="45000" bIns="45000"/>
          <a:p>
            <a:pPr algn="just">
              <a:lnSpc>
                <a:spcPct val="150000"/>
              </a:lnSpc>
            </a:pPr>
            <a:r>
              <a:rPr b="0" lang="gl-ES" sz="2000" spc="-1" strike="noStrike">
                <a:solidFill>
                  <a:srgbClr val="ffffff"/>
                </a:solidFill>
                <a:uFill>
                  <a:solidFill>
                    <a:srgbClr val="ffffff"/>
                  </a:solidFill>
                </a:uFill>
                <a:latin typeface="Century Gothic"/>
              </a:rPr>
              <a:t>Dende fai un par de décadas comenzaron a xurdir centros de negocios nas principais cidades, que ofrecían a posibilidade de aluguer de despachos a costes relativamente reducidos. Hasta chegar ata fai ben pouco ós viveiros de empresas, e nalgunhas ciudades espazos de co-traballo.</a:t>
            </a:r>
            <a:endParaRPr b="0" lang="gl-ES" sz="1800" spc="-1" strike="noStrike">
              <a:solidFill>
                <a:srgbClr val="ffffff"/>
              </a:solidFill>
              <a:uFill>
                <a:solidFill>
                  <a:srgbClr val="ffffff"/>
                </a:solidFill>
              </a:uFill>
              <a:latin typeface="Arial"/>
            </a:endParaRPr>
          </a:p>
        </p:txBody>
      </p:sp>
    </p:spTree>
  </p:cSld>
  <p:timing>
    <p:tnLst>
      <p:par>
        <p:cTn id="249" dur="indefinite" restart="never" nodeType="tmRoot">
          <p:childTnLst>
            <p:seq>
              <p:cTn id="250"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786960" y="1467360"/>
            <a:ext cx="5882400" cy="669600"/>
          </a:xfrm>
          <a:prstGeom prst="rect">
            <a:avLst/>
          </a:prstGeom>
          <a:noFill/>
          <a:ln>
            <a:noFill/>
          </a:ln>
        </p:spPr>
        <p:style>
          <a:lnRef idx="0"/>
          <a:fillRef idx="0"/>
          <a:effectRef idx="0"/>
          <a:fontRef idx="minor"/>
        </p:style>
        <p:txBody>
          <a:bodyPr wrap="none" lIns="90000" rIns="90000" tIns="45000" bIns="45000"/>
          <a:p>
            <a:pPr>
              <a:lnSpc>
                <a:spcPct val="100000"/>
              </a:lnSpc>
            </a:pPr>
            <a:r>
              <a:rPr b="0" lang="gl-ES" sz="3800" spc="-1" strike="noStrike">
                <a:solidFill>
                  <a:srgbClr val="ffffff"/>
                </a:solidFill>
                <a:uFill>
                  <a:solidFill>
                    <a:srgbClr val="ffffff"/>
                  </a:solidFill>
                </a:uFill>
                <a:latin typeface="Century Gothic"/>
              </a:rPr>
              <a:t>¿Qué é o que imos ver?</a:t>
            </a:r>
            <a:endParaRPr b="0" lang="gl-ES" sz="1800" spc="-1" strike="noStrike">
              <a:solidFill>
                <a:srgbClr val="ffffff"/>
              </a:solidFill>
              <a:uFill>
                <a:solidFill>
                  <a:srgbClr val="ffffff"/>
                </a:solidFill>
              </a:uFill>
              <a:latin typeface="Arial"/>
            </a:endParaRPr>
          </a:p>
        </p:txBody>
      </p:sp>
      <p:pic>
        <p:nvPicPr>
          <p:cNvPr id="127" name="Imagen 2" descr=""/>
          <p:cNvPicPr/>
          <p:nvPr/>
        </p:nvPicPr>
        <p:blipFill>
          <a:blip r:embed="rId1"/>
          <a:stretch/>
        </p:blipFill>
        <p:spPr>
          <a:xfrm>
            <a:off x="7559640" y="803880"/>
            <a:ext cx="4015440" cy="2003760"/>
          </a:xfrm>
          <a:prstGeom prst="rect">
            <a:avLst/>
          </a:prstGeom>
          <a:ln>
            <a:noFill/>
          </a:ln>
        </p:spPr>
      </p:pic>
      <p:sp>
        <p:nvSpPr>
          <p:cNvPr id="128" name="CustomShape 2"/>
          <p:cNvSpPr/>
          <p:nvPr/>
        </p:nvSpPr>
        <p:spPr>
          <a:xfrm>
            <a:off x="560880" y="2656800"/>
            <a:ext cx="11736360" cy="3444120"/>
          </a:xfrm>
          <a:prstGeom prst="rect">
            <a:avLst/>
          </a:prstGeom>
          <a:noFill/>
          <a:ln>
            <a:noFill/>
          </a:ln>
        </p:spPr>
        <p:style>
          <a:lnRef idx="0"/>
          <a:fillRef idx="0"/>
          <a:effectRef idx="0"/>
          <a:fontRef idx="minor"/>
        </p:style>
        <p:txBody>
          <a:bodyPr wrap="none" lIns="90000" rIns="90000" tIns="45000" bIns="45000"/>
          <a:p>
            <a:pPr marL="343080" indent="-342720" algn="just">
              <a:lnSpc>
                <a:spcPct val="100000"/>
              </a:lnSpc>
              <a:buClr>
                <a:srgbClr val="ffffff"/>
              </a:buClr>
              <a:buFont typeface="StarSymbol"/>
              <a:buAutoNum type="arabicPeriod"/>
            </a:pPr>
            <a:r>
              <a:rPr b="0" lang="gl-ES" sz="2000" spc="-1" strike="noStrike">
                <a:solidFill>
                  <a:srgbClr val="ffffff"/>
                </a:solidFill>
                <a:uFill>
                  <a:solidFill>
                    <a:srgbClr val="ffffff"/>
                  </a:solidFill>
                </a:uFill>
                <a:latin typeface="Century Gothic"/>
              </a:rPr>
              <a:t>Competencias para emprender.</a:t>
            </a:r>
            <a:endParaRPr b="0" lang="gl-ES" sz="1800" spc="-1" strike="noStrike">
              <a:solidFill>
                <a:srgbClr val="ffffff"/>
              </a:solidFill>
              <a:uFill>
                <a:solidFill>
                  <a:srgbClr val="ffffff"/>
                </a:solidFill>
              </a:uFill>
              <a:latin typeface="Arial"/>
            </a:endParaRPr>
          </a:p>
          <a:p>
            <a:pPr algn="just">
              <a:lnSpc>
                <a:spcPct val="100000"/>
              </a:lnSpc>
            </a:pP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1.1. Para empezar, preguntas básicas: ¿Qué é emprender? Definición de </a:t>
            </a: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emprendedor. ¿O emprendedor nace ou se fai?</a:t>
            </a: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1.2. Competencias para emprender. </a:t>
            </a: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1.3. Cómo aplicar o emprendemento ó noso traballo diario. Intelixencias Múltiples.</a:t>
            </a: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1.4. Cómo trasmitirlle ós nosos alumnos a “cultura emprendedora” nas súas vidas.</a:t>
            </a:r>
            <a:endParaRPr b="0" lang="gl-ES" sz="1800" spc="-1" strike="noStrike">
              <a:solidFill>
                <a:srgbClr val="ffffff"/>
              </a:solidFill>
              <a:uFill>
                <a:solidFill>
                  <a:srgbClr val="ffffff"/>
                </a:solidFill>
              </a:uFill>
              <a:latin typeface="Arial"/>
            </a:endParaRPr>
          </a:p>
          <a:p>
            <a:pPr algn="just">
              <a:lnSpc>
                <a:spcPct val="100000"/>
              </a:lnSpc>
            </a:pP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StarSymbol"/>
              <a:buAutoNum type="arabicPeriod" startAt="2"/>
            </a:pPr>
            <a:r>
              <a:rPr b="0" lang="gl-ES" sz="2000" spc="-1" strike="noStrike">
                <a:solidFill>
                  <a:srgbClr val="ffffff"/>
                </a:solidFill>
                <a:uFill>
                  <a:solidFill>
                    <a:srgbClr val="ffffff"/>
                  </a:solidFill>
                </a:uFill>
                <a:latin typeface="Century Gothic"/>
              </a:rPr>
              <a:t>O emprendemento como saída profesional.</a:t>
            </a:r>
            <a:endParaRPr b="0" lang="gl-ES" sz="1800" spc="-1" strike="noStrike">
              <a:solidFill>
                <a:srgbClr val="ffffff"/>
              </a:solidFill>
              <a:uFill>
                <a:solidFill>
                  <a:srgbClr val="ffffff"/>
                </a:solidFill>
              </a:uFill>
              <a:latin typeface="Arial"/>
            </a:endParaRPr>
          </a:p>
          <a:p>
            <a:pPr algn="just">
              <a:lnSpc>
                <a:spcPct val="100000"/>
              </a:lnSpc>
            </a:pP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2.1. O emprendemento como alternativa ó desempleo.</a:t>
            </a: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     </a:t>
            </a:r>
            <a:r>
              <a:rPr b="0" lang="gl-ES" sz="2000" spc="-1" strike="noStrike">
                <a:solidFill>
                  <a:srgbClr val="ffffff"/>
                </a:solidFill>
                <a:uFill>
                  <a:solidFill>
                    <a:srgbClr val="ffffff"/>
                  </a:solidFill>
                </a:uFill>
                <a:latin typeface="Century Gothic"/>
              </a:rPr>
              <a:t>2.2. Como probar a ser emprendedores sen arruinarnos: Viveiros de Empresa nos CIFPs</a:t>
            </a:r>
            <a:endParaRPr b="0" lang="gl-ES" sz="1800" spc="-1" strike="noStrike">
              <a:solidFill>
                <a:srgbClr val="ffffff"/>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4" name="Imagen 1" descr=""/>
          <p:cNvPicPr/>
          <p:nvPr/>
        </p:nvPicPr>
        <p:blipFill>
          <a:blip r:embed="rId1"/>
          <a:stretch/>
        </p:blipFill>
        <p:spPr>
          <a:xfrm>
            <a:off x="6936840" y="1915200"/>
            <a:ext cx="3970800" cy="2640240"/>
          </a:xfrm>
          <a:prstGeom prst="rect">
            <a:avLst/>
          </a:prstGeom>
          <a:ln>
            <a:noFill/>
          </a:ln>
        </p:spPr>
      </p:pic>
      <p:sp>
        <p:nvSpPr>
          <p:cNvPr id="235" name="CustomShape 1"/>
          <p:cNvSpPr/>
          <p:nvPr/>
        </p:nvSpPr>
        <p:spPr>
          <a:xfrm>
            <a:off x="955440" y="1288440"/>
            <a:ext cx="11052000" cy="852480"/>
          </a:xfrm>
          <a:prstGeom prst="rect">
            <a:avLst/>
          </a:prstGeom>
          <a:noFill/>
          <a:ln>
            <a:noFill/>
          </a:ln>
        </p:spPr>
        <p:style>
          <a:lnRef idx="0"/>
          <a:fillRef idx="0"/>
          <a:effectRef idx="0"/>
          <a:fontRef idx="minor"/>
        </p:style>
        <p:txBody>
          <a:bodyPr lIns="90000" rIns="90000" tIns="45000" bIns="45000"/>
          <a:p>
            <a:pPr algn="just">
              <a:lnSpc>
                <a:spcPct val="150000"/>
              </a:lnSpc>
            </a:pPr>
            <a:r>
              <a:rPr b="0" lang="gl-ES" sz="2000" spc="-1" strike="noStrike">
                <a:solidFill>
                  <a:srgbClr val="ffffff"/>
                </a:solidFill>
                <a:uFill>
                  <a:solidFill>
                    <a:srgbClr val="ffffff"/>
                  </a:solidFill>
                </a:uFill>
                <a:latin typeface="Century Gothic"/>
              </a:rPr>
              <a:t>Aínda que algúns emprendedores comenzaron a traballar no seu garaxe... E non lles foi tan mal…</a:t>
            </a:r>
            <a:endParaRPr b="0" lang="gl-ES" sz="1800" spc="-1" strike="noStrike">
              <a:solidFill>
                <a:srgbClr val="ffffff"/>
              </a:solidFill>
              <a:uFill>
                <a:solidFill>
                  <a:srgbClr val="ffffff"/>
                </a:solidFill>
              </a:uFill>
              <a:latin typeface="Arial"/>
            </a:endParaRPr>
          </a:p>
        </p:txBody>
      </p:sp>
      <p:pic>
        <p:nvPicPr>
          <p:cNvPr id="236" name="Picture 4" descr=""/>
          <p:cNvPicPr/>
          <p:nvPr/>
        </p:nvPicPr>
        <p:blipFill>
          <a:blip r:embed="rId2"/>
          <a:stretch/>
        </p:blipFill>
        <p:spPr>
          <a:xfrm>
            <a:off x="1255320" y="2652840"/>
            <a:ext cx="2057040" cy="1580760"/>
          </a:xfrm>
          <a:prstGeom prst="rect">
            <a:avLst/>
          </a:prstGeom>
          <a:ln>
            <a:noFill/>
          </a:ln>
        </p:spPr>
      </p:pic>
      <p:sp>
        <p:nvSpPr>
          <p:cNvPr id="237" name="CustomShape 2"/>
          <p:cNvSpPr/>
          <p:nvPr/>
        </p:nvSpPr>
        <p:spPr>
          <a:xfrm>
            <a:off x="3465360" y="2977920"/>
            <a:ext cx="331884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gl-ES" sz="1800" spc="-1" strike="noStrike">
                <a:solidFill>
                  <a:srgbClr val="ffffff"/>
                </a:solidFill>
                <a:uFill>
                  <a:solidFill>
                    <a:srgbClr val="ffffff"/>
                  </a:solidFill>
                </a:uFill>
                <a:latin typeface="Century Gothic"/>
              </a:rPr>
              <a:t>Como Steve Jobs con Apple</a:t>
            </a:r>
            <a:endParaRPr b="0" lang="gl-ES" sz="1800" spc="-1" strike="noStrike">
              <a:solidFill>
                <a:srgbClr val="ffffff"/>
              </a:solidFill>
              <a:uFill>
                <a:solidFill>
                  <a:srgbClr val="ffffff"/>
                </a:solidFill>
              </a:uFill>
              <a:latin typeface="Arial"/>
            </a:endParaRPr>
          </a:p>
        </p:txBody>
      </p:sp>
      <p:sp>
        <p:nvSpPr>
          <p:cNvPr id="238" name="CustomShape 3"/>
          <p:cNvSpPr/>
          <p:nvPr/>
        </p:nvSpPr>
        <p:spPr>
          <a:xfrm>
            <a:off x="565920" y="4555800"/>
            <a:ext cx="11441160" cy="1766880"/>
          </a:xfrm>
          <a:prstGeom prst="rect">
            <a:avLst/>
          </a:prstGeom>
          <a:noFill/>
          <a:ln>
            <a:noFill/>
          </a:ln>
        </p:spPr>
        <p:style>
          <a:lnRef idx="0"/>
          <a:fillRef idx="0"/>
          <a:effectRef idx="0"/>
          <a:fontRef idx="minor"/>
        </p:style>
        <p:txBody>
          <a:bodyPr lIns="90000" rIns="90000" tIns="45000" bIns="45000"/>
          <a:p>
            <a:pPr algn="just">
              <a:lnSpc>
                <a:spcPct val="150000"/>
              </a:lnSpc>
            </a:pPr>
            <a:r>
              <a:rPr b="0" lang="gl-ES" sz="2000" spc="-1" strike="noStrike">
                <a:solidFill>
                  <a:srgbClr val="ffffff"/>
                </a:solidFill>
                <a:uFill>
                  <a:solidFill>
                    <a:srgbClr val="ffffff"/>
                  </a:solidFill>
                </a:uFill>
                <a:latin typeface="Century Gothic"/>
              </a:rPr>
              <a:t>Este é un exemplo máis de que si tes unha boa idea e tes ganas de probarla… “Querer é poder”. Esté é un dos principais fins dos Viveiros de Empresa nos CIFPs. De que si uns alumnos teñen unha idea e queren probala, ou facer un prototipo, por que teñen ganas pero non teñen recursos. Que nos podamos axudarlos.</a:t>
            </a:r>
            <a:endParaRPr b="0" lang="gl-ES" sz="1800" spc="-1" strike="noStrike">
              <a:solidFill>
                <a:srgbClr val="ffffff"/>
              </a:solidFill>
              <a:uFill>
                <a:solidFill>
                  <a:srgbClr val="ffffff"/>
                </a:solidFill>
              </a:uFill>
              <a:latin typeface="Arial"/>
            </a:endParaRPr>
          </a:p>
        </p:txBody>
      </p:sp>
    </p:spTree>
  </p:cSld>
  <p:timing>
    <p:tnLst>
      <p:par>
        <p:cTn id="251" dur="indefinite" restart="never" nodeType="tmRoot">
          <p:childTnLst>
            <p:seq>
              <p:cTn id="252"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CustomShape 1"/>
          <p:cNvSpPr/>
          <p:nvPr/>
        </p:nvSpPr>
        <p:spPr>
          <a:xfrm>
            <a:off x="169920" y="1383840"/>
            <a:ext cx="12372480" cy="759960"/>
          </a:xfrm>
          <a:prstGeom prst="rect">
            <a:avLst/>
          </a:prstGeom>
          <a:noFill/>
          <a:ln>
            <a:noFill/>
          </a:ln>
        </p:spPr>
        <p:style>
          <a:lnRef idx="0"/>
          <a:fillRef idx="0"/>
          <a:effectRef idx="0"/>
          <a:fontRef idx="minor"/>
        </p:style>
        <p:txBody>
          <a:bodyPr lIns="90000" rIns="90000" tIns="45000" bIns="45000"/>
          <a:p>
            <a:pPr>
              <a:lnSpc>
                <a:spcPct val="100000"/>
              </a:lnSpc>
            </a:pPr>
            <a:r>
              <a:rPr b="1" lang="gl-ES" sz="2200" spc="-1" strike="noStrike">
                <a:solidFill>
                  <a:srgbClr val="ffffff"/>
                </a:solidFill>
                <a:uFill>
                  <a:solidFill>
                    <a:srgbClr val="ffffff"/>
                  </a:solidFill>
                </a:uFill>
                <a:latin typeface="Century Gothic"/>
              </a:rPr>
              <a:t> </a:t>
            </a:r>
            <a:r>
              <a:rPr b="1" lang="gl-ES" sz="2200" spc="-1" strike="noStrike" u="sng">
                <a:solidFill>
                  <a:srgbClr val="ffffff"/>
                </a:solidFill>
                <a:uFill>
                  <a:solidFill>
                    <a:srgbClr val="ffffff"/>
                  </a:solidFill>
                </a:uFill>
                <a:latin typeface="Century Gothic"/>
              </a:rPr>
              <a:t>2.2. Como probar a ser emprendedores sen arruinarnos: Viveiros de Empresa nos CIFPs</a:t>
            </a:r>
            <a:endParaRPr b="0" lang="gl-ES" sz="1800" spc="-1" strike="noStrike">
              <a:solidFill>
                <a:srgbClr val="ffffff"/>
              </a:solidFill>
              <a:uFill>
                <a:solidFill>
                  <a:srgbClr val="ffffff"/>
                </a:solidFill>
              </a:uFill>
              <a:latin typeface="Arial"/>
            </a:endParaRPr>
          </a:p>
        </p:txBody>
      </p:sp>
      <p:sp>
        <p:nvSpPr>
          <p:cNvPr id="240" name="CustomShape 2"/>
          <p:cNvSpPr/>
          <p:nvPr/>
        </p:nvSpPr>
        <p:spPr>
          <a:xfrm>
            <a:off x="485640" y="2091600"/>
            <a:ext cx="11570040" cy="1126800"/>
          </a:xfrm>
          <a:prstGeom prst="rect">
            <a:avLst/>
          </a:prstGeom>
          <a:noFill/>
          <a:ln>
            <a:noFill/>
          </a:ln>
        </p:spPr>
        <p:style>
          <a:lnRef idx="0"/>
          <a:fillRef idx="0"/>
          <a:effectRef idx="0"/>
          <a:fontRef idx="minor"/>
        </p:style>
        <p:txBody>
          <a:bodyPr lIns="90000" rIns="90000" tIns="45000" bIns="45000"/>
          <a:p>
            <a:pPr>
              <a:lnSpc>
                <a:spcPct val="100000"/>
              </a:lnSpc>
            </a:pPr>
            <a:r>
              <a:rPr b="1" lang="gl-ES" sz="2000" spc="-1" strike="noStrike">
                <a:solidFill>
                  <a:srgbClr val="ffffff"/>
                </a:solidFill>
                <a:uFill>
                  <a:solidFill>
                    <a:srgbClr val="ffffff"/>
                  </a:solidFill>
                </a:uFill>
                <a:latin typeface="Century Gothic"/>
              </a:rPr>
              <a:t>¿Que son os viveiros de empresas?</a:t>
            </a:r>
            <a:endParaRPr b="0" lang="gl-ES" sz="1800" spc="-1" strike="noStrike">
              <a:solidFill>
                <a:srgbClr val="ffffff"/>
              </a:solidFill>
              <a:uFill>
                <a:solidFill>
                  <a:srgbClr val="ffffff"/>
                </a:solidFill>
              </a:uFill>
              <a:latin typeface="Arial"/>
            </a:endParaRPr>
          </a:p>
          <a:p>
            <a:pPr>
              <a:lnSpc>
                <a:spcPct val="100000"/>
              </a:lnSpc>
            </a:pPr>
            <a:endParaRPr b="0" lang="gl-ES" sz="1800" spc="-1" strike="noStrike">
              <a:solidFill>
                <a:srgbClr val="ffffff"/>
              </a:solidFill>
              <a:uFill>
                <a:solidFill>
                  <a:srgbClr val="ffffff"/>
                </a:solidFill>
              </a:uFill>
              <a:latin typeface="Arial"/>
            </a:endParaRPr>
          </a:p>
          <a:p>
            <a:pPr>
              <a:lnSpc>
                <a:spcPct val="100000"/>
              </a:lnSpc>
            </a:pPr>
            <a:r>
              <a:rPr b="0" lang="gl-ES" sz="2000" spc="-1" strike="noStrike">
                <a:solidFill>
                  <a:srgbClr val="ffffff"/>
                </a:solidFill>
                <a:uFill>
                  <a:solidFill>
                    <a:srgbClr val="ffffff"/>
                  </a:solidFill>
                </a:uFill>
                <a:latin typeface="Century Gothic"/>
              </a:rPr>
              <a:t>Un viveiro de empresas é un espazo onde desenvolver e poñer en marcha un proxecto empresarial. É a referencia para o emprendemento na súa área de influencia.</a:t>
            </a:r>
            <a:endParaRPr b="0" lang="gl-ES" sz="1800" spc="-1" strike="noStrike">
              <a:solidFill>
                <a:srgbClr val="ffffff"/>
              </a:solidFill>
              <a:uFill>
                <a:solidFill>
                  <a:srgbClr val="ffffff"/>
                </a:solidFill>
              </a:uFill>
              <a:latin typeface="Arial"/>
            </a:endParaRPr>
          </a:p>
        </p:txBody>
      </p:sp>
      <p:pic>
        <p:nvPicPr>
          <p:cNvPr id="241" name="Imagen 3" descr=""/>
          <p:cNvPicPr/>
          <p:nvPr/>
        </p:nvPicPr>
        <p:blipFill>
          <a:blip r:embed="rId1"/>
          <a:stretch/>
        </p:blipFill>
        <p:spPr>
          <a:xfrm>
            <a:off x="3245040" y="3414960"/>
            <a:ext cx="5816880" cy="2115000"/>
          </a:xfrm>
          <a:prstGeom prst="rect">
            <a:avLst/>
          </a:prstGeom>
          <a:ln>
            <a:noFill/>
          </a:ln>
        </p:spPr>
      </p:pic>
      <p:sp>
        <p:nvSpPr>
          <p:cNvPr id="242" name="CustomShape 3"/>
          <p:cNvSpPr/>
          <p:nvPr/>
        </p:nvSpPr>
        <p:spPr>
          <a:xfrm>
            <a:off x="485640" y="5540400"/>
            <a:ext cx="11441880" cy="1126800"/>
          </a:xfrm>
          <a:prstGeom prst="rect">
            <a:avLst/>
          </a:prstGeom>
          <a:noFill/>
          <a:ln>
            <a:noFill/>
          </a:ln>
        </p:spPr>
        <p:style>
          <a:lnRef idx="0"/>
          <a:fillRef idx="0"/>
          <a:effectRef idx="0"/>
          <a:fontRef idx="minor"/>
        </p:style>
        <p:txBody>
          <a:bodyPr lIns="90000" rIns="90000" tIns="45000" bIns="45000"/>
          <a:p>
            <a:pPr>
              <a:lnSpc>
                <a:spcPct val="100000"/>
              </a:lnSpc>
            </a:pPr>
            <a:r>
              <a:rPr b="1" lang="gl-ES" sz="2000" spc="-1" strike="noStrike">
                <a:solidFill>
                  <a:srgbClr val="ffffff"/>
                </a:solidFill>
                <a:uFill>
                  <a:solidFill>
                    <a:srgbClr val="ffffff"/>
                  </a:solidFill>
                </a:uFill>
                <a:latin typeface="Century Gothic"/>
              </a:rPr>
              <a:t>¿Que servizos ofrece un viveiro de empresas?</a:t>
            </a:r>
            <a:endParaRPr b="0" lang="gl-ES" sz="1800" spc="-1" strike="noStrike">
              <a:solidFill>
                <a:srgbClr val="ffffff"/>
              </a:solidFill>
              <a:uFill>
                <a:solidFill>
                  <a:srgbClr val="ffffff"/>
                </a:solidFill>
              </a:uFill>
              <a:latin typeface="Arial"/>
            </a:endParaRPr>
          </a:p>
          <a:p>
            <a:pPr>
              <a:lnSpc>
                <a:spcPct val="100000"/>
              </a:lnSpc>
            </a:pPr>
            <a:endParaRPr b="0" lang="gl-ES" sz="1800" spc="-1" strike="noStrike">
              <a:solidFill>
                <a:srgbClr val="ffffff"/>
              </a:solidFill>
              <a:uFill>
                <a:solidFill>
                  <a:srgbClr val="ffffff"/>
                </a:solidFill>
              </a:uFill>
              <a:latin typeface="Arial"/>
            </a:endParaRPr>
          </a:p>
          <a:p>
            <a:pPr>
              <a:lnSpc>
                <a:spcPct val="100000"/>
              </a:lnSpc>
            </a:pPr>
            <a:r>
              <a:rPr b="0" lang="gl-ES" sz="2000" spc="-1" strike="noStrike">
                <a:solidFill>
                  <a:srgbClr val="ffffff"/>
                </a:solidFill>
                <a:uFill>
                  <a:solidFill>
                    <a:srgbClr val="ffffff"/>
                  </a:solidFill>
                </a:uFill>
                <a:latin typeface="Century Gothic"/>
              </a:rPr>
              <a:t>Todos os servizos que se ofrecen desde estes viveiros son gratuítos e serán os axeitados en cada unha das fases nas que se atope o proxecto.</a:t>
            </a:r>
            <a:endParaRPr b="0" lang="gl-ES" sz="1800" spc="-1" strike="noStrike">
              <a:solidFill>
                <a:srgbClr val="ffffff"/>
              </a:solidFill>
              <a:uFill>
                <a:solidFill>
                  <a:srgbClr val="ffffff"/>
                </a:solidFill>
              </a:uFill>
              <a:latin typeface="Arial"/>
            </a:endParaRPr>
          </a:p>
        </p:txBody>
      </p:sp>
    </p:spTree>
  </p:cSld>
  <p:timing>
    <p:tnLst>
      <p:par>
        <p:cTn id="253" dur="indefinite" restart="never" nodeType="tmRoot">
          <p:childTnLst>
            <p:seq>
              <p:cTn id="254"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CustomShape 1"/>
          <p:cNvSpPr/>
          <p:nvPr/>
        </p:nvSpPr>
        <p:spPr>
          <a:xfrm>
            <a:off x="5972040" y="1302840"/>
            <a:ext cx="2524680" cy="735840"/>
          </a:xfrm>
          <a:prstGeom prst="roundRect">
            <a:avLst>
              <a:gd name="adj" fmla="val 16667"/>
            </a:avLst>
          </a:prstGeom>
          <a:ln>
            <a:round/>
          </a:ln>
        </p:spPr>
        <p:style>
          <a:lnRef idx="2">
            <a:schemeClr val="accent2">
              <a:shade val="50000"/>
            </a:schemeClr>
          </a:lnRef>
          <a:fillRef idx="1">
            <a:schemeClr val="accent2"/>
          </a:fillRef>
          <a:effectRef idx="0">
            <a:schemeClr val="accent2"/>
          </a:effectRef>
          <a:fontRef idx="minor"/>
        </p:style>
        <p:txBody>
          <a:bodyPr lIns="90000" rIns="90000" tIns="45000" bIns="45000" anchor="ctr"/>
          <a:p>
            <a:pPr>
              <a:lnSpc>
                <a:spcPct val="100000"/>
              </a:lnSpc>
            </a:pPr>
            <a:r>
              <a:rPr b="1" lang="gl-ES" sz="2000" spc="-1" strike="noStrike">
                <a:solidFill>
                  <a:srgbClr val="ffffff"/>
                </a:solidFill>
                <a:uFill>
                  <a:solidFill>
                    <a:srgbClr val="ffffff"/>
                  </a:solidFill>
                </a:uFill>
                <a:latin typeface="Century Gothic"/>
              </a:rPr>
              <a:t>Asesoramento (*)</a:t>
            </a:r>
            <a:endParaRPr b="0" lang="gl-ES" sz="1800" spc="-1" strike="noStrike">
              <a:solidFill>
                <a:srgbClr val="ffffff"/>
              </a:solidFill>
              <a:uFill>
                <a:solidFill>
                  <a:srgbClr val="ffffff"/>
                </a:solidFill>
              </a:uFill>
              <a:latin typeface="Arial"/>
            </a:endParaRPr>
          </a:p>
        </p:txBody>
      </p:sp>
      <p:sp>
        <p:nvSpPr>
          <p:cNvPr id="244" name="CustomShape 2"/>
          <p:cNvSpPr/>
          <p:nvPr/>
        </p:nvSpPr>
        <p:spPr>
          <a:xfrm>
            <a:off x="5769720" y="3523680"/>
            <a:ext cx="2867760" cy="735840"/>
          </a:xfrm>
          <a:prstGeom prst="roundRect">
            <a:avLst>
              <a:gd name="adj" fmla="val 16667"/>
            </a:avLst>
          </a:prstGeom>
          <a:ln>
            <a:round/>
          </a:ln>
        </p:spPr>
        <p:style>
          <a:lnRef idx="2">
            <a:schemeClr val="accent2">
              <a:shade val="50000"/>
            </a:schemeClr>
          </a:lnRef>
          <a:fillRef idx="1">
            <a:schemeClr val="accent2"/>
          </a:fillRef>
          <a:effectRef idx="0">
            <a:schemeClr val="accent2"/>
          </a:effectRef>
          <a:fontRef idx="minor"/>
        </p:style>
        <p:txBody>
          <a:bodyPr lIns="90000" rIns="90000" tIns="45000" bIns="45000" anchor="ctr"/>
          <a:p>
            <a:pPr>
              <a:lnSpc>
                <a:spcPct val="100000"/>
              </a:lnSpc>
            </a:pPr>
            <a:r>
              <a:rPr b="1" lang="gl-ES" sz="2000" spc="-1" strike="noStrike">
                <a:solidFill>
                  <a:srgbClr val="ffffff"/>
                </a:solidFill>
                <a:uFill>
                  <a:solidFill>
                    <a:srgbClr val="ffffff"/>
                  </a:solidFill>
                </a:uFill>
                <a:latin typeface="Century Gothic"/>
              </a:rPr>
              <a:t>Instalacións propias</a:t>
            </a:r>
            <a:endParaRPr b="0" lang="gl-ES" sz="1800" spc="-1" strike="noStrike">
              <a:solidFill>
                <a:srgbClr val="ffffff"/>
              </a:solidFill>
              <a:uFill>
                <a:solidFill>
                  <a:srgbClr val="ffffff"/>
                </a:solidFill>
              </a:uFill>
              <a:latin typeface="Arial"/>
            </a:endParaRPr>
          </a:p>
        </p:txBody>
      </p:sp>
      <p:sp>
        <p:nvSpPr>
          <p:cNvPr id="245" name="CustomShape 3"/>
          <p:cNvSpPr/>
          <p:nvPr/>
        </p:nvSpPr>
        <p:spPr>
          <a:xfrm>
            <a:off x="457200" y="5393160"/>
            <a:ext cx="11429640" cy="1005120"/>
          </a:xfrm>
          <a:prstGeom prst="rect">
            <a:avLst/>
          </a:prstGeom>
          <a:noFill/>
          <a:ln>
            <a:noFill/>
          </a:ln>
        </p:spPr>
        <p:style>
          <a:lnRef idx="0"/>
          <a:fillRef idx="0"/>
          <a:effectRef idx="0"/>
          <a:fontRef idx="minor"/>
        </p:style>
        <p:txBody>
          <a:bodyPr lIns="90000" rIns="90000" tIns="45000" bIns="45000"/>
          <a:p>
            <a:pPr>
              <a:lnSpc>
                <a:spcPct val="100000"/>
              </a:lnSpc>
            </a:pPr>
            <a:r>
              <a:rPr b="0" lang="gl-ES" sz="2000" spc="-1" strike="noStrike">
                <a:solidFill>
                  <a:srgbClr val="ffffff"/>
                </a:solidFill>
                <a:uFill>
                  <a:solidFill>
                    <a:srgbClr val="ffffff"/>
                  </a:solidFill>
                </a:uFill>
                <a:latin typeface="Century Gothic"/>
              </a:rPr>
              <a:t>(*) Este tipo de asesoramento (ou na maioría dos casos, tutorización) Este aspecto é o que diferencia os viveiros de empresa dos CIFP doutros viveiros fora do ámbito dos Centros de F.P. como os dás Cámaras de Comercio ou outras entidades privadas</a:t>
            </a:r>
            <a:endParaRPr b="0" lang="gl-ES" sz="1800" spc="-1" strike="noStrike">
              <a:solidFill>
                <a:srgbClr val="ffffff"/>
              </a:solidFill>
              <a:uFill>
                <a:solidFill>
                  <a:srgbClr val="ffffff"/>
                </a:solidFill>
              </a:uFill>
              <a:latin typeface="Arial"/>
            </a:endParaRPr>
          </a:p>
        </p:txBody>
      </p:sp>
      <p:sp>
        <p:nvSpPr>
          <p:cNvPr id="246" name="CustomShape 4"/>
          <p:cNvSpPr/>
          <p:nvPr/>
        </p:nvSpPr>
        <p:spPr>
          <a:xfrm>
            <a:off x="337680" y="2377440"/>
            <a:ext cx="4258800" cy="1145880"/>
          </a:xfrm>
          <a:prstGeom prst="roundRect">
            <a:avLst>
              <a:gd name="adj" fmla="val 16667"/>
            </a:avLst>
          </a:prstGeom>
          <a:noFill/>
          <a:ln w="28440">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nSpc>
                <a:spcPct val="100000"/>
              </a:lnSpc>
            </a:pPr>
            <a:r>
              <a:rPr b="1" lang="gl-ES" sz="2000" spc="-1" strike="noStrike">
                <a:solidFill>
                  <a:srgbClr val="ffffff"/>
                </a:solidFill>
                <a:uFill>
                  <a:solidFill>
                    <a:srgbClr val="ffffff"/>
                  </a:solidFill>
                </a:uFill>
                <a:latin typeface="Century Gothic"/>
              </a:rPr>
              <a:t>Os viveiros de empresas</a:t>
            </a:r>
            <a:endParaRPr b="0" lang="gl-ES" sz="1800" spc="-1" strike="noStrike">
              <a:solidFill>
                <a:srgbClr val="ffffff"/>
              </a:solidFill>
              <a:uFill>
                <a:solidFill>
                  <a:srgbClr val="ffffff"/>
                </a:solidFill>
              </a:uFill>
              <a:latin typeface="Arial"/>
            </a:endParaRPr>
          </a:p>
          <a:p>
            <a:pPr>
              <a:lnSpc>
                <a:spcPct val="100000"/>
              </a:lnSpc>
            </a:pPr>
            <a:r>
              <a:rPr b="1" lang="gl-ES" sz="2000" spc="-1" strike="noStrike">
                <a:solidFill>
                  <a:srgbClr val="ffffff"/>
                </a:solidFill>
                <a:uFill>
                  <a:solidFill>
                    <a:srgbClr val="ffffff"/>
                  </a:solidFill>
                </a:uFill>
                <a:latin typeface="Century Gothic"/>
              </a:rPr>
              <a:t>de empresas dos CIFP ofrecen,</a:t>
            </a:r>
            <a:endParaRPr b="0" lang="gl-ES" sz="1800" spc="-1" strike="noStrike">
              <a:solidFill>
                <a:srgbClr val="ffffff"/>
              </a:solidFill>
              <a:uFill>
                <a:solidFill>
                  <a:srgbClr val="ffffff"/>
                </a:solidFill>
              </a:uFill>
              <a:latin typeface="Arial"/>
            </a:endParaRPr>
          </a:p>
          <a:p>
            <a:pPr>
              <a:lnSpc>
                <a:spcPct val="100000"/>
              </a:lnSpc>
            </a:pPr>
            <a:r>
              <a:rPr b="1" lang="gl-ES" sz="2000" spc="-1" strike="noStrike">
                <a:solidFill>
                  <a:srgbClr val="ffffff"/>
                </a:solidFill>
                <a:uFill>
                  <a:solidFill>
                    <a:srgbClr val="ffffff"/>
                  </a:solidFill>
                </a:uFill>
                <a:latin typeface="Century Gothic"/>
              </a:rPr>
              <a:t>principalmente 2 cousas</a:t>
            </a:r>
            <a:endParaRPr b="0" lang="gl-ES" sz="1800" spc="-1" strike="noStrike">
              <a:solidFill>
                <a:srgbClr val="ffffff"/>
              </a:solidFill>
              <a:uFill>
                <a:solidFill>
                  <a:srgbClr val="ffffff"/>
                </a:solidFill>
              </a:uFill>
              <a:latin typeface="Arial"/>
            </a:endParaRPr>
          </a:p>
        </p:txBody>
      </p:sp>
      <p:pic>
        <p:nvPicPr>
          <p:cNvPr id="247" name="Picture 2" descr=""/>
          <p:cNvPicPr/>
          <p:nvPr/>
        </p:nvPicPr>
        <p:blipFill>
          <a:blip r:embed="rId1"/>
          <a:stretch/>
        </p:blipFill>
        <p:spPr>
          <a:xfrm>
            <a:off x="9349560" y="818640"/>
            <a:ext cx="1704600" cy="1704600"/>
          </a:xfrm>
          <a:prstGeom prst="rect">
            <a:avLst/>
          </a:prstGeom>
          <a:ln>
            <a:noFill/>
          </a:ln>
        </p:spPr>
      </p:pic>
      <p:pic>
        <p:nvPicPr>
          <p:cNvPr id="248" name="Picture 4" descr=""/>
          <p:cNvPicPr/>
          <p:nvPr/>
        </p:nvPicPr>
        <p:blipFill>
          <a:blip r:embed="rId2"/>
          <a:stretch/>
        </p:blipFill>
        <p:spPr>
          <a:xfrm>
            <a:off x="9059040" y="3003840"/>
            <a:ext cx="2285640" cy="1618920"/>
          </a:xfrm>
          <a:prstGeom prst="rect">
            <a:avLst/>
          </a:prstGeom>
          <a:ln>
            <a:noFill/>
          </a:ln>
        </p:spPr>
      </p:pic>
      <p:sp>
        <p:nvSpPr>
          <p:cNvPr id="249" name="CustomShape 5"/>
          <p:cNvSpPr/>
          <p:nvPr/>
        </p:nvSpPr>
        <p:spPr>
          <a:xfrm rot="19863000">
            <a:off x="4605480" y="1948680"/>
            <a:ext cx="1418760" cy="484200"/>
          </a:xfrm>
          <a:prstGeom prst="rightArrow">
            <a:avLst>
              <a:gd name="adj1" fmla="val 29690"/>
              <a:gd name="adj2" fmla="val 52012"/>
            </a:avLst>
          </a:prstGeom>
          <a:ln>
            <a:round/>
          </a:ln>
        </p:spPr>
        <p:style>
          <a:lnRef idx="2">
            <a:schemeClr val="accent1">
              <a:shade val="50000"/>
            </a:schemeClr>
          </a:lnRef>
          <a:fillRef idx="1">
            <a:schemeClr val="accent1"/>
          </a:fillRef>
          <a:effectRef idx="0">
            <a:schemeClr val="accent1"/>
          </a:effectRef>
          <a:fontRef idx="minor"/>
        </p:style>
      </p:sp>
      <p:sp>
        <p:nvSpPr>
          <p:cNvPr id="250" name="CustomShape 6"/>
          <p:cNvSpPr/>
          <p:nvPr/>
        </p:nvSpPr>
        <p:spPr>
          <a:xfrm rot="2076600">
            <a:off x="4605120" y="3245400"/>
            <a:ext cx="1239840" cy="484200"/>
          </a:xfrm>
          <a:prstGeom prst="rightArrow">
            <a:avLst>
              <a:gd name="adj1" fmla="val 29690"/>
              <a:gd name="adj2" fmla="val 52012"/>
            </a:avLst>
          </a:prstGeom>
          <a:ln>
            <a:round/>
          </a:ln>
        </p:spPr>
        <p:style>
          <a:lnRef idx="2">
            <a:schemeClr val="accent1">
              <a:shade val="50000"/>
            </a:schemeClr>
          </a:lnRef>
          <a:fillRef idx="1">
            <a:schemeClr val="accent1"/>
          </a:fillRef>
          <a:effectRef idx="0">
            <a:schemeClr val="accent1"/>
          </a:effectRef>
          <a:fontRef idx="minor"/>
        </p:style>
      </p:sp>
    </p:spTree>
  </p:cSld>
  <p:timing>
    <p:tnLst>
      <p:par>
        <p:cTn id="255" dur="indefinite" restart="never" nodeType="tmRoot">
          <p:childTnLst>
            <p:seq>
              <p:cTn id="256" dur="indefinite" nodeType="mainSeq">
                <p:childTnLst>
                  <p:par>
                    <p:cTn id="257" fill="hold">
                      <p:stCondLst>
                        <p:cond delay="indefinite"/>
                      </p:stCondLst>
                      <p:childTnLst>
                        <p:par>
                          <p:cTn id="258" fill="hold">
                            <p:stCondLst>
                              <p:cond delay="0"/>
                            </p:stCondLst>
                            <p:childTnLst>
                              <p:par>
                                <p:cTn id="259" nodeType="clickEffect" fill="hold" presetClass="entr" presetID="1">
                                  <p:stCondLst>
                                    <p:cond delay="0"/>
                                  </p:stCondLst>
                                  <p:childTnLst>
                                    <p:set>
                                      <p:cBhvr>
                                        <p:cTn id="260" dur="1" fill="hold">
                                          <p:stCondLst>
                                            <p:cond delay="0"/>
                                          </p:stCondLst>
                                        </p:cTn>
                                        <p:tgtEl>
                                          <p:spTgt spid="249"/>
                                        </p:tgtEl>
                                        <p:attrNameLst>
                                          <p:attrName>style.visibility</p:attrName>
                                        </p:attrNameLst>
                                      </p:cBhvr>
                                      <p:to>
                                        <p:strVal val="visible"/>
                                      </p:to>
                                    </p:set>
                                  </p:childTnLst>
                                </p:cTn>
                              </p:par>
                              <p:par>
                                <p:cTn id="261" nodeType="withEffect" fill="hold" presetClass="entr" presetID="1">
                                  <p:stCondLst>
                                    <p:cond delay="0"/>
                                  </p:stCondLst>
                                  <p:childTnLst>
                                    <p:set>
                                      <p:cBhvr>
                                        <p:cTn id="262" dur="1" fill="hold">
                                          <p:stCondLst>
                                            <p:cond delay="0"/>
                                          </p:stCondLst>
                                        </p:cTn>
                                        <p:tgtEl>
                                          <p:spTgt spid="243"/>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nodeType="clickEffect" fill="hold" presetClass="entr" presetID="1">
                                  <p:stCondLst>
                                    <p:cond delay="0"/>
                                  </p:stCondLst>
                                  <p:childTnLst>
                                    <p:set>
                                      <p:cBhvr>
                                        <p:cTn id="266" dur="1" fill="hold">
                                          <p:stCondLst>
                                            <p:cond delay="0"/>
                                          </p:stCondLst>
                                        </p:cTn>
                                        <p:tgtEl>
                                          <p:spTgt spid="247"/>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nodeType="clickEffect" fill="hold" presetClass="entr" presetID="1">
                                  <p:stCondLst>
                                    <p:cond delay="0"/>
                                  </p:stCondLst>
                                  <p:childTnLst>
                                    <p:set>
                                      <p:cBhvr>
                                        <p:cTn id="270" dur="1" fill="hold">
                                          <p:stCondLst>
                                            <p:cond delay="0"/>
                                          </p:stCondLst>
                                        </p:cTn>
                                        <p:tgtEl>
                                          <p:spTgt spid="250"/>
                                        </p:tgtEl>
                                        <p:attrNameLst>
                                          <p:attrName>style.visibility</p:attrName>
                                        </p:attrNameLst>
                                      </p:cBhvr>
                                      <p:to>
                                        <p:strVal val="visible"/>
                                      </p:to>
                                    </p:set>
                                  </p:childTnLst>
                                </p:cTn>
                              </p:par>
                              <p:par>
                                <p:cTn id="271" nodeType="withEffect" fill="hold" presetClass="entr" presetID="1">
                                  <p:stCondLst>
                                    <p:cond delay="0"/>
                                  </p:stCondLst>
                                  <p:childTnLst>
                                    <p:set>
                                      <p:cBhvr>
                                        <p:cTn id="272" dur="1" fill="hold">
                                          <p:stCondLst>
                                            <p:cond delay="0"/>
                                          </p:stCondLst>
                                        </p:cTn>
                                        <p:tgtEl>
                                          <p:spTgt spid="244"/>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nodeType="clickEffect" fill="hold" presetClass="entr" presetID="1">
                                  <p:stCondLst>
                                    <p:cond delay="0"/>
                                  </p:stCondLst>
                                  <p:childTnLst>
                                    <p:set>
                                      <p:cBhvr>
                                        <p:cTn id="276" dur="1" fill="hold">
                                          <p:stCondLst>
                                            <p:cond delay="0"/>
                                          </p:stCondLst>
                                        </p:cTn>
                                        <p:tgtEl>
                                          <p:spTgt spid="248"/>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nodeType="clickEffect" fill="hold" presetClass="entr" presetID="2" presetSubtype="4">
                                  <p:stCondLst>
                                    <p:cond delay="0"/>
                                  </p:stCondLst>
                                  <p:childTnLst>
                                    <p:set>
                                      <p:cBhvr>
                                        <p:cTn id="280" dur="1" fill="hold">
                                          <p:stCondLst>
                                            <p:cond delay="0"/>
                                          </p:stCondLst>
                                        </p:cTn>
                                        <p:tgtEl>
                                          <p:spTgt spid="245"/>
                                        </p:tgtEl>
                                        <p:attrNameLst>
                                          <p:attrName>style.visibility</p:attrName>
                                        </p:attrNameLst>
                                      </p:cBhvr>
                                      <p:to>
                                        <p:strVal val="visible"/>
                                      </p:to>
                                    </p:set>
                                    <p:anim calcmode="lin" valueType="num">
                                      <p:cBhvr additive="repl">
                                        <p:cTn id="281" dur="500" fill="hold"/>
                                        <p:tgtEl>
                                          <p:spTgt spid="245"/>
                                        </p:tgtEl>
                                        <p:attrNameLst>
                                          <p:attrName>ppt_x</p:attrName>
                                        </p:attrNameLst>
                                      </p:cBhvr>
                                      <p:tavLst>
                                        <p:tav tm="0">
                                          <p:val>
                                            <p:strVal val="#ppt_x"/>
                                          </p:val>
                                        </p:tav>
                                        <p:tav tm="100000">
                                          <p:val>
                                            <p:strVal val="#ppt_x"/>
                                          </p:val>
                                        </p:tav>
                                      </p:tavLst>
                                    </p:anim>
                                    <p:anim calcmode="lin" valueType="num">
                                      <p:cBhvr additive="repl">
                                        <p:cTn id="282" dur="500" fill="hold"/>
                                        <p:tgtEl>
                                          <p:spTgt spid="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CustomShape 1"/>
          <p:cNvSpPr/>
          <p:nvPr/>
        </p:nvSpPr>
        <p:spPr>
          <a:xfrm>
            <a:off x="223560" y="1464480"/>
            <a:ext cx="4708800" cy="395280"/>
          </a:xfrm>
          <a:prstGeom prst="rect">
            <a:avLst/>
          </a:prstGeom>
          <a:noFill/>
          <a:ln>
            <a:noFill/>
          </a:ln>
        </p:spPr>
        <p:style>
          <a:lnRef idx="0"/>
          <a:fillRef idx="0"/>
          <a:effectRef idx="0"/>
          <a:fontRef idx="minor"/>
        </p:style>
        <p:txBody>
          <a:bodyPr wrap="none" lIns="90000" rIns="90000" tIns="45000" bIns="45000"/>
          <a:p>
            <a:pPr>
              <a:lnSpc>
                <a:spcPct val="100000"/>
              </a:lnSpc>
            </a:pPr>
            <a:r>
              <a:rPr b="1" lang="gl-ES" sz="2000" spc="-1" strike="noStrike">
                <a:solidFill>
                  <a:srgbClr val="ffffff"/>
                </a:solidFill>
                <a:uFill>
                  <a:solidFill>
                    <a:srgbClr val="ffffff"/>
                  </a:solidFill>
                </a:uFill>
                <a:latin typeface="Century Gothic"/>
              </a:rPr>
              <a:t>A FUNCIÓN DE ASESORAMENTO</a:t>
            </a:r>
            <a:endParaRPr b="0" lang="gl-ES" sz="1800" spc="-1" strike="noStrike">
              <a:solidFill>
                <a:srgbClr val="ffffff"/>
              </a:solidFill>
              <a:uFill>
                <a:solidFill>
                  <a:srgbClr val="ffffff"/>
                </a:solidFill>
              </a:uFill>
              <a:latin typeface="Arial"/>
            </a:endParaRPr>
          </a:p>
        </p:txBody>
      </p:sp>
      <p:sp>
        <p:nvSpPr>
          <p:cNvPr id="252" name="CustomShape 2"/>
          <p:cNvSpPr/>
          <p:nvPr/>
        </p:nvSpPr>
        <p:spPr>
          <a:xfrm>
            <a:off x="518040" y="2154960"/>
            <a:ext cx="7565760" cy="3373920"/>
          </a:xfrm>
          <a:prstGeom prst="roundRect">
            <a:avLst>
              <a:gd name="adj" fmla="val 16667"/>
            </a:avLst>
          </a:prstGeom>
          <a:ln>
            <a:round/>
          </a:ln>
        </p:spPr>
        <p:style>
          <a:lnRef idx="2">
            <a:schemeClr val="accent2">
              <a:shade val="50000"/>
            </a:schemeClr>
          </a:lnRef>
          <a:fillRef idx="1">
            <a:schemeClr val="accent2"/>
          </a:fillRef>
          <a:effectRef idx="0">
            <a:schemeClr val="accent2"/>
          </a:effectRef>
          <a:fontRef idx="minor"/>
        </p:style>
        <p:txBody>
          <a:bodyPr lIns="90000" rIns="90000" tIns="45000" bIns="45000" anchor="ctr"/>
          <a:p>
            <a:pPr>
              <a:lnSpc>
                <a:spcPct val="100000"/>
              </a:lnSpc>
            </a:pPr>
            <a:r>
              <a:rPr b="1" lang="gl-ES" sz="2000" spc="-1" strike="noStrike">
                <a:solidFill>
                  <a:srgbClr val="ffffff"/>
                </a:solidFill>
                <a:uFill>
                  <a:solidFill>
                    <a:srgbClr val="ffffff"/>
                  </a:solidFill>
                </a:uFill>
                <a:latin typeface="Century Gothic"/>
              </a:rPr>
              <a:t>Asesoramento</a:t>
            </a:r>
            <a:endParaRPr b="0" lang="gl-ES" sz="1800" spc="-1" strike="noStrike">
              <a:solidFill>
                <a:srgbClr val="ffffff"/>
              </a:solidFill>
              <a:uFill>
                <a:solidFill>
                  <a:srgbClr val="ffffff"/>
                </a:solidFill>
              </a:uFill>
              <a:latin typeface="Arial"/>
            </a:endParaRPr>
          </a:p>
          <a:p>
            <a:pPr>
              <a:lnSpc>
                <a:spcPct val="100000"/>
              </a:lnSpc>
            </a:pPr>
            <a:endParaRPr b="0" lang="gl-ES" sz="1800" spc="-1" strike="noStrike">
              <a:solidFill>
                <a:srgbClr val="ffffff"/>
              </a:solidFill>
              <a:uFill>
                <a:solidFill>
                  <a:srgbClr val="ffffff"/>
                </a:solidFill>
              </a:uFill>
              <a:latin typeface="Arial"/>
            </a:endParaRPr>
          </a:p>
          <a:p>
            <a:pPr marL="285840" indent="-285480" algn="just">
              <a:lnSpc>
                <a:spcPct val="100000"/>
              </a:lnSpc>
              <a:buClr>
                <a:srgbClr val="ffffff"/>
              </a:buClr>
              <a:buFont typeface="Wingdings" charset="2"/>
              <a:buChar char=""/>
            </a:pPr>
            <a:r>
              <a:rPr b="1" lang="gl-ES" sz="2000" spc="-1" strike="noStrike">
                <a:solidFill>
                  <a:srgbClr val="ffffff"/>
                </a:solidFill>
                <a:uFill>
                  <a:solidFill>
                    <a:srgbClr val="ffffff"/>
                  </a:solidFill>
                </a:uFill>
                <a:latin typeface="Century Gothic"/>
              </a:rPr>
              <a:t>Por parte do profesorado que imparte formación relacionada co sector.</a:t>
            </a:r>
            <a:endParaRPr b="0" lang="gl-ES" sz="1800" spc="-1" strike="noStrike">
              <a:solidFill>
                <a:srgbClr val="ffffff"/>
              </a:solidFill>
              <a:uFill>
                <a:solidFill>
                  <a:srgbClr val="ffffff"/>
                </a:solidFill>
              </a:uFill>
              <a:latin typeface="Arial"/>
            </a:endParaRPr>
          </a:p>
          <a:p>
            <a:pPr marL="285840" indent="-285480" algn="just">
              <a:lnSpc>
                <a:spcPct val="100000"/>
              </a:lnSpc>
              <a:buClr>
                <a:srgbClr val="ffffff"/>
              </a:buClr>
              <a:buFont typeface="Wingdings" charset="2"/>
              <a:buChar char=""/>
            </a:pPr>
            <a:r>
              <a:rPr b="1" lang="gl-ES" sz="2000" spc="-1" strike="noStrike">
                <a:solidFill>
                  <a:srgbClr val="ffffff"/>
                </a:solidFill>
                <a:uFill>
                  <a:solidFill>
                    <a:srgbClr val="ffffff"/>
                  </a:solidFill>
                </a:uFill>
                <a:latin typeface="Century Gothic"/>
              </a:rPr>
              <a:t>Do persoal técnico especialista para avaliar a viabilidade técnica e económica do proxecto.</a:t>
            </a:r>
            <a:endParaRPr b="0" lang="gl-ES" sz="1800" spc="-1" strike="noStrike">
              <a:solidFill>
                <a:srgbClr val="ffffff"/>
              </a:solidFill>
              <a:uFill>
                <a:solidFill>
                  <a:srgbClr val="ffffff"/>
                </a:solidFill>
              </a:uFill>
              <a:latin typeface="Arial"/>
            </a:endParaRPr>
          </a:p>
          <a:p>
            <a:pPr marL="285840" indent="-285480" algn="just">
              <a:lnSpc>
                <a:spcPct val="100000"/>
              </a:lnSpc>
              <a:buClr>
                <a:srgbClr val="ffffff"/>
              </a:buClr>
              <a:buFont typeface="Wingdings" charset="2"/>
              <a:buChar char=""/>
            </a:pPr>
            <a:r>
              <a:rPr b="1" lang="gl-ES" sz="2000" spc="-1" strike="noStrike">
                <a:solidFill>
                  <a:srgbClr val="ffffff"/>
                </a:solidFill>
                <a:uFill>
                  <a:solidFill>
                    <a:srgbClr val="ffffff"/>
                  </a:solidFill>
                </a:uFill>
                <a:latin typeface="Century Gothic"/>
              </a:rPr>
              <a:t>Titoría polo coordinador ou coordinadora de emprendemento, responsable do seguemento e orientación no proxecto.</a:t>
            </a:r>
            <a:endParaRPr b="0" lang="gl-ES" sz="1800" spc="-1" strike="noStrike">
              <a:solidFill>
                <a:srgbClr val="ffffff"/>
              </a:solidFill>
              <a:uFill>
                <a:solidFill>
                  <a:srgbClr val="ffffff"/>
                </a:solidFill>
              </a:uFill>
              <a:latin typeface="Arial"/>
            </a:endParaRPr>
          </a:p>
        </p:txBody>
      </p:sp>
      <p:pic>
        <p:nvPicPr>
          <p:cNvPr id="253" name="Imagen 3" descr=""/>
          <p:cNvPicPr/>
          <p:nvPr/>
        </p:nvPicPr>
        <p:blipFill>
          <a:blip r:embed="rId1"/>
          <a:stretch/>
        </p:blipFill>
        <p:spPr>
          <a:xfrm>
            <a:off x="8721360" y="2413440"/>
            <a:ext cx="2857320" cy="2857320"/>
          </a:xfrm>
          <a:prstGeom prst="rect">
            <a:avLst/>
          </a:prstGeom>
          <a:ln>
            <a:noFill/>
          </a:ln>
        </p:spPr>
      </p:pic>
    </p:spTree>
  </p:cSld>
  <p:timing>
    <p:tnLst>
      <p:par>
        <p:cTn id="283" dur="indefinite" restart="never" nodeType="tmRoot">
          <p:childTnLst>
            <p:seq>
              <p:cTn id="284"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CustomShape 1"/>
          <p:cNvSpPr/>
          <p:nvPr/>
        </p:nvSpPr>
        <p:spPr>
          <a:xfrm>
            <a:off x="574560" y="2394720"/>
            <a:ext cx="7565760" cy="3836880"/>
          </a:xfrm>
          <a:prstGeom prst="roundRect">
            <a:avLst>
              <a:gd name="adj" fmla="val 16667"/>
            </a:avLst>
          </a:prstGeom>
          <a:ln>
            <a:round/>
          </a:ln>
        </p:spPr>
        <p:style>
          <a:lnRef idx="2">
            <a:schemeClr val="accent2">
              <a:shade val="50000"/>
            </a:schemeClr>
          </a:lnRef>
          <a:fillRef idx="1">
            <a:schemeClr val="accent2"/>
          </a:fillRef>
          <a:effectRef idx="0">
            <a:schemeClr val="accent2"/>
          </a:effectRef>
          <a:fontRef idx="minor"/>
        </p:style>
        <p:txBody>
          <a:bodyPr lIns="90000" rIns="90000" tIns="45000" bIns="45000" anchor="ctr"/>
          <a:p>
            <a:pPr algn="just">
              <a:lnSpc>
                <a:spcPct val="100000"/>
              </a:lnSpc>
            </a:pPr>
            <a:r>
              <a:rPr b="1" lang="gl-ES" sz="2000" spc="-1" strike="noStrike">
                <a:solidFill>
                  <a:srgbClr val="ffffff"/>
                </a:solidFill>
                <a:uFill>
                  <a:solidFill>
                    <a:srgbClr val="ffffff"/>
                  </a:solidFill>
                </a:uFill>
                <a:latin typeface="Century Gothic"/>
              </a:rPr>
              <a:t>Locais axeitados para o desenvolvemento das atividades das persoas emprendedoras no centro educativo onde se atopa o viveiro, á súa disposición no horario concordado co centro:</a:t>
            </a:r>
            <a:endParaRPr b="0" lang="gl-ES" sz="1800" spc="-1" strike="noStrike">
              <a:solidFill>
                <a:srgbClr val="ffffff"/>
              </a:solidFill>
              <a:uFill>
                <a:solidFill>
                  <a:srgbClr val="ffffff"/>
                </a:solidFill>
              </a:uFill>
              <a:latin typeface="Arial"/>
            </a:endParaRPr>
          </a:p>
          <a:p>
            <a:pPr algn="just">
              <a:lnSpc>
                <a:spcPct val="100000"/>
              </a:lnSpc>
            </a:pPr>
            <a:endParaRPr b="0" lang="gl-ES" sz="1800" spc="-1" strike="noStrike">
              <a:solidFill>
                <a:srgbClr val="ffffff"/>
              </a:solidFill>
              <a:uFill>
                <a:solidFill>
                  <a:srgbClr val="ffffff"/>
                </a:solidFill>
              </a:uFill>
              <a:latin typeface="Arial"/>
            </a:endParaRPr>
          </a:p>
          <a:p>
            <a:pPr marL="285840" indent="-285480" algn="just">
              <a:lnSpc>
                <a:spcPct val="100000"/>
              </a:lnSpc>
              <a:buClr>
                <a:srgbClr val="ffffff"/>
              </a:buClr>
              <a:buFont typeface="Wingdings" charset="2"/>
              <a:buChar char=""/>
            </a:pPr>
            <a:r>
              <a:rPr b="1" lang="gl-ES" sz="2000" spc="-1" strike="noStrike">
                <a:solidFill>
                  <a:srgbClr val="ffffff"/>
                </a:solidFill>
                <a:uFill>
                  <a:solidFill>
                    <a:srgbClr val="ffffff"/>
                  </a:solidFill>
                </a:uFill>
                <a:latin typeface="Century Gothic"/>
              </a:rPr>
              <a:t>Mobiliario básico propio dunha oficina.</a:t>
            </a:r>
            <a:endParaRPr b="0" lang="gl-ES" sz="1800" spc="-1" strike="noStrike">
              <a:solidFill>
                <a:srgbClr val="ffffff"/>
              </a:solidFill>
              <a:uFill>
                <a:solidFill>
                  <a:srgbClr val="ffffff"/>
                </a:solidFill>
              </a:uFill>
              <a:latin typeface="Arial"/>
            </a:endParaRPr>
          </a:p>
          <a:p>
            <a:pPr marL="285840" indent="-285480" algn="just">
              <a:lnSpc>
                <a:spcPct val="100000"/>
              </a:lnSpc>
              <a:buClr>
                <a:srgbClr val="ffffff"/>
              </a:buClr>
              <a:buFont typeface="Wingdings" charset="2"/>
              <a:buChar char=""/>
            </a:pPr>
            <a:r>
              <a:rPr b="1" lang="gl-ES" sz="2000" spc="-1" strike="noStrike">
                <a:solidFill>
                  <a:srgbClr val="ffffff"/>
                </a:solidFill>
                <a:uFill>
                  <a:solidFill>
                    <a:srgbClr val="ffffff"/>
                  </a:solidFill>
                </a:uFill>
                <a:latin typeface="Century Gothic"/>
              </a:rPr>
              <a:t>Equipos informáticos.</a:t>
            </a:r>
            <a:endParaRPr b="0" lang="gl-ES" sz="1800" spc="-1" strike="noStrike">
              <a:solidFill>
                <a:srgbClr val="ffffff"/>
              </a:solidFill>
              <a:uFill>
                <a:solidFill>
                  <a:srgbClr val="ffffff"/>
                </a:solidFill>
              </a:uFill>
              <a:latin typeface="Arial"/>
            </a:endParaRPr>
          </a:p>
          <a:p>
            <a:pPr marL="285840" indent="-285480" algn="just">
              <a:lnSpc>
                <a:spcPct val="100000"/>
              </a:lnSpc>
              <a:buClr>
                <a:srgbClr val="ffffff"/>
              </a:buClr>
              <a:buFont typeface="Wingdings" charset="2"/>
              <a:buChar char=""/>
            </a:pPr>
            <a:r>
              <a:rPr b="1" lang="gl-ES" sz="2000" spc="-1" strike="noStrike">
                <a:solidFill>
                  <a:srgbClr val="ffffff"/>
                </a:solidFill>
                <a:uFill>
                  <a:solidFill>
                    <a:srgbClr val="ffffff"/>
                  </a:solidFill>
                </a:uFill>
                <a:latin typeface="Century Gothic"/>
              </a:rPr>
              <a:t>Acceso a internet.</a:t>
            </a:r>
            <a:endParaRPr b="0" lang="gl-ES" sz="1800" spc="-1" strike="noStrike">
              <a:solidFill>
                <a:srgbClr val="ffffff"/>
              </a:solidFill>
              <a:uFill>
                <a:solidFill>
                  <a:srgbClr val="ffffff"/>
                </a:solidFill>
              </a:uFill>
              <a:latin typeface="Arial"/>
            </a:endParaRPr>
          </a:p>
          <a:p>
            <a:pPr marL="285840" indent="-285480" algn="just">
              <a:lnSpc>
                <a:spcPct val="100000"/>
              </a:lnSpc>
              <a:buClr>
                <a:srgbClr val="ffffff"/>
              </a:buClr>
              <a:buFont typeface="Wingdings" charset="2"/>
              <a:buChar char=""/>
            </a:pPr>
            <a:r>
              <a:rPr b="1" lang="gl-ES" sz="2000" spc="-1" strike="noStrike">
                <a:solidFill>
                  <a:srgbClr val="ffffff"/>
                </a:solidFill>
                <a:uFill>
                  <a:solidFill>
                    <a:srgbClr val="ffffff"/>
                  </a:solidFill>
                </a:uFill>
                <a:latin typeface="Century Gothic"/>
              </a:rPr>
              <a:t>Teléfono, fax, fotocopiadoras...</a:t>
            </a:r>
            <a:endParaRPr b="0" lang="gl-ES" sz="1800" spc="-1" strike="noStrike">
              <a:solidFill>
                <a:srgbClr val="ffffff"/>
              </a:solidFill>
              <a:uFill>
                <a:solidFill>
                  <a:srgbClr val="ffffff"/>
                </a:solidFill>
              </a:uFill>
              <a:latin typeface="Arial"/>
            </a:endParaRPr>
          </a:p>
          <a:p>
            <a:pPr marL="285840" indent="-285480" algn="just">
              <a:lnSpc>
                <a:spcPct val="100000"/>
              </a:lnSpc>
              <a:buClr>
                <a:srgbClr val="ffffff"/>
              </a:buClr>
              <a:buFont typeface="Wingdings" charset="2"/>
              <a:buChar char=""/>
            </a:pPr>
            <a:r>
              <a:rPr b="1" lang="gl-ES" sz="2000" spc="-1" strike="noStrike">
                <a:solidFill>
                  <a:srgbClr val="ffffff"/>
                </a:solidFill>
                <a:uFill>
                  <a:solidFill>
                    <a:srgbClr val="ffffff"/>
                  </a:solidFill>
                </a:uFill>
                <a:latin typeface="Century Gothic"/>
              </a:rPr>
              <a:t>Gastos xerados no mantemento xeral.</a:t>
            </a:r>
            <a:endParaRPr b="0" lang="gl-ES" sz="1800" spc="-1" strike="noStrike">
              <a:solidFill>
                <a:srgbClr val="ffffff"/>
              </a:solidFill>
              <a:uFill>
                <a:solidFill>
                  <a:srgbClr val="ffffff"/>
                </a:solidFill>
              </a:uFill>
              <a:latin typeface="Arial"/>
            </a:endParaRPr>
          </a:p>
          <a:p>
            <a:pPr marL="285840" indent="-285480" algn="just">
              <a:lnSpc>
                <a:spcPct val="100000"/>
              </a:lnSpc>
              <a:buClr>
                <a:srgbClr val="ffffff"/>
              </a:buClr>
              <a:buFont typeface="Wingdings" charset="2"/>
              <a:buChar char=""/>
            </a:pPr>
            <a:r>
              <a:rPr b="1" lang="gl-ES" sz="2000" spc="-1" strike="noStrike">
                <a:solidFill>
                  <a:srgbClr val="ffffff"/>
                </a:solidFill>
                <a:uFill>
                  <a:solidFill>
                    <a:srgbClr val="ffffff"/>
                  </a:solidFill>
                </a:uFill>
                <a:latin typeface="Century Gothic"/>
              </a:rPr>
              <a:t>Publicidade a través da páxina www.edu.xunta.es/fp</a:t>
            </a:r>
            <a:endParaRPr b="0" lang="gl-ES" sz="1800" spc="-1" strike="noStrike">
              <a:solidFill>
                <a:srgbClr val="ffffff"/>
              </a:solidFill>
              <a:uFill>
                <a:solidFill>
                  <a:srgbClr val="ffffff"/>
                </a:solidFill>
              </a:uFill>
              <a:latin typeface="Arial"/>
            </a:endParaRPr>
          </a:p>
        </p:txBody>
      </p:sp>
      <p:sp>
        <p:nvSpPr>
          <p:cNvPr id="255" name="CustomShape 2"/>
          <p:cNvSpPr/>
          <p:nvPr/>
        </p:nvSpPr>
        <p:spPr>
          <a:xfrm>
            <a:off x="378000" y="1669320"/>
            <a:ext cx="5394600" cy="395280"/>
          </a:xfrm>
          <a:prstGeom prst="rect">
            <a:avLst/>
          </a:prstGeom>
          <a:noFill/>
          <a:ln>
            <a:noFill/>
          </a:ln>
        </p:spPr>
        <p:style>
          <a:lnRef idx="0"/>
          <a:fillRef idx="0"/>
          <a:effectRef idx="0"/>
          <a:fontRef idx="minor"/>
        </p:style>
        <p:txBody>
          <a:bodyPr wrap="none" lIns="90000" rIns="90000" tIns="45000" bIns="45000"/>
          <a:p>
            <a:pPr>
              <a:lnSpc>
                <a:spcPct val="100000"/>
              </a:lnSpc>
            </a:pPr>
            <a:r>
              <a:rPr b="1" lang="gl-ES" sz="2000" spc="-1" strike="noStrike">
                <a:solidFill>
                  <a:srgbClr val="ffffff"/>
                </a:solidFill>
                <a:uFill>
                  <a:solidFill>
                    <a:srgbClr val="ffffff"/>
                  </a:solidFill>
                </a:uFill>
                <a:latin typeface="Century Gothic"/>
              </a:rPr>
              <a:t>INSTALACIÓNS PROPIAS DO VIVEIRO</a:t>
            </a:r>
            <a:endParaRPr b="0" lang="gl-ES" sz="1800" spc="-1" strike="noStrike">
              <a:solidFill>
                <a:srgbClr val="ffffff"/>
              </a:solidFill>
              <a:uFill>
                <a:solidFill>
                  <a:srgbClr val="ffffff"/>
                </a:solidFill>
              </a:uFill>
              <a:latin typeface="Arial"/>
            </a:endParaRPr>
          </a:p>
        </p:txBody>
      </p:sp>
      <p:pic>
        <p:nvPicPr>
          <p:cNvPr id="256" name="Imagen 4" descr=""/>
          <p:cNvPicPr/>
          <p:nvPr/>
        </p:nvPicPr>
        <p:blipFill>
          <a:blip r:embed="rId1"/>
          <a:stretch/>
        </p:blipFill>
        <p:spPr>
          <a:xfrm>
            <a:off x="8620200" y="1019880"/>
            <a:ext cx="3123720" cy="5211720"/>
          </a:xfrm>
          <a:prstGeom prst="rect">
            <a:avLst/>
          </a:prstGeom>
          <a:ln>
            <a:noFill/>
          </a:ln>
        </p:spPr>
      </p:pic>
    </p:spTree>
  </p:cSld>
  <p:timing>
    <p:tnLst>
      <p:par>
        <p:cTn id="285" dur="indefinite" restart="never" nodeType="tmRoot">
          <p:childTnLst>
            <p:seq>
              <p:cTn id="286"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CustomShape 1"/>
          <p:cNvSpPr/>
          <p:nvPr/>
        </p:nvSpPr>
        <p:spPr>
          <a:xfrm>
            <a:off x="235800" y="1494720"/>
            <a:ext cx="12092760" cy="1248480"/>
          </a:xfrm>
          <a:prstGeom prst="rect">
            <a:avLst/>
          </a:prstGeom>
          <a:noFill/>
          <a:ln>
            <a:noFill/>
          </a:ln>
        </p:spPr>
        <p:style>
          <a:lnRef idx="0"/>
          <a:fillRef idx="0"/>
          <a:effectRef idx="0"/>
          <a:fontRef idx="minor"/>
        </p:style>
        <p:txBody>
          <a:bodyPr wrap="none" lIns="90000" rIns="90000" tIns="45000" bIns="45000"/>
          <a:p>
            <a:pPr>
              <a:lnSpc>
                <a:spcPct val="100000"/>
              </a:lnSpc>
            </a:pPr>
            <a:r>
              <a:rPr b="0" lang="gl-ES" sz="2000" spc="-1" strike="noStrike">
                <a:solidFill>
                  <a:srgbClr val="ffffff"/>
                </a:solidFill>
                <a:uFill>
                  <a:solidFill>
                    <a:srgbClr val="ffffff"/>
                  </a:solidFill>
                </a:uFill>
                <a:latin typeface="Century Gothic"/>
              </a:rPr>
              <a:t>Toda a información que querramos atopar sobre os viveiros de empresa nos CIFP a temos en:</a:t>
            </a:r>
            <a:endParaRPr b="0" lang="gl-ES" sz="1800" spc="-1" strike="noStrike">
              <a:solidFill>
                <a:srgbClr val="ffffff"/>
              </a:solidFill>
              <a:uFill>
                <a:solidFill>
                  <a:srgbClr val="ffffff"/>
                </a:solidFill>
              </a:uFill>
              <a:latin typeface="Arial"/>
            </a:endParaRPr>
          </a:p>
          <a:p>
            <a:pPr algn="ctr">
              <a:lnSpc>
                <a:spcPct val="100000"/>
              </a:lnSpc>
            </a:pPr>
            <a:endParaRPr b="0" lang="gl-ES" sz="1800" spc="-1" strike="noStrike">
              <a:solidFill>
                <a:srgbClr val="ffffff"/>
              </a:solidFill>
              <a:uFill>
                <a:solidFill>
                  <a:srgbClr val="ffffff"/>
                </a:solidFill>
              </a:uFill>
              <a:latin typeface="Arial"/>
            </a:endParaRPr>
          </a:p>
          <a:p>
            <a:pPr algn="ctr">
              <a:lnSpc>
                <a:spcPct val="100000"/>
              </a:lnSpc>
            </a:pPr>
            <a:r>
              <a:rPr b="0" lang="gl-ES" sz="2000" spc="-1" strike="noStrike" u="sng">
                <a:solidFill>
                  <a:srgbClr val="35fa7f"/>
                </a:solidFill>
                <a:uFill>
                  <a:solidFill>
                    <a:srgbClr val="ffffff"/>
                  </a:solidFill>
                </a:uFill>
                <a:latin typeface="Century Gothic"/>
                <a:hlinkClick r:id="rId1"/>
              </a:rPr>
              <a:t>http://</a:t>
            </a:r>
            <a:r>
              <a:rPr b="0" lang="gl-ES" sz="2000" spc="-1" strike="noStrike" u="sng">
                <a:solidFill>
                  <a:srgbClr val="35fa7f"/>
                </a:solidFill>
                <a:uFill>
                  <a:solidFill>
                    <a:srgbClr val="ffffff"/>
                  </a:solidFill>
                </a:uFill>
                <a:latin typeface="Century Gothic"/>
                <a:hlinkClick r:id="rId2"/>
              </a:rPr>
              <a:t>www.edu.xunta.es/fp/viveiros-por-centro-educativo</a:t>
            </a:r>
            <a:endParaRPr b="0" lang="gl-ES" sz="1800" spc="-1" strike="noStrike">
              <a:solidFill>
                <a:srgbClr val="ffffff"/>
              </a:solidFill>
              <a:uFill>
                <a:solidFill>
                  <a:srgbClr val="ffffff"/>
                </a:solidFill>
              </a:uFill>
              <a:latin typeface="Arial"/>
            </a:endParaRPr>
          </a:p>
          <a:p>
            <a:pPr>
              <a:lnSpc>
                <a:spcPct val="100000"/>
              </a:lnSpc>
            </a:pPr>
            <a:endParaRPr b="0" lang="gl-ES" sz="1800" spc="-1" strike="noStrike">
              <a:solidFill>
                <a:srgbClr val="ffffff"/>
              </a:solidFill>
              <a:uFill>
                <a:solidFill>
                  <a:srgbClr val="ffffff"/>
                </a:solidFill>
              </a:uFill>
              <a:latin typeface="Arial"/>
            </a:endParaRPr>
          </a:p>
          <a:p>
            <a:pPr>
              <a:lnSpc>
                <a:spcPct val="100000"/>
              </a:lnSpc>
            </a:pPr>
            <a:r>
              <a:rPr b="0" lang="gl-ES" sz="2000" spc="-1" strike="noStrike">
                <a:solidFill>
                  <a:srgbClr val="ffffff"/>
                </a:solidFill>
                <a:uFill>
                  <a:solidFill>
                    <a:srgbClr val="ffffff"/>
                  </a:solidFill>
                </a:uFill>
                <a:latin typeface="Century Gothic"/>
              </a:rPr>
              <a:t>Actuamente hai 18 Viveiros en 18 CIFPs de toda Galicia:</a:t>
            </a:r>
            <a:endParaRPr b="0" lang="gl-ES" sz="1800" spc="-1" strike="noStrike">
              <a:solidFill>
                <a:srgbClr val="ffffff"/>
              </a:solidFill>
              <a:uFill>
                <a:solidFill>
                  <a:srgbClr val="ffffff"/>
                </a:solidFill>
              </a:uFill>
              <a:latin typeface="Arial"/>
            </a:endParaRPr>
          </a:p>
        </p:txBody>
      </p:sp>
      <p:sp>
        <p:nvSpPr>
          <p:cNvPr id="258" name="CustomShape 2"/>
          <p:cNvSpPr/>
          <p:nvPr/>
        </p:nvSpPr>
        <p:spPr>
          <a:xfrm>
            <a:off x="799560" y="3017520"/>
            <a:ext cx="5372640" cy="255924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2b40b6"/>
              </a:buClr>
              <a:buFont typeface="Wingdings" charset="2"/>
              <a:buChar char=""/>
            </a:pPr>
            <a:r>
              <a:rPr b="0" lang="gl-ES" sz="1800" spc="-1" strike="noStrike" u="sng">
                <a:solidFill>
                  <a:srgbClr val="35fa7f"/>
                </a:solidFill>
                <a:uFill>
                  <a:solidFill>
                    <a:srgbClr val="ffffff"/>
                  </a:solidFill>
                </a:uFill>
                <a:latin typeface="Trebuchet MS"/>
                <a:hlinkClick r:id="rId3"/>
              </a:rPr>
              <a:t>Viveiro do CIFP A Carballeira - Marcos Valcárcel</a:t>
            </a:r>
            <a:endParaRPr b="0" lang="gl-ES" sz="1800" spc="-1" strike="noStrike">
              <a:solidFill>
                <a:srgbClr val="ffffff"/>
              </a:solidFill>
              <a:uFill>
                <a:solidFill>
                  <a:srgbClr val="ffffff"/>
                </a:solidFill>
              </a:uFill>
              <a:latin typeface="Arial"/>
            </a:endParaRPr>
          </a:p>
          <a:p>
            <a:pPr marL="285840" indent="-285480">
              <a:lnSpc>
                <a:spcPct val="100000"/>
              </a:lnSpc>
              <a:buClr>
                <a:srgbClr val="2b40b6"/>
              </a:buClr>
              <a:buFont typeface="Wingdings" charset="2"/>
              <a:buChar char=""/>
            </a:pPr>
            <a:r>
              <a:rPr b="0" lang="gl-ES" sz="1800" spc="-1" strike="noStrike" u="sng">
                <a:solidFill>
                  <a:srgbClr val="35fa7f"/>
                </a:solidFill>
                <a:uFill>
                  <a:solidFill>
                    <a:srgbClr val="ffffff"/>
                  </a:solidFill>
                </a:uFill>
                <a:latin typeface="Trebuchet MS"/>
                <a:hlinkClick r:id="rId4"/>
              </a:rPr>
              <a:t>Viveiro do CIFP A Farixa</a:t>
            </a:r>
            <a:endParaRPr b="0" lang="gl-ES" sz="1800" spc="-1" strike="noStrike">
              <a:solidFill>
                <a:srgbClr val="ffffff"/>
              </a:solidFill>
              <a:uFill>
                <a:solidFill>
                  <a:srgbClr val="ffffff"/>
                </a:solidFill>
              </a:uFill>
              <a:latin typeface="Arial"/>
            </a:endParaRPr>
          </a:p>
          <a:p>
            <a:pPr marL="285840" indent="-285480">
              <a:lnSpc>
                <a:spcPct val="100000"/>
              </a:lnSpc>
              <a:buClr>
                <a:srgbClr val="2b40b6"/>
              </a:buClr>
              <a:buFont typeface="Wingdings" charset="2"/>
              <a:buChar char=""/>
            </a:pPr>
            <a:r>
              <a:rPr b="0" lang="gl-ES" sz="1800" spc="-1" strike="noStrike" u="sng">
                <a:solidFill>
                  <a:srgbClr val="35fa7f"/>
                </a:solidFill>
                <a:uFill>
                  <a:solidFill>
                    <a:srgbClr val="ffffff"/>
                  </a:solidFill>
                </a:uFill>
                <a:latin typeface="Trebuchet MS"/>
                <a:hlinkClick r:id="rId5"/>
              </a:rPr>
              <a:t>Viveiro do CIFP A Granxa</a:t>
            </a:r>
            <a:endParaRPr b="0" lang="gl-ES" sz="1800" spc="-1" strike="noStrike">
              <a:solidFill>
                <a:srgbClr val="ffffff"/>
              </a:solidFill>
              <a:uFill>
                <a:solidFill>
                  <a:srgbClr val="ffffff"/>
                </a:solidFill>
              </a:uFill>
              <a:latin typeface="Arial"/>
            </a:endParaRPr>
          </a:p>
          <a:p>
            <a:pPr marL="285840" indent="-285480">
              <a:lnSpc>
                <a:spcPct val="100000"/>
              </a:lnSpc>
              <a:buClr>
                <a:srgbClr val="2b40b6"/>
              </a:buClr>
              <a:buFont typeface="Wingdings" charset="2"/>
              <a:buChar char=""/>
            </a:pPr>
            <a:r>
              <a:rPr b="0" lang="gl-ES" sz="1800" spc="-1" strike="noStrike" u="sng">
                <a:solidFill>
                  <a:srgbClr val="35fa7f"/>
                </a:solidFill>
                <a:uFill>
                  <a:solidFill>
                    <a:srgbClr val="ffffff"/>
                  </a:solidFill>
                </a:uFill>
                <a:latin typeface="Trebuchet MS"/>
                <a:hlinkClick r:id="rId6"/>
              </a:rPr>
              <a:t>Viveiro do CIFP A Xunqueira</a:t>
            </a:r>
            <a:endParaRPr b="0" lang="gl-ES" sz="1800" spc="-1" strike="noStrike">
              <a:solidFill>
                <a:srgbClr val="ffffff"/>
              </a:solidFill>
              <a:uFill>
                <a:solidFill>
                  <a:srgbClr val="ffffff"/>
                </a:solidFill>
              </a:uFill>
              <a:latin typeface="Arial"/>
            </a:endParaRPr>
          </a:p>
          <a:p>
            <a:pPr marL="285840" indent="-285480">
              <a:lnSpc>
                <a:spcPct val="100000"/>
              </a:lnSpc>
              <a:buClr>
                <a:srgbClr val="2b40b6"/>
              </a:buClr>
              <a:buFont typeface="Wingdings" charset="2"/>
              <a:buChar char=""/>
            </a:pPr>
            <a:r>
              <a:rPr b="0" lang="gl-ES" sz="1800" spc="-1" strike="noStrike" u="sng">
                <a:solidFill>
                  <a:srgbClr val="35fa7f"/>
                </a:solidFill>
                <a:uFill>
                  <a:solidFill>
                    <a:srgbClr val="ffffff"/>
                  </a:solidFill>
                </a:uFill>
                <a:latin typeface="Trebuchet MS"/>
                <a:hlinkClick r:id="rId7"/>
              </a:rPr>
              <a:t>Viveiro do CIFP Ánxel Casal - Monte Alto</a:t>
            </a:r>
            <a:endParaRPr b="0" lang="gl-ES" sz="1800" spc="-1" strike="noStrike">
              <a:solidFill>
                <a:srgbClr val="ffffff"/>
              </a:solidFill>
              <a:uFill>
                <a:solidFill>
                  <a:srgbClr val="ffffff"/>
                </a:solidFill>
              </a:uFill>
              <a:latin typeface="Arial"/>
            </a:endParaRPr>
          </a:p>
          <a:p>
            <a:pPr marL="285840" indent="-285480">
              <a:lnSpc>
                <a:spcPct val="100000"/>
              </a:lnSpc>
              <a:buClr>
                <a:srgbClr val="2b40b6"/>
              </a:buClr>
              <a:buFont typeface="Wingdings" charset="2"/>
              <a:buChar char=""/>
            </a:pPr>
            <a:r>
              <a:rPr b="0" lang="gl-ES" sz="1800" spc="-1" strike="noStrike" u="sng">
                <a:solidFill>
                  <a:srgbClr val="35fa7f"/>
                </a:solidFill>
                <a:uFill>
                  <a:solidFill>
                    <a:srgbClr val="ffffff"/>
                  </a:solidFill>
                </a:uFill>
                <a:latin typeface="Trebuchet MS"/>
                <a:hlinkClick r:id="rId8"/>
              </a:rPr>
              <a:t>Viveiro do CIFP As Mercedes</a:t>
            </a:r>
            <a:endParaRPr b="0" lang="gl-ES" sz="1800" spc="-1" strike="noStrike">
              <a:solidFill>
                <a:srgbClr val="ffffff"/>
              </a:solidFill>
              <a:uFill>
                <a:solidFill>
                  <a:srgbClr val="ffffff"/>
                </a:solidFill>
              </a:uFill>
              <a:latin typeface="Arial"/>
            </a:endParaRPr>
          </a:p>
          <a:p>
            <a:pPr marL="285840" indent="-285480">
              <a:lnSpc>
                <a:spcPct val="100000"/>
              </a:lnSpc>
              <a:buClr>
                <a:srgbClr val="2b40b6"/>
              </a:buClr>
              <a:buFont typeface="Wingdings" charset="2"/>
              <a:buChar char=""/>
            </a:pPr>
            <a:r>
              <a:rPr b="0" lang="gl-ES" sz="1800" spc="-1" strike="noStrike" u="sng">
                <a:solidFill>
                  <a:srgbClr val="35fa7f"/>
                </a:solidFill>
                <a:uFill>
                  <a:solidFill>
                    <a:srgbClr val="ffffff"/>
                  </a:solidFill>
                </a:uFill>
                <a:latin typeface="Trebuchet MS"/>
                <a:hlinkClick r:id="rId9"/>
              </a:rPr>
              <a:t>Viveiro do CIFP Ferrolterra</a:t>
            </a:r>
            <a:endParaRPr b="0" lang="gl-ES" sz="1800" spc="-1" strike="noStrike">
              <a:solidFill>
                <a:srgbClr val="ffffff"/>
              </a:solidFill>
              <a:uFill>
                <a:solidFill>
                  <a:srgbClr val="ffffff"/>
                </a:solidFill>
              </a:uFill>
              <a:latin typeface="Arial"/>
            </a:endParaRPr>
          </a:p>
          <a:p>
            <a:pPr marL="285840" indent="-285480">
              <a:lnSpc>
                <a:spcPct val="100000"/>
              </a:lnSpc>
              <a:buClr>
                <a:srgbClr val="2b40b6"/>
              </a:buClr>
              <a:buFont typeface="Wingdings" charset="2"/>
              <a:buChar char=""/>
            </a:pPr>
            <a:r>
              <a:rPr b="0" lang="gl-ES" sz="1800" spc="-1" strike="noStrike" u="sng">
                <a:solidFill>
                  <a:srgbClr val="35fa7f"/>
                </a:solidFill>
                <a:uFill>
                  <a:solidFill>
                    <a:srgbClr val="ffffff"/>
                  </a:solidFill>
                </a:uFill>
                <a:latin typeface="Trebuchet MS"/>
                <a:hlinkClick r:id="rId10"/>
              </a:rPr>
              <a:t>Viveiro do CIFP Manuel Antonio</a:t>
            </a:r>
            <a:endParaRPr b="0" lang="gl-ES" sz="1800" spc="-1" strike="noStrike">
              <a:solidFill>
                <a:srgbClr val="ffffff"/>
              </a:solidFill>
              <a:uFill>
                <a:solidFill>
                  <a:srgbClr val="ffffff"/>
                </a:solidFill>
              </a:uFill>
              <a:latin typeface="Arial"/>
            </a:endParaRPr>
          </a:p>
          <a:p>
            <a:pPr marL="285840" indent="-285480">
              <a:lnSpc>
                <a:spcPct val="100000"/>
              </a:lnSpc>
              <a:buClr>
                <a:srgbClr val="2b40b6"/>
              </a:buClr>
              <a:buFont typeface="Wingdings" charset="2"/>
              <a:buChar char=""/>
            </a:pPr>
            <a:r>
              <a:rPr b="0" lang="gl-ES" sz="1800" spc="-1" strike="noStrike" u="sng">
                <a:solidFill>
                  <a:srgbClr val="35fa7f"/>
                </a:solidFill>
                <a:uFill>
                  <a:solidFill>
                    <a:srgbClr val="ffffff"/>
                  </a:solidFill>
                </a:uFill>
                <a:latin typeface="Trebuchet MS"/>
                <a:hlinkClick r:id="rId11"/>
              </a:rPr>
              <a:t>Viveiro do CIFP Paseo das Pontes</a:t>
            </a:r>
            <a:endParaRPr b="0" lang="gl-ES" sz="1800" spc="-1" strike="noStrike">
              <a:solidFill>
                <a:srgbClr val="ffffff"/>
              </a:solidFill>
              <a:uFill>
                <a:solidFill>
                  <a:srgbClr val="ffffff"/>
                </a:solidFill>
              </a:uFill>
              <a:latin typeface="Arial"/>
            </a:endParaRPr>
          </a:p>
        </p:txBody>
      </p:sp>
      <p:sp>
        <p:nvSpPr>
          <p:cNvPr id="259" name="CustomShape 3"/>
          <p:cNvSpPr/>
          <p:nvPr/>
        </p:nvSpPr>
        <p:spPr>
          <a:xfrm>
            <a:off x="6837480" y="3017520"/>
            <a:ext cx="5353920" cy="255924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2b40b6"/>
              </a:buClr>
              <a:buFont typeface="Wingdings" charset="2"/>
              <a:buChar char=""/>
            </a:pPr>
            <a:r>
              <a:rPr b="0" lang="gl-ES" sz="1800" spc="-1" strike="noStrike" u="sng">
                <a:solidFill>
                  <a:srgbClr val="35fa7f"/>
                </a:solidFill>
                <a:uFill>
                  <a:solidFill>
                    <a:srgbClr val="ffffff"/>
                  </a:solidFill>
                </a:uFill>
                <a:latin typeface="Trebuchet MS"/>
                <a:hlinkClick r:id="rId12"/>
              </a:rPr>
              <a:t>Viveiro do CIFP Politécnico de Lugo</a:t>
            </a:r>
            <a:endParaRPr b="0" lang="gl-ES" sz="1800" spc="-1" strike="noStrike">
              <a:solidFill>
                <a:srgbClr val="ffffff"/>
              </a:solidFill>
              <a:uFill>
                <a:solidFill>
                  <a:srgbClr val="ffffff"/>
                </a:solidFill>
              </a:uFill>
              <a:latin typeface="Arial"/>
            </a:endParaRPr>
          </a:p>
          <a:p>
            <a:pPr marL="285840" indent="-285480">
              <a:lnSpc>
                <a:spcPct val="100000"/>
              </a:lnSpc>
              <a:buClr>
                <a:srgbClr val="2b40b6"/>
              </a:buClr>
              <a:buFont typeface="Wingdings" charset="2"/>
              <a:buChar char=""/>
            </a:pPr>
            <a:r>
              <a:rPr b="0" lang="gl-ES" sz="1800" spc="-1" strike="noStrike" u="sng">
                <a:solidFill>
                  <a:srgbClr val="35fa7f"/>
                </a:solidFill>
                <a:uFill>
                  <a:solidFill>
                    <a:srgbClr val="ffffff"/>
                  </a:solidFill>
                </a:uFill>
                <a:latin typeface="Trebuchet MS"/>
                <a:hlinkClick r:id="rId13"/>
              </a:rPr>
              <a:t>Viveiro do CIFP Politécnico de Santiago</a:t>
            </a:r>
            <a:endParaRPr b="0" lang="gl-ES" sz="1800" spc="-1" strike="noStrike">
              <a:solidFill>
                <a:srgbClr val="ffffff"/>
              </a:solidFill>
              <a:uFill>
                <a:solidFill>
                  <a:srgbClr val="ffffff"/>
                </a:solidFill>
              </a:uFill>
              <a:latin typeface="Arial"/>
            </a:endParaRPr>
          </a:p>
          <a:p>
            <a:pPr marL="285840" indent="-285480">
              <a:lnSpc>
                <a:spcPct val="100000"/>
              </a:lnSpc>
              <a:buClr>
                <a:srgbClr val="2b40b6"/>
              </a:buClr>
              <a:buFont typeface="Wingdings" charset="2"/>
              <a:buChar char=""/>
            </a:pPr>
            <a:r>
              <a:rPr b="0" lang="gl-ES" sz="1800" spc="-1" strike="noStrike" u="sng">
                <a:solidFill>
                  <a:srgbClr val="35fa7f"/>
                </a:solidFill>
                <a:uFill>
                  <a:solidFill>
                    <a:srgbClr val="ffffff"/>
                  </a:solidFill>
                </a:uFill>
                <a:latin typeface="Trebuchet MS"/>
                <a:hlinkClick r:id="rId14"/>
              </a:rPr>
              <a:t>Viveiro do CIFP Porta da Auga</a:t>
            </a:r>
            <a:endParaRPr b="0" lang="gl-ES" sz="1800" spc="-1" strike="noStrike">
              <a:solidFill>
                <a:srgbClr val="ffffff"/>
              </a:solidFill>
              <a:uFill>
                <a:solidFill>
                  <a:srgbClr val="ffffff"/>
                </a:solidFill>
              </a:uFill>
              <a:latin typeface="Arial"/>
            </a:endParaRPr>
          </a:p>
          <a:p>
            <a:pPr marL="285840" indent="-285480">
              <a:lnSpc>
                <a:spcPct val="100000"/>
              </a:lnSpc>
              <a:buClr>
                <a:srgbClr val="2b40b6"/>
              </a:buClr>
              <a:buFont typeface="Wingdings" charset="2"/>
              <a:buChar char=""/>
            </a:pPr>
            <a:r>
              <a:rPr b="0" lang="gl-ES" sz="1800" spc="-1" strike="noStrike" u="sng">
                <a:solidFill>
                  <a:srgbClr val="35fa7f"/>
                </a:solidFill>
                <a:uFill>
                  <a:solidFill>
                    <a:srgbClr val="ffffff"/>
                  </a:solidFill>
                </a:uFill>
                <a:latin typeface="Trebuchet MS"/>
                <a:hlinkClick r:id="rId15"/>
              </a:rPr>
              <a:t>Viveiro do CIFP Portovello</a:t>
            </a:r>
            <a:endParaRPr b="0" lang="gl-ES" sz="1800" spc="-1" strike="noStrike">
              <a:solidFill>
                <a:srgbClr val="ffffff"/>
              </a:solidFill>
              <a:uFill>
                <a:solidFill>
                  <a:srgbClr val="ffffff"/>
                </a:solidFill>
              </a:uFill>
              <a:latin typeface="Arial"/>
            </a:endParaRPr>
          </a:p>
          <a:p>
            <a:pPr marL="285840" indent="-285480">
              <a:lnSpc>
                <a:spcPct val="100000"/>
              </a:lnSpc>
              <a:buClr>
                <a:srgbClr val="2b40b6"/>
              </a:buClr>
              <a:buFont typeface="Wingdings" charset="2"/>
              <a:buChar char=""/>
            </a:pPr>
            <a:r>
              <a:rPr b="0" lang="gl-ES" sz="1800" spc="-1" strike="noStrike" u="sng">
                <a:solidFill>
                  <a:srgbClr val="35fa7f"/>
                </a:solidFill>
                <a:uFill>
                  <a:solidFill>
                    <a:srgbClr val="ffffff"/>
                  </a:solidFill>
                </a:uFill>
                <a:latin typeface="Trebuchet MS"/>
                <a:hlinkClick r:id="rId16"/>
              </a:rPr>
              <a:t>Viveiro do CIFP Rodolfo Ucha Piñeiro</a:t>
            </a:r>
            <a:endParaRPr b="0" lang="gl-ES" sz="1800" spc="-1" strike="noStrike">
              <a:solidFill>
                <a:srgbClr val="ffffff"/>
              </a:solidFill>
              <a:uFill>
                <a:solidFill>
                  <a:srgbClr val="ffffff"/>
                </a:solidFill>
              </a:uFill>
              <a:latin typeface="Arial"/>
            </a:endParaRPr>
          </a:p>
          <a:p>
            <a:pPr marL="285840" indent="-285480">
              <a:lnSpc>
                <a:spcPct val="100000"/>
              </a:lnSpc>
              <a:buClr>
                <a:srgbClr val="2b40b6"/>
              </a:buClr>
              <a:buFont typeface="Wingdings" charset="2"/>
              <a:buChar char=""/>
            </a:pPr>
            <a:r>
              <a:rPr b="0" lang="gl-ES" sz="1800" spc="-1" strike="noStrike" u="sng">
                <a:solidFill>
                  <a:srgbClr val="35fa7f"/>
                </a:solidFill>
                <a:uFill>
                  <a:solidFill>
                    <a:srgbClr val="ffffff"/>
                  </a:solidFill>
                </a:uFill>
                <a:latin typeface="Trebuchet MS"/>
                <a:hlinkClick r:id="rId17"/>
              </a:rPr>
              <a:t>Viveiro do CIFP Someso</a:t>
            </a:r>
            <a:endParaRPr b="0" lang="gl-ES" sz="1800" spc="-1" strike="noStrike">
              <a:solidFill>
                <a:srgbClr val="ffffff"/>
              </a:solidFill>
              <a:uFill>
                <a:solidFill>
                  <a:srgbClr val="ffffff"/>
                </a:solidFill>
              </a:uFill>
              <a:latin typeface="Arial"/>
            </a:endParaRPr>
          </a:p>
          <a:p>
            <a:pPr marL="285840" indent="-285480">
              <a:lnSpc>
                <a:spcPct val="100000"/>
              </a:lnSpc>
              <a:buClr>
                <a:srgbClr val="2b40b6"/>
              </a:buClr>
              <a:buFont typeface="Wingdings" charset="2"/>
              <a:buChar char=""/>
            </a:pPr>
            <a:r>
              <a:rPr b="0" lang="gl-ES" sz="1800" spc="-1" strike="noStrike" u="sng">
                <a:solidFill>
                  <a:srgbClr val="35fa7f"/>
                </a:solidFill>
                <a:uFill>
                  <a:solidFill>
                    <a:srgbClr val="ffffff"/>
                  </a:solidFill>
                </a:uFill>
                <a:latin typeface="Trebuchet MS"/>
                <a:hlinkClick r:id="rId18"/>
              </a:rPr>
              <a:t>Viveiro do IES de Fene</a:t>
            </a:r>
            <a:endParaRPr b="0" lang="gl-ES" sz="1800" spc="-1" strike="noStrike">
              <a:solidFill>
                <a:srgbClr val="ffffff"/>
              </a:solidFill>
              <a:uFill>
                <a:solidFill>
                  <a:srgbClr val="ffffff"/>
                </a:solidFill>
              </a:uFill>
              <a:latin typeface="Arial"/>
            </a:endParaRPr>
          </a:p>
          <a:p>
            <a:pPr marL="285840" indent="-285480">
              <a:lnSpc>
                <a:spcPct val="100000"/>
              </a:lnSpc>
              <a:buClr>
                <a:srgbClr val="2b40b6"/>
              </a:buClr>
              <a:buFont typeface="Wingdings" charset="2"/>
              <a:buChar char=""/>
            </a:pPr>
            <a:r>
              <a:rPr b="0" lang="gl-ES" sz="1800" spc="-1" strike="noStrike" u="sng">
                <a:solidFill>
                  <a:srgbClr val="35fa7f"/>
                </a:solidFill>
                <a:uFill>
                  <a:solidFill>
                    <a:srgbClr val="ffffff"/>
                  </a:solidFill>
                </a:uFill>
                <a:latin typeface="Trebuchet MS"/>
                <a:hlinkClick r:id="rId19"/>
              </a:rPr>
              <a:t>Viveiro do IES Luís Seoane</a:t>
            </a:r>
            <a:endParaRPr b="0" lang="gl-ES" sz="1800" spc="-1" strike="noStrike">
              <a:solidFill>
                <a:srgbClr val="ffffff"/>
              </a:solidFill>
              <a:uFill>
                <a:solidFill>
                  <a:srgbClr val="ffffff"/>
                </a:solidFill>
              </a:uFill>
              <a:latin typeface="Arial"/>
            </a:endParaRPr>
          </a:p>
          <a:p>
            <a:pPr marL="285840" indent="-285480">
              <a:lnSpc>
                <a:spcPct val="100000"/>
              </a:lnSpc>
              <a:buClr>
                <a:srgbClr val="2b40b6"/>
              </a:buClr>
              <a:buFont typeface="Wingdings" charset="2"/>
              <a:buChar char=""/>
            </a:pPr>
            <a:r>
              <a:rPr b="0" lang="gl-ES" sz="1800" spc="-1" strike="noStrike" u="sng">
                <a:solidFill>
                  <a:srgbClr val="35fa7f"/>
                </a:solidFill>
                <a:uFill>
                  <a:solidFill>
                    <a:srgbClr val="ffffff"/>
                  </a:solidFill>
                </a:uFill>
                <a:latin typeface="Trebuchet MS"/>
                <a:hlinkClick r:id="rId20"/>
              </a:rPr>
              <a:t>Viveiro do IES Ricardo Mella</a:t>
            </a:r>
            <a:endParaRPr b="0" lang="gl-ES" sz="1800" spc="-1" strike="noStrike">
              <a:solidFill>
                <a:srgbClr val="ffffff"/>
              </a:solidFill>
              <a:uFill>
                <a:solidFill>
                  <a:srgbClr val="ffffff"/>
                </a:solidFill>
              </a:uFill>
              <a:latin typeface="Arial"/>
            </a:endParaRPr>
          </a:p>
        </p:txBody>
      </p:sp>
      <p:pic>
        <p:nvPicPr>
          <p:cNvPr id="260" name="Picture 2" descr=""/>
          <p:cNvPicPr/>
          <p:nvPr/>
        </p:nvPicPr>
        <p:blipFill>
          <a:blip r:embed="rId21"/>
          <a:stretch/>
        </p:blipFill>
        <p:spPr>
          <a:xfrm>
            <a:off x="7778520" y="471600"/>
            <a:ext cx="1942920" cy="761760"/>
          </a:xfrm>
          <a:prstGeom prst="rect">
            <a:avLst/>
          </a:prstGeom>
          <a:ln>
            <a:noFill/>
          </a:ln>
        </p:spPr>
      </p:pic>
      <p:sp>
        <p:nvSpPr>
          <p:cNvPr id="261" name="CustomShape 4"/>
          <p:cNvSpPr/>
          <p:nvPr/>
        </p:nvSpPr>
        <p:spPr>
          <a:xfrm>
            <a:off x="214920" y="5849640"/>
            <a:ext cx="11788560" cy="70020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ffffff"/>
                </a:solidFill>
                <a:uFill>
                  <a:solidFill>
                    <a:srgbClr val="ffffff"/>
                  </a:solidFill>
                </a:uFill>
                <a:latin typeface="Century Gothic"/>
              </a:rPr>
              <a:t>Algúns máis grandes, outros máis pequenos pero todos teñen una estructura e decoración parecida. Como exemplo trouxen un par de fotos, a continuación, do viveiro do meu CIFP. </a:t>
            </a:r>
            <a:endParaRPr b="0" lang="gl-ES" sz="1800" spc="-1" strike="noStrike">
              <a:solidFill>
                <a:srgbClr val="ffffff"/>
              </a:solidFill>
              <a:uFill>
                <a:solidFill>
                  <a:srgbClr val="ffffff"/>
                </a:solidFill>
              </a:uFill>
              <a:latin typeface="Arial"/>
            </a:endParaRPr>
          </a:p>
        </p:txBody>
      </p:sp>
    </p:spTree>
  </p:cSld>
  <p:timing>
    <p:tnLst>
      <p:par>
        <p:cTn id="287" dur="indefinite" restart="never" nodeType="tmRoot">
          <p:childTnLst>
            <p:seq>
              <p:cTn id="288"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2" name="Imagen 2" descr=""/>
          <p:cNvPicPr/>
          <p:nvPr/>
        </p:nvPicPr>
        <p:blipFill>
          <a:blip r:embed="rId1"/>
          <a:stretch/>
        </p:blipFill>
        <p:spPr>
          <a:xfrm>
            <a:off x="872280" y="1634040"/>
            <a:ext cx="6385320" cy="3832560"/>
          </a:xfrm>
          <a:prstGeom prst="rect">
            <a:avLst/>
          </a:prstGeom>
          <a:ln>
            <a:noFill/>
          </a:ln>
        </p:spPr>
      </p:pic>
      <p:pic>
        <p:nvPicPr>
          <p:cNvPr id="263" name="Imagen 4" descr=""/>
          <p:cNvPicPr/>
          <p:nvPr/>
        </p:nvPicPr>
        <p:blipFill>
          <a:blip r:embed="rId2"/>
          <a:stretch/>
        </p:blipFill>
        <p:spPr>
          <a:xfrm>
            <a:off x="8145360" y="776880"/>
            <a:ext cx="3329640" cy="5546880"/>
          </a:xfrm>
          <a:prstGeom prst="rect">
            <a:avLst/>
          </a:prstGeom>
          <a:ln>
            <a:noFill/>
          </a:ln>
        </p:spPr>
      </p:pic>
      <p:sp>
        <p:nvSpPr>
          <p:cNvPr id="264" name="CustomShape 1"/>
          <p:cNvSpPr/>
          <p:nvPr/>
        </p:nvSpPr>
        <p:spPr>
          <a:xfrm>
            <a:off x="709200" y="5858640"/>
            <a:ext cx="7180920" cy="395280"/>
          </a:xfrm>
          <a:prstGeom prst="rect">
            <a:avLst/>
          </a:prstGeom>
          <a:noFill/>
          <a:ln>
            <a:noFill/>
          </a:ln>
        </p:spPr>
        <p:style>
          <a:lnRef idx="0"/>
          <a:fillRef idx="0"/>
          <a:effectRef idx="0"/>
          <a:fontRef idx="minor"/>
        </p:style>
        <p:txBody>
          <a:bodyPr wrap="none" lIns="90000" rIns="90000" tIns="45000" bIns="45000"/>
          <a:p>
            <a:pPr>
              <a:lnSpc>
                <a:spcPct val="100000"/>
              </a:lnSpc>
            </a:pPr>
            <a:r>
              <a:rPr b="0" lang="gl-ES" sz="2000" spc="-1" strike="noStrike">
                <a:solidFill>
                  <a:srgbClr val="ffffff"/>
                </a:solidFill>
                <a:uFill>
                  <a:solidFill>
                    <a:srgbClr val="ffffff"/>
                  </a:solidFill>
                </a:uFill>
                <a:latin typeface="Century Gothic"/>
              </a:rPr>
              <a:t>Viveiro de Empresas en CIFP A Xunqueira (Pontevedra)</a:t>
            </a:r>
            <a:endParaRPr b="0" lang="gl-ES" sz="1800" spc="-1" strike="noStrike">
              <a:solidFill>
                <a:srgbClr val="ffffff"/>
              </a:solidFill>
              <a:uFill>
                <a:solidFill>
                  <a:srgbClr val="ffffff"/>
                </a:solidFill>
              </a:uFill>
              <a:latin typeface="Arial"/>
            </a:endParaRPr>
          </a:p>
        </p:txBody>
      </p:sp>
    </p:spTree>
  </p:cSld>
  <p:timing>
    <p:tnLst>
      <p:par>
        <p:cTn id="289" dur="indefinite" restart="never" nodeType="tmRoot">
          <p:childTnLst>
            <p:seq>
              <p:cTn id="290"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CustomShape 1"/>
          <p:cNvSpPr/>
          <p:nvPr/>
        </p:nvSpPr>
        <p:spPr>
          <a:xfrm>
            <a:off x="352080" y="1571040"/>
            <a:ext cx="11712960" cy="277200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400" spc="-1" strike="noStrike">
                <a:solidFill>
                  <a:srgbClr val="ffffff"/>
                </a:solidFill>
                <a:uFill>
                  <a:solidFill>
                    <a:srgbClr val="ffffff"/>
                  </a:solidFill>
                </a:uFill>
                <a:latin typeface="Century Gothic"/>
              </a:rPr>
              <a:t>1.1. </a:t>
            </a:r>
            <a:r>
              <a:rPr b="0" lang="gl-ES" sz="2400" spc="-1" strike="noStrike" u="sng">
                <a:solidFill>
                  <a:srgbClr val="ffffff"/>
                </a:solidFill>
                <a:uFill>
                  <a:solidFill>
                    <a:srgbClr val="ffffff"/>
                  </a:solidFill>
                </a:uFill>
                <a:latin typeface="Century Gothic"/>
              </a:rPr>
              <a:t>¿Qué é emprender?</a:t>
            </a:r>
            <a:endParaRPr b="0" lang="gl-ES" sz="1800" spc="-1" strike="noStrike">
              <a:solidFill>
                <a:srgbClr val="ffffff"/>
              </a:solidFill>
              <a:uFill>
                <a:solidFill>
                  <a:srgbClr val="ffffff"/>
                </a:solidFill>
              </a:uFill>
              <a:latin typeface="Arial"/>
            </a:endParaRPr>
          </a:p>
          <a:p>
            <a:pPr algn="just">
              <a:lnSpc>
                <a:spcPct val="100000"/>
              </a:lnSpc>
            </a:pP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Dende o punto de vista da economía e da empresa, </a:t>
            </a:r>
            <a:r>
              <a:rPr b="1" lang="gl-ES" sz="2000" spc="-1" strike="noStrike">
                <a:solidFill>
                  <a:srgbClr val="ffffff"/>
                </a:solidFill>
                <a:uFill>
                  <a:solidFill>
                    <a:srgbClr val="ffffff"/>
                  </a:solidFill>
                </a:uFill>
                <a:latin typeface="Century Gothic"/>
              </a:rPr>
              <a:t>emprender</a:t>
            </a:r>
            <a:r>
              <a:rPr b="0" lang="gl-ES" sz="2000" spc="-1" strike="noStrike">
                <a:solidFill>
                  <a:srgbClr val="ffffff"/>
                </a:solidFill>
                <a:uFill>
                  <a:solidFill>
                    <a:srgbClr val="ffffff"/>
                  </a:solidFill>
                </a:uFill>
                <a:latin typeface="Century Gothic"/>
              </a:rPr>
              <a:t> é comenzar un actividade </a:t>
            </a: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empresarial ou negocio novo. Dende o punto de vista dos profesores (de E.I.E), a definición de Emprendedor e outra: é o individuo que leva unha idea á realidade.</a:t>
            </a:r>
            <a:endParaRPr b="0" lang="gl-ES" sz="1800" spc="-1" strike="noStrike">
              <a:solidFill>
                <a:srgbClr val="ffffff"/>
              </a:solidFill>
              <a:uFill>
                <a:solidFill>
                  <a:srgbClr val="ffffff"/>
                </a:solidFill>
              </a:uFill>
              <a:latin typeface="Arial"/>
            </a:endParaRPr>
          </a:p>
          <a:p>
            <a:pPr algn="just">
              <a:lnSpc>
                <a:spcPct val="100000"/>
              </a:lnSpc>
            </a:pPr>
            <a:endParaRPr b="0" lang="gl-ES" sz="1800" spc="-1" strike="noStrike">
              <a:solidFill>
                <a:srgbClr val="ffffff"/>
              </a:solidFill>
              <a:uFill>
                <a:solidFill>
                  <a:srgbClr val="ffffff"/>
                </a:solidFill>
              </a:uFill>
              <a:latin typeface="Arial"/>
            </a:endParaRPr>
          </a:p>
          <a:p>
            <a:pPr algn="just">
              <a:lnSpc>
                <a:spcPct val="100000"/>
              </a:lnSpc>
            </a:pPr>
            <a:r>
              <a:rPr b="0" lang="gl-ES" sz="2400" spc="-1" strike="noStrike" u="sng">
                <a:solidFill>
                  <a:srgbClr val="ffffff"/>
                </a:solidFill>
                <a:uFill>
                  <a:solidFill>
                    <a:srgbClr val="ffffff"/>
                  </a:solidFill>
                </a:uFill>
                <a:latin typeface="Century Gothic"/>
              </a:rPr>
              <a:t>¿Qué é un emprendedor?</a:t>
            </a:r>
            <a:endParaRPr b="0" lang="gl-ES" sz="1800" spc="-1" strike="noStrike">
              <a:solidFill>
                <a:srgbClr val="ffffff"/>
              </a:solidFill>
              <a:uFill>
                <a:solidFill>
                  <a:srgbClr val="ffffff"/>
                </a:solidFill>
              </a:uFill>
              <a:latin typeface="Arial"/>
            </a:endParaRPr>
          </a:p>
          <a:p>
            <a:pPr algn="just">
              <a:lnSpc>
                <a:spcPct val="100000"/>
              </a:lnSpc>
            </a:pP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É aquela </a:t>
            </a:r>
            <a:r>
              <a:rPr b="1" lang="gl-ES" sz="2000" spc="-1" strike="noStrike">
                <a:solidFill>
                  <a:srgbClr val="ffffff"/>
                </a:solidFill>
                <a:uFill>
                  <a:solidFill>
                    <a:srgbClr val="ffffff"/>
                  </a:solidFill>
                </a:uFill>
                <a:latin typeface="Century Gothic"/>
              </a:rPr>
              <a:t>persoa que convirte unha idea nun proxecto concreto</a:t>
            </a:r>
            <a:r>
              <a:rPr b="0" lang="gl-ES" sz="2000" spc="-1" strike="noStrike">
                <a:solidFill>
                  <a:srgbClr val="ffffff"/>
                </a:solidFill>
                <a:uFill>
                  <a:solidFill>
                    <a:srgbClr val="ffffff"/>
                  </a:solidFill>
                </a:uFill>
                <a:latin typeface="Century Gothic"/>
              </a:rPr>
              <a:t>. </a:t>
            </a:r>
            <a:endParaRPr b="0" lang="gl-ES" sz="1800" spc="-1" strike="noStrike">
              <a:solidFill>
                <a:srgbClr val="ffffff"/>
              </a:solidFill>
              <a:uFill>
                <a:solidFill>
                  <a:srgbClr val="ffffff"/>
                </a:solidFill>
              </a:uFill>
              <a:latin typeface="Arial"/>
            </a:endParaRPr>
          </a:p>
        </p:txBody>
      </p:sp>
      <p:pic>
        <p:nvPicPr>
          <p:cNvPr id="130" name="Imagen 2" descr=""/>
          <p:cNvPicPr/>
          <p:nvPr/>
        </p:nvPicPr>
        <p:blipFill>
          <a:blip r:embed="rId1"/>
          <a:stretch/>
        </p:blipFill>
        <p:spPr>
          <a:xfrm>
            <a:off x="8240760" y="4233240"/>
            <a:ext cx="3722040" cy="2464560"/>
          </a:xfrm>
          <a:prstGeom prst="rect">
            <a:avLst/>
          </a:prstGeom>
          <a:ln>
            <a:noFill/>
          </a:ln>
        </p:spPr>
      </p:pic>
      <p:sp>
        <p:nvSpPr>
          <p:cNvPr id="131" name="CustomShape 2"/>
          <p:cNvSpPr/>
          <p:nvPr/>
        </p:nvSpPr>
        <p:spPr>
          <a:xfrm>
            <a:off x="59760" y="878760"/>
            <a:ext cx="6812280" cy="516960"/>
          </a:xfrm>
          <a:prstGeom prst="rect">
            <a:avLst/>
          </a:prstGeom>
          <a:noFill/>
          <a:ln>
            <a:noFill/>
          </a:ln>
        </p:spPr>
        <p:style>
          <a:lnRef idx="0"/>
          <a:fillRef idx="0"/>
          <a:effectRef idx="0"/>
          <a:fontRef idx="minor"/>
        </p:style>
        <p:txBody>
          <a:bodyPr wrap="none" lIns="90000" rIns="90000" tIns="45000" bIns="45000"/>
          <a:p>
            <a:pPr marL="343080" indent="-342720">
              <a:lnSpc>
                <a:spcPct val="100000"/>
              </a:lnSpc>
              <a:buClr>
                <a:srgbClr val="ffffff"/>
              </a:buClr>
              <a:buFont typeface="StarSymbol"/>
              <a:buAutoNum type="arabicPeriod"/>
            </a:pPr>
            <a:r>
              <a:rPr b="1" lang="gl-ES" sz="2800" spc="-1" strike="noStrike">
                <a:solidFill>
                  <a:srgbClr val="ffffff"/>
                </a:solidFill>
                <a:uFill>
                  <a:solidFill>
                    <a:srgbClr val="ffffff"/>
                  </a:solidFill>
                </a:uFill>
                <a:latin typeface="Century Gothic"/>
              </a:rPr>
              <a:t>Competencias para emprender</a:t>
            </a:r>
            <a:r>
              <a:rPr b="0" lang="gl-ES" sz="1800" spc="-1" strike="noStrike">
                <a:solidFill>
                  <a:srgbClr val="ffffff"/>
                </a:solidFill>
                <a:uFill>
                  <a:solidFill>
                    <a:srgbClr val="ffffff"/>
                  </a:solidFill>
                </a:uFill>
                <a:latin typeface="Century Gothic"/>
              </a:rPr>
              <a:t>.</a:t>
            </a:r>
            <a:endParaRPr b="0" lang="gl-ES" sz="1800" spc="-1" strike="noStrike">
              <a:solidFill>
                <a:srgbClr val="ffffff"/>
              </a:solidFill>
              <a:uFill>
                <a:solidFill>
                  <a:srgbClr val="ffffff"/>
                </a:solidFill>
              </a:uFill>
              <a:latin typeface="Arial"/>
            </a:endParaRPr>
          </a:p>
        </p:txBody>
      </p:sp>
      <p:sp>
        <p:nvSpPr>
          <p:cNvPr id="132" name="CustomShape 3"/>
          <p:cNvSpPr/>
          <p:nvPr/>
        </p:nvSpPr>
        <p:spPr>
          <a:xfrm>
            <a:off x="507240" y="4402440"/>
            <a:ext cx="6296760" cy="821880"/>
          </a:xfrm>
          <a:prstGeom prst="rect">
            <a:avLst/>
          </a:prstGeom>
          <a:noFill/>
          <a:ln>
            <a:noFill/>
          </a:ln>
        </p:spPr>
        <p:style>
          <a:lnRef idx="0"/>
          <a:fillRef idx="0"/>
          <a:effectRef idx="0"/>
          <a:fontRef idx="minor"/>
        </p:style>
        <p:txBody>
          <a:bodyPr wrap="none" lIns="90000" rIns="90000" tIns="45000" bIns="45000"/>
          <a:p>
            <a:pPr>
              <a:lnSpc>
                <a:spcPct val="100000"/>
              </a:lnSpc>
            </a:pPr>
            <a:r>
              <a:rPr b="0" lang="gl-ES" sz="2400" spc="-1" strike="noStrike">
                <a:solidFill>
                  <a:srgbClr val="ffffff"/>
                </a:solidFill>
                <a:uFill>
                  <a:solidFill>
                    <a:srgbClr val="ffffff"/>
                  </a:solidFill>
                </a:uFill>
                <a:latin typeface="Century Gothic"/>
              </a:rPr>
              <a:t>¿Un emprendedor acaba convertindose </a:t>
            </a:r>
            <a:endParaRPr b="0" lang="gl-ES" sz="1800" spc="-1" strike="noStrike">
              <a:solidFill>
                <a:srgbClr val="ffffff"/>
              </a:solidFill>
              <a:uFill>
                <a:solidFill>
                  <a:srgbClr val="ffffff"/>
                </a:solidFill>
              </a:uFill>
              <a:latin typeface="Arial"/>
            </a:endParaRPr>
          </a:p>
          <a:p>
            <a:pPr>
              <a:lnSpc>
                <a:spcPct val="100000"/>
              </a:lnSpc>
            </a:pPr>
            <a:r>
              <a:rPr b="0" lang="gl-ES" sz="2400" spc="-1" strike="noStrike">
                <a:solidFill>
                  <a:srgbClr val="ffffff"/>
                </a:solidFill>
                <a:uFill>
                  <a:solidFill>
                    <a:srgbClr val="ffffff"/>
                  </a:solidFill>
                </a:uFill>
                <a:latin typeface="Century Gothic"/>
              </a:rPr>
              <a:t>necesariamente nun empresario?</a:t>
            </a:r>
            <a:endParaRPr b="0" lang="gl-ES" sz="1800" spc="-1" strike="noStrike">
              <a:solidFill>
                <a:srgbClr val="ffffff"/>
              </a:solidFill>
              <a:uFill>
                <a:solidFill>
                  <a:srgbClr val="ffffff"/>
                </a:solidFill>
              </a:uFill>
              <a:latin typeface="Arial"/>
            </a:endParaRPr>
          </a:p>
        </p:txBody>
      </p:sp>
      <p:sp>
        <p:nvSpPr>
          <p:cNvPr id="133" name="CustomShape 4"/>
          <p:cNvSpPr/>
          <p:nvPr/>
        </p:nvSpPr>
        <p:spPr>
          <a:xfrm>
            <a:off x="2685240" y="5280120"/>
            <a:ext cx="384120" cy="48888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34" name="CustomShape 5"/>
          <p:cNvSpPr/>
          <p:nvPr/>
        </p:nvSpPr>
        <p:spPr>
          <a:xfrm>
            <a:off x="2019600" y="5816160"/>
            <a:ext cx="1715760" cy="914760"/>
          </a:xfrm>
          <a:prstGeom prst="rect">
            <a:avLst/>
          </a:prstGeom>
          <a:noFill/>
          <a:ln>
            <a:noFill/>
          </a:ln>
        </p:spPr>
        <p:style>
          <a:lnRef idx="0"/>
          <a:fillRef idx="0"/>
          <a:effectRef idx="0"/>
          <a:fontRef idx="minor"/>
        </p:style>
        <p:txBody>
          <a:bodyPr wrap="none"/>
          <a:p>
            <a:pPr algn="ctr">
              <a:lnSpc>
                <a:spcPct val="100000"/>
              </a:lnSpc>
            </a:pPr>
            <a:r>
              <a:rPr b="1" lang="gl-ES" sz="5400" spc="-1" strike="noStrike">
                <a:solidFill>
                  <a:srgbClr val="e65c59"/>
                </a:solidFill>
                <a:uFill>
                  <a:solidFill>
                    <a:srgbClr val="ffffff"/>
                  </a:solidFill>
                </a:uFill>
                <a:latin typeface="Century Gothic"/>
              </a:rPr>
              <a:t>Non</a:t>
            </a:r>
            <a:endParaRPr b="0" lang="gl-ES" sz="1800" spc="-1" strike="noStrike">
              <a:solidFill>
                <a:srgbClr val="ffffff"/>
              </a:solidFill>
              <a:uFill>
                <a:solidFill>
                  <a:srgbClr val="ffffff"/>
                </a:solidFill>
              </a:uFill>
              <a:latin typeface="Arial"/>
            </a:endParaRPr>
          </a:p>
        </p:txBody>
      </p:sp>
      <p:sp>
        <p:nvSpPr>
          <p:cNvPr id="135" name="CustomShape 6"/>
          <p:cNvSpPr/>
          <p:nvPr/>
        </p:nvSpPr>
        <p:spPr>
          <a:xfrm>
            <a:off x="4353120" y="5796720"/>
            <a:ext cx="3401640" cy="91332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1800" spc="-1" strike="noStrike">
                <a:solidFill>
                  <a:srgbClr val="ffffff"/>
                </a:solidFill>
                <a:uFill>
                  <a:solidFill>
                    <a:srgbClr val="ffffff"/>
                  </a:solidFill>
                </a:uFill>
                <a:latin typeface="Century Gothic"/>
              </a:rPr>
              <a:t>*Non teñe por qué. De Feito tamén hai empresarios que non son emprendedores</a:t>
            </a:r>
            <a:endParaRPr b="0" lang="gl-ES" sz="1800" spc="-1" strike="noStrike">
              <a:solidFill>
                <a:srgbClr val="ffffff"/>
              </a:solidFill>
              <a:uFill>
                <a:solidFill>
                  <a:srgbClr val="ffffff"/>
                </a:solidFill>
              </a:uFill>
              <a:latin typeface="Arial"/>
            </a:endParaRPr>
          </a:p>
        </p:txBody>
      </p:sp>
    </p:spTree>
  </p:cSld>
  <p:timing>
    <p:tnLst>
      <p:par>
        <p:cTn id="7" dur="indefinite" restart="never" nodeType="tmRoot">
          <p:childTnLst>
            <p:seq>
              <p:cTn id="8" dur="indefinite" nodeType="mainSeq">
                <p:childTnLst>
                  <p:par>
                    <p:cTn id="9" fill="hold">
                      <p:stCondLst>
                        <p:cond delay="indefinite"/>
                      </p:stCondLst>
                      <p:childTnLst>
                        <p:par>
                          <p:cTn id="10" fill="hold">
                            <p:stCondLst>
                              <p:cond delay="0"/>
                            </p:stCondLst>
                            <p:childTnLst>
                              <p:par>
                                <p:cTn id="11" nodeType="clickEffect" fill="hold" presetClass="entr" presetID="2" presetSubtype="4">
                                  <p:stCondLst>
                                    <p:cond delay="0"/>
                                  </p:stCondLst>
                                  <p:childTnLst>
                                    <p:set>
                                      <p:cBhvr>
                                        <p:cTn id="12" dur="1" fill="hold">
                                          <p:stCondLst>
                                            <p:cond delay="0"/>
                                          </p:stCondLst>
                                        </p:cTn>
                                        <p:tgtEl>
                                          <p:spTgt spid="133"/>
                                        </p:tgtEl>
                                        <p:attrNameLst>
                                          <p:attrName>style.visibility</p:attrName>
                                        </p:attrNameLst>
                                      </p:cBhvr>
                                      <p:to>
                                        <p:strVal val="visible"/>
                                      </p:to>
                                    </p:set>
                                    <p:anim calcmode="lin" valueType="num">
                                      <p:cBhvr additive="repl">
                                        <p:cTn id="13" dur="500" fill="hold"/>
                                        <p:tgtEl>
                                          <p:spTgt spid="133"/>
                                        </p:tgtEl>
                                        <p:attrNameLst>
                                          <p:attrName>ppt_x</p:attrName>
                                        </p:attrNameLst>
                                      </p:cBhvr>
                                      <p:tavLst>
                                        <p:tav tm="0">
                                          <p:val>
                                            <p:strVal val="#ppt_x"/>
                                          </p:val>
                                        </p:tav>
                                        <p:tav tm="100000">
                                          <p:val>
                                            <p:strVal val="#ppt_x"/>
                                          </p:val>
                                        </p:tav>
                                      </p:tavLst>
                                    </p:anim>
                                    <p:anim calcmode="lin" valueType="num">
                                      <p:cBhvr additive="repl">
                                        <p:cTn id="14"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42">
                                  <p:stCondLst>
                                    <p:cond delay="0"/>
                                  </p:stCondLst>
                                  <p:childTnLst>
                                    <p:set>
                                      <p:cBhvr>
                                        <p:cTn id="18" dur="1" fill="hold">
                                          <p:stCondLst>
                                            <p:cond delay="0"/>
                                          </p:stCondLst>
                                        </p:cTn>
                                        <p:tgtEl>
                                          <p:spTgt spid="134"/>
                                        </p:tgtEl>
                                        <p:attrNameLst>
                                          <p:attrName>style.visibility</p:attrName>
                                        </p:attrNameLst>
                                      </p:cBhvr>
                                      <p:to>
                                        <p:strVal val="visible"/>
                                      </p:to>
                                    </p:set>
                                    <p:animEffect filter="fade" transition="in">
                                      <p:cBhvr additive="repl">
                                        <p:cTn id="19" dur="1000"/>
                                        <p:tgtEl>
                                          <p:spTgt spid="134"/>
                                        </p:tgtEl>
                                      </p:cBhvr>
                                    </p:animEffect>
                                    <p:anim calcmode="lin" valueType="num">
                                      <p:cBhvr additive="repl">
                                        <p:cTn id="20" dur="1000" fill="hold"/>
                                        <p:tgtEl>
                                          <p:spTgt spid="134"/>
                                        </p:tgtEl>
                                        <p:attrNameLst>
                                          <p:attrName>ppt_x</p:attrName>
                                        </p:attrNameLst>
                                      </p:cBhvr>
                                      <p:tavLst>
                                        <p:tav tm="0">
                                          <p:val>
                                            <p:strVal val="#ppt_x"/>
                                          </p:val>
                                        </p:tav>
                                        <p:tav tm="100000">
                                          <p:val>
                                            <p:strVal val="#ppt_x"/>
                                          </p:val>
                                        </p:tav>
                                      </p:tavLst>
                                    </p:anim>
                                    <p:anim calcmode="lin" valueType="num">
                                      <p:cBhvr additive="repl">
                                        <p:cTn id="21"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883440" y="1364760"/>
            <a:ext cx="10929600" cy="118764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400" spc="-1" strike="noStrike">
                <a:solidFill>
                  <a:srgbClr val="ffffff"/>
                </a:solidFill>
                <a:uFill>
                  <a:solidFill>
                    <a:srgbClr val="ffffff"/>
                  </a:solidFill>
                </a:uFill>
                <a:latin typeface="Century Gothic"/>
              </a:rPr>
              <a:t>Os profesores de FOL cando impartimos o módulos de E.I.E. (Empresa e Iniciativa Emprendedora), sempre diferenciamos entre 2 tipos de emprendedores:</a:t>
            </a:r>
            <a:endParaRPr b="0" lang="gl-ES" sz="1800" spc="-1" strike="noStrike">
              <a:solidFill>
                <a:srgbClr val="ffffff"/>
              </a:solidFill>
              <a:uFill>
                <a:solidFill>
                  <a:srgbClr val="ffffff"/>
                </a:solidFill>
              </a:uFill>
              <a:latin typeface="Arial"/>
            </a:endParaRPr>
          </a:p>
        </p:txBody>
      </p:sp>
      <p:sp>
        <p:nvSpPr>
          <p:cNvPr id="137" name="CustomShape 2"/>
          <p:cNvSpPr/>
          <p:nvPr/>
        </p:nvSpPr>
        <p:spPr>
          <a:xfrm>
            <a:off x="883440" y="3097080"/>
            <a:ext cx="3244320" cy="91404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gl-ES" sz="2400" spc="-1" strike="noStrike">
                <a:solidFill>
                  <a:srgbClr val="ffffff"/>
                </a:solidFill>
                <a:uFill>
                  <a:solidFill>
                    <a:srgbClr val="ffffff"/>
                  </a:solidFill>
                </a:uFill>
                <a:latin typeface="Century Gothic"/>
              </a:rPr>
              <a:t>O Emprendedor empresario</a:t>
            </a:r>
            <a:endParaRPr b="0" lang="gl-ES" sz="1800" spc="-1" strike="noStrike">
              <a:solidFill>
                <a:srgbClr val="ffffff"/>
              </a:solidFill>
              <a:uFill>
                <a:solidFill>
                  <a:srgbClr val="ffffff"/>
                </a:solidFill>
              </a:uFill>
              <a:latin typeface="Arial"/>
            </a:endParaRPr>
          </a:p>
        </p:txBody>
      </p:sp>
      <p:sp>
        <p:nvSpPr>
          <p:cNvPr id="138" name="CustomShape 3"/>
          <p:cNvSpPr/>
          <p:nvPr/>
        </p:nvSpPr>
        <p:spPr>
          <a:xfrm>
            <a:off x="883440" y="5004720"/>
            <a:ext cx="3244320" cy="91404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gl-ES" sz="2400" spc="-1" strike="noStrike">
                <a:solidFill>
                  <a:srgbClr val="ffffff"/>
                </a:solidFill>
                <a:uFill>
                  <a:solidFill>
                    <a:srgbClr val="ffffff"/>
                  </a:solidFill>
                </a:uFill>
                <a:latin typeface="Century Gothic"/>
              </a:rPr>
              <a:t>O Emprendedor corporativo</a:t>
            </a:r>
            <a:endParaRPr b="0" lang="gl-ES" sz="1800" spc="-1" strike="noStrike">
              <a:solidFill>
                <a:srgbClr val="ffffff"/>
              </a:solidFill>
              <a:uFill>
                <a:solidFill>
                  <a:srgbClr val="ffffff"/>
                </a:solidFill>
              </a:uFill>
              <a:latin typeface="Arial"/>
            </a:endParaRPr>
          </a:p>
        </p:txBody>
      </p:sp>
      <p:sp>
        <p:nvSpPr>
          <p:cNvPr id="139" name="CustomShape 4"/>
          <p:cNvSpPr/>
          <p:nvPr/>
        </p:nvSpPr>
        <p:spPr>
          <a:xfrm>
            <a:off x="4128120" y="3554280"/>
            <a:ext cx="1004040" cy="360"/>
          </a:xfrm>
          <a:custGeom>
            <a:avLst/>
            <a:gdLst/>
            <a:ahLst/>
            <a:rect l="l" t="t" r="r" b="b"/>
            <a:pathLst>
              <a:path w="21600" h="21600">
                <a:moveTo>
                  <a:pt x="0" y="0"/>
                </a:moveTo>
                <a:lnTo>
                  <a:pt x="21600" y="21600"/>
                </a:lnTo>
              </a:path>
            </a:pathLst>
          </a:custGeom>
          <a:noFill/>
          <a:ln w="28440">
            <a:round/>
            <a:tailEnd len="med" type="arrow" w="med"/>
          </a:ln>
        </p:spPr>
        <p:style>
          <a:lnRef idx="1">
            <a:schemeClr val="accent1"/>
          </a:lnRef>
          <a:fillRef idx="0">
            <a:schemeClr val="accent1"/>
          </a:fillRef>
          <a:effectRef idx="0">
            <a:schemeClr val="accent1"/>
          </a:effectRef>
          <a:fontRef idx="minor"/>
        </p:style>
      </p:sp>
      <p:sp>
        <p:nvSpPr>
          <p:cNvPr id="140" name="CustomShape 5"/>
          <p:cNvSpPr/>
          <p:nvPr/>
        </p:nvSpPr>
        <p:spPr>
          <a:xfrm>
            <a:off x="4128120" y="5461920"/>
            <a:ext cx="1004040" cy="360"/>
          </a:xfrm>
          <a:custGeom>
            <a:avLst/>
            <a:gdLst/>
            <a:ahLst/>
            <a:rect l="l" t="t" r="r" b="b"/>
            <a:pathLst>
              <a:path w="21600" h="21600">
                <a:moveTo>
                  <a:pt x="0" y="0"/>
                </a:moveTo>
                <a:lnTo>
                  <a:pt x="21600" y="21600"/>
                </a:lnTo>
              </a:path>
            </a:pathLst>
          </a:custGeom>
          <a:noFill/>
          <a:ln w="28440">
            <a:round/>
            <a:tailEnd len="med" type="arrow" w="med"/>
          </a:ln>
        </p:spPr>
        <p:style>
          <a:lnRef idx="1">
            <a:schemeClr val="accent1"/>
          </a:lnRef>
          <a:fillRef idx="0">
            <a:schemeClr val="accent1"/>
          </a:fillRef>
          <a:effectRef idx="0">
            <a:schemeClr val="accent1"/>
          </a:effectRef>
          <a:fontRef idx="minor"/>
        </p:style>
      </p:sp>
      <p:sp>
        <p:nvSpPr>
          <p:cNvPr id="141" name="CustomShape 6"/>
          <p:cNvSpPr/>
          <p:nvPr/>
        </p:nvSpPr>
        <p:spPr>
          <a:xfrm>
            <a:off x="5132520" y="2993760"/>
            <a:ext cx="6680520" cy="112068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just">
              <a:lnSpc>
                <a:spcPct val="100000"/>
              </a:lnSpc>
            </a:pPr>
            <a:r>
              <a:rPr b="0" lang="gl-ES" sz="2000" spc="-1" strike="noStrike">
                <a:solidFill>
                  <a:srgbClr val="ffffff"/>
                </a:solidFill>
                <a:uFill>
                  <a:solidFill>
                    <a:srgbClr val="ffffff"/>
                  </a:solidFill>
                </a:uFill>
                <a:latin typeface="Century Gothic"/>
              </a:rPr>
              <a:t>É aquel que lanza un novo proxecto empresarial.</a:t>
            </a: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Crea a empresa dende o inicio e asume o risco.</a:t>
            </a:r>
            <a:endParaRPr b="0" lang="gl-ES" sz="1800" spc="-1" strike="noStrike">
              <a:solidFill>
                <a:srgbClr val="ffffff"/>
              </a:solidFill>
              <a:uFill>
                <a:solidFill>
                  <a:srgbClr val="ffffff"/>
                </a:solidFill>
              </a:uFill>
              <a:latin typeface="Arial"/>
            </a:endParaRPr>
          </a:p>
        </p:txBody>
      </p:sp>
      <p:sp>
        <p:nvSpPr>
          <p:cNvPr id="142" name="CustomShape 7"/>
          <p:cNvSpPr/>
          <p:nvPr/>
        </p:nvSpPr>
        <p:spPr>
          <a:xfrm>
            <a:off x="5132520" y="4650480"/>
            <a:ext cx="6680520" cy="145476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just">
              <a:lnSpc>
                <a:spcPct val="100000"/>
              </a:lnSpc>
            </a:pPr>
            <a:r>
              <a:rPr b="0" lang="gl-ES" sz="2000" spc="-1" strike="noStrike">
                <a:solidFill>
                  <a:srgbClr val="ffffff"/>
                </a:solidFill>
                <a:uFill>
                  <a:solidFill>
                    <a:srgbClr val="ffffff"/>
                  </a:solidFill>
                </a:uFill>
                <a:latin typeface="Century Gothic"/>
              </a:rPr>
              <a:t>É aquel que traballa dentro dunha organización. Como asalariado, pero que dispón de autonomía suficiente para poder plantexar novos proxectos e desenrolarlos como se fosen propios.</a:t>
            </a:r>
            <a:endParaRPr b="0" lang="gl-ES" sz="1800" spc="-1" strike="noStrike">
              <a:solidFill>
                <a:srgbClr val="ffffff"/>
              </a:solidFill>
              <a:uFill>
                <a:solidFill>
                  <a:srgbClr val="ffffff"/>
                </a:solidFill>
              </a:uFill>
              <a:latin typeface="Arial"/>
            </a:endParaRPr>
          </a:p>
        </p:txBody>
      </p:sp>
    </p:spTree>
  </p:cSld>
  <p:timing>
    <p:tnLst>
      <p:par>
        <p:cTn id="22" dur="indefinite" restart="never" nodeType="tmRoot">
          <p:childTnLst>
            <p:seq>
              <p:cTn id="23" dur="indefinite" nodeType="mainSeq">
                <p:childTnLst>
                  <p:par>
                    <p:cTn id="24" fill="hold">
                      <p:stCondLst>
                        <p:cond delay="indefinite"/>
                      </p:stCondLst>
                      <p:childTnLst>
                        <p:par>
                          <p:cTn id="25" fill="hold">
                            <p:stCondLst>
                              <p:cond delay="0"/>
                            </p:stCondLst>
                            <p:childTnLst>
                              <p:par>
                                <p:cTn id="26" nodeType="clickEffect" fill="hold" presetClass="entr" presetID="2" presetSubtype="4">
                                  <p:stCondLst>
                                    <p:cond delay="0"/>
                                  </p:stCondLst>
                                  <p:childTnLst>
                                    <p:set>
                                      <p:cBhvr>
                                        <p:cTn id="27" dur="1" fill="hold">
                                          <p:stCondLst>
                                            <p:cond delay="0"/>
                                          </p:stCondLst>
                                        </p:cTn>
                                        <p:tgtEl>
                                          <p:spTgt spid="139"/>
                                        </p:tgtEl>
                                        <p:attrNameLst>
                                          <p:attrName>style.visibility</p:attrName>
                                        </p:attrNameLst>
                                      </p:cBhvr>
                                      <p:to>
                                        <p:strVal val="visible"/>
                                      </p:to>
                                    </p:set>
                                    <p:anim calcmode="lin" valueType="num">
                                      <p:cBhvr additive="repl">
                                        <p:cTn id="28" dur="500" fill="hold"/>
                                        <p:tgtEl>
                                          <p:spTgt spid="139"/>
                                        </p:tgtEl>
                                        <p:attrNameLst>
                                          <p:attrName>ppt_x</p:attrName>
                                        </p:attrNameLst>
                                      </p:cBhvr>
                                      <p:tavLst>
                                        <p:tav tm="0">
                                          <p:val>
                                            <p:strVal val="#ppt_x"/>
                                          </p:val>
                                        </p:tav>
                                        <p:tav tm="100000">
                                          <p:val>
                                            <p:strVal val="#ppt_x"/>
                                          </p:val>
                                        </p:tav>
                                      </p:tavLst>
                                    </p:anim>
                                    <p:anim calcmode="lin" valueType="num">
                                      <p:cBhvr additive="repl">
                                        <p:cTn id="29" dur="500" fill="hold"/>
                                        <p:tgtEl>
                                          <p:spTgt spid="139"/>
                                        </p:tgtEl>
                                        <p:attrNameLst>
                                          <p:attrName>ppt_y</p:attrName>
                                        </p:attrNameLst>
                                      </p:cBhvr>
                                      <p:tavLst>
                                        <p:tav tm="0">
                                          <p:val>
                                            <p:strVal val="1+#ppt_h/2"/>
                                          </p:val>
                                        </p:tav>
                                        <p:tav tm="100000">
                                          <p:val>
                                            <p:strVal val="#ppt_y"/>
                                          </p:val>
                                        </p:tav>
                                      </p:tavLst>
                                    </p:anim>
                                  </p:childTnLst>
                                </p:cTn>
                              </p:par>
                              <p:par>
                                <p:cTn id="30" nodeType="withEffect" fill="hold" presetClass="entr" presetID="2" presetSubtype="4">
                                  <p:stCondLst>
                                    <p:cond delay="0"/>
                                  </p:stCondLst>
                                  <p:childTnLst>
                                    <p:set>
                                      <p:cBhvr>
                                        <p:cTn id="31" dur="1" fill="hold">
                                          <p:stCondLst>
                                            <p:cond delay="0"/>
                                          </p:stCondLst>
                                        </p:cTn>
                                        <p:tgtEl>
                                          <p:spTgt spid="141"/>
                                        </p:tgtEl>
                                        <p:attrNameLst>
                                          <p:attrName>style.visibility</p:attrName>
                                        </p:attrNameLst>
                                      </p:cBhvr>
                                      <p:to>
                                        <p:strVal val="visible"/>
                                      </p:to>
                                    </p:set>
                                    <p:anim calcmode="lin" valueType="num">
                                      <p:cBhvr additive="repl">
                                        <p:cTn id="32" dur="500" fill="hold"/>
                                        <p:tgtEl>
                                          <p:spTgt spid="141"/>
                                        </p:tgtEl>
                                        <p:attrNameLst>
                                          <p:attrName>ppt_x</p:attrName>
                                        </p:attrNameLst>
                                      </p:cBhvr>
                                      <p:tavLst>
                                        <p:tav tm="0">
                                          <p:val>
                                            <p:strVal val="#ppt_x"/>
                                          </p:val>
                                        </p:tav>
                                        <p:tav tm="100000">
                                          <p:val>
                                            <p:strVal val="#ppt_x"/>
                                          </p:val>
                                        </p:tav>
                                      </p:tavLst>
                                    </p:anim>
                                    <p:anim calcmode="lin" valueType="num">
                                      <p:cBhvr additive="repl">
                                        <p:cTn id="33"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nodeType="clickEffect" fill="hold" presetClass="entr" presetID="2" presetSubtype="4">
                                  <p:stCondLst>
                                    <p:cond delay="0"/>
                                  </p:stCondLst>
                                  <p:childTnLst>
                                    <p:set>
                                      <p:cBhvr>
                                        <p:cTn id="37" dur="1" fill="hold">
                                          <p:stCondLst>
                                            <p:cond delay="0"/>
                                          </p:stCondLst>
                                        </p:cTn>
                                        <p:tgtEl>
                                          <p:spTgt spid="140"/>
                                        </p:tgtEl>
                                        <p:attrNameLst>
                                          <p:attrName>style.visibility</p:attrName>
                                        </p:attrNameLst>
                                      </p:cBhvr>
                                      <p:to>
                                        <p:strVal val="visible"/>
                                      </p:to>
                                    </p:set>
                                    <p:anim calcmode="lin" valueType="num">
                                      <p:cBhvr additive="repl">
                                        <p:cTn id="38" dur="500" fill="hold"/>
                                        <p:tgtEl>
                                          <p:spTgt spid="140"/>
                                        </p:tgtEl>
                                        <p:attrNameLst>
                                          <p:attrName>ppt_x</p:attrName>
                                        </p:attrNameLst>
                                      </p:cBhvr>
                                      <p:tavLst>
                                        <p:tav tm="0">
                                          <p:val>
                                            <p:strVal val="#ppt_x"/>
                                          </p:val>
                                        </p:tav>
                                        <p:tav tm="100000">
                                          <p:val>
                                            <p:strVal val="#ppt_x"/>
                                          </p:val>
                                        </p:tav>
                                      </p:tavLst>
                                    </p:anim>
                                    <p:anim calcmode="lin" valueType="num">
                                      <p:cBhvr additive="repl">
                                        <p:cTn id="39" dur="500" fill="hold"/>
                                        <p:tgtEl>
                                          <p:spTgt spid="140"/>
                                        </p:tgtEl>
                                        <p:attrNameLst>
                                          <p:attrName>ppt_y</p:attrName>
                                        </p:attrNameLst>
                                      </p:cBhvr>
                                      <p:tavLst>
                                        <p:tav tm="0">
                                          <p:val>
                                            <p:strVal val="1+#ppt_h/2"/>
                                          </p:val>
                                        </p:tav>
                                        <p:tav tm="100000">
                                          <p:val>
                                            <p:strVal val="#ppt_y"/>
                                          </p:val>
                                        </p:tav>
                                      </p:tavLst>
                                    </p:anim>
                                  </p:childTnLst>
                                </p:cTn>
                              </p:par>
                              <p:par>
                                <p:cTn id="40" nodeType="withEffect" fill="hold" presetClass="entr" presetID="2" presetSubtype="4">
                                  <p:stCondLst>
                                    <p:cond delay="0"/>
                                  </p:stCondLst>
                                  <p:childTnLst>
                                    <p:set>
                                      <p:cBhvr>
                                        <p:cTn id="41" dur="1" fill="hold">
                                          <p:stCondLst>
                                            <p:cond delay="0"/>
                                          </p:stCondLst>
                                        </p:cTn>
                                        <p:tgtEl>
                                          <p:spTgt spid="142"/>
                                        </p:tgtEl>
                                        <p:attrNameLst>
                                          <p:attrName>style.visibility</p:attrName>
                                        </p:attrNameLst>
                                      </p:cBhvr>
                                      <p:to>
                                        <p:strVal val="visible"/>
                                      </p:to>
                                    </p:set>
                                    <p:anim calcmode="lin" valueType="num">
                                      <p:cBhvr additive="repl">
                                        <p:cTn id="42" dur="500" fill="hold"/>
                                        <p:tgtEl>
                                          <p:spTgt spid="142"/>
                                        </p:tgtEl>
                                        <p:attrNameLst>
                                          <p:attrName>ppt_x</p:attrName>
                                        </p:attrNameLst>
                                      </p:cBhvr>
                                      <p:tavLst>
                                        <p:tav tm="0">
                                          <p:val>
                                            <p:strVal val="#ppt_x"/>
                                          </p:val>
                                        </p:tav>
                                        <p:tav tm="100000">
                                          <p:val>
                                            <p:strVal val="#ppt_x"/>
                                          </p:val>
                                        </p:tav>
                                      </p:tavLst>
                                    </p:anim>
                                    <p:anim calcmode="lin" valueType="num">
                                      <p:cBhvr additive="repl">
                                        <p:cTn id="43"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729720" y="1314360"/>
            <a:ext cx="11140920" cy="301536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400" spc="-1" strike="noStrike">
                <a:solidFill>
                  <a:srgbClr val="ffffff"/>
                </a:solidFill>
                <a:uFill>
                  <a:solidFill>
                    <a:srgbClr val="ffffff"/>
                  </a:solidFill>
                </a:uFill>
                <a:latin typeface="Century Gothic"/>
              </a:rPr>
              <a:t>¿Cal podería ser entón o rol que deberíamos coller , como profes e/ou como orientadores?</a:t>
            </a:r>
            <a:endParaRPr b="0" lang="gl-ES" sz="1800" spc="-1" strike="noStrike">
              <a:solidFill>
                <a:srgbClr val="ffffff"/>
              </a:solidFill>
              <a:uFill>
                <a:solidFill>
                  <a:srgbClr val="ffffff"/>
                </a:solidFill>
              </a:uFill>
              <a:latin typeface="Arial"/>
            </a:endParaRPr>
          </a:p>
          <a:p>
            <a:pPr algn="just">
              <a:lnSpc>
                <a:spcPct val="100000"/>
              </a:lnSpc>
            </a:pPr>
            <a:endParaRPr b="0" lang="gl-ES" sz="1800" spc="-1" strike="noStrike">
              <a:solidFill>
                <a:srgbClr val="ffffff"/>
              </a:solidFill>
              <a:uFill>
                <a:solidFill>
                  <a:srgbClr val="ffffff"/>
                </a:solidFill>
              </a:uFill>
              <a:latin typeface="Arial"/>
            </a:endParaRPr>
          </a:p>
          <a:p>
            <a:pPr algn="ctr">
              <a:lnSpc>
                <a:spcPct val="100000"/>
              </a:lnSpc>
            </a:pPr>
            <a:r>
              <a:rPr b="1" lang="gl-ES" sz="2800" spc="-1" strike="noStrike">
                <a:solidFill>
                  <a:srgbClr val="92d050"/>
                </a:solidFill>
                <a:uFill>
                  <a:solidFill>
                    <a:srgbClr val="ffffff"/>
                  </a:solidFill>
                </a:uFill>
                <a:latin typeface="Century Gothic"/>
              </a:rPr>
              <a:t>O de emprendedor corporativo.</a:t>
            </a:r>
            <a:endParaRPr b="0" lang="gl-ES" sz="1800" spc="-1" strike="noStrike">
              <a:solidFill>
                <a:srgbClr val="ffffff"/>
              </a:solidFill>
              <a:uFill>
                <a:solidFill>
                  <a:srgbClr val="ffffff"/>
                </a:solidFill>
              </a:uFill>
              <a:latin typeface="Arial"/>
            </a:endParaRPr>
          </a:p>
          <a:p>
            <a:pPr algn="just">
              <a:lnSpc>
                <a:spcPct val="100000"/>
              </a:lnSpc>
            </a:pPr>
            <a:endParaRPr b="0" lang="gl-ES" sz="1800" spc="-1" strike="noStrike">
              <a:solidFill>
                <a:srgbClr val="ffffff"/>
              </a:solidFill>
              <a:uFill>
                <a:solidFill>
                  <a:srgbClr val="ffffff"/>
                </a:solidFill>
              </a:uFill>
              <a:latin typeface="Arial"/>
            </a:endParaRPr>
          </a:p>
          <a:p>
            <a:pPr algn="just">
              <a:lnSpc>
                <a:spcPct val="100000"/>
              </a:lnSpc>
            </a:pPr>
            <a:r>
              <a:rPr b="0" lang="gl-ES" sz="2200" spc="-1" strike="noStrike">
                <a:solidFill>
                  <a:srgbClr val="ffffff"/>
                </a:solidFill>
                <a:uFill>
                  <a:solidFill>
                    <a:srgbClr val="ffffff"/>
                  </a:solidFill>
                </a:uFill>
                <a:latin typeface="Century Gothic"/>
              </a:rPr>
              <a:t>Nos podemos emprender dende os nosos departamentos dos centros  onde traballamos. Emprender nas nosas actividades de traballo diario, nos nosos métodos didácticos, nas nosas explicacións, e sobre todo no máis importante: en transmitir ós nosos alumnos “ A Cultura </a:t>
            </a:r>
            <a:r>
              <a:rPr b="0" lang="gl-ES" sz="2200" spc="-1" strike="noStrike">
                <a:solidFill>
                  <a:srgbClr val="ffffff"/>
                </a:solidFill>
                <a:uFill>
                  <a:solidFill>
                    <a:srgbClr val="ffffff"/>
                  </a:solidFill>
                </a:uFill>
                <a:latin typeface="Century Gothic"/>
              </a:rPr>
              <a:t>Emprendedora”. </a:t>
            </a:r>
            <a:endParaRPr b="0" lang="gl-ES" sz="1800" spc="-1" strike="noStrike">
              <a:solidFill>
                <a:srgbClr val="ffffff"/>
              </a:solidFill>
              <a:uFill>
                <a:solidFill>
                  <a:srgbClr val="ffffff"/>
                </a:solidFill>
              </a:uFill>
              <a:latin typeface="Arial"/>
            </a:endParaRPr>
          </a:p>
        </p:txBody>
      </p:sp>
      <p:pic>
        <p:nvPicPr>
          <p:cNvPr id="144" name="Imagen 2" descr=""/>
          <p:cNvPicPr/>
          <p:nvPr/>
        </p:nvPicPr>
        <p:blipFill>
          <a:blip r:embed="rId1"/>
          <a:stretch/>
        </p:blipFill>
        <p:spPr>
          <a:xfrm>
            <a:off x="7258680" y="4460400"/>
            <a:ext cx="3842280" cy="2157120"/>
          </a:xfrm>
          <a:prstGeom prst="rect">
            <a:avLst/>
          </a:prstGeom>
          <a:ln>
            <a:noFill/>
          </a:ln>
        </p:spPr>
      </p:pic>
      <p:sp>
        <p:nvSpPr>
          <p:cNvPr id="145" name="CustomShape 2"/>
          <p:cNvSpPr/>
          <p:nvPr/>
        </p:nvSpPr>
        <p:spPr>
          <a:xfrm>
            <a:off x="729720" y="4224240"/>
            <a:ext cx="6293880" cy="246780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200" spc="-1" strike="noStrike">
                <a:solidFill>
                  <a:srgbClr val="ffffff"/>
                </a:solidFill>
                <a:uFill>
                  <a:solidFill>
                    <a:srgbClr val="ffffff"/>
                  </a:solidFill>
                </a:uFill>
                <a:latin typeface="Century Gothic"/>
              </a:rPr>
              <a:t>Para que canto menos, sexan capaces de ser emprendedores corporativos, nos seus futuros laborais. Os lemas son: </a:t>
            </a:r>
            <a:endParaRPr b="0" lang="gl-ES" sz="1800" spc="-1" strike="noStrike">
              <a:solidFill>
                <a:srgbClr val="ffffff"/>
              </a:solidFill>
              <a:uFill>
                <a:solidFill>
                  <a:srgbClr val="ffffff"/>
                </a:solidFill>
              </a:uFill>
              <a:latin typeface="Arial"/>
            </a:endParaRPr>
          </a:p>
          <a:p>
            <a:pPr algn="just">
              <a:lnSpc>
                <a:spcPct val="100000"/>
              </a:lnSpc>
            </a:pP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a:t>
            </a:r>
            <a:r>
              <a:rPr b="0" lang="gl-ES" sz="2000" spc="-1" strike="noStrike">
                <a:solidFill>
                  <a:srgbClr val="ffffff"/>
                </a:solidFill>
                <a:uFill>
                  <a:solidFill>
                    <a:srgbClr val="ffffff"/>
                  </a:solidFill>
                </a:uFill>
                <a:latin typeface="Century Gothic"/>
              </a:rPr>
              <a:t>Reciclarse constantemente” e </a:t>
            </a: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a:t>
            </a:r>
            <a:r>
              <a:rPr b="0" lang="gl-ES" sz="2000" spc="-1" strike="noStrike">
                <a:solidFill>
                  <a:srgbClr val="ffffff"/>
                </a:solidFill>
                <a:uFill>
                  <a:solidFill>
                    <a:srgbClr val="ffffff"/>
                  </a:solidFill>
                </a:uFill>
                <a:latin typeface="Century Gothic"/>
              </a:rPr>
              <a:t>Ir perfeccionándose día a día”</a:t>
            </a:r>
            <a:endParaRPr b="0" lang="gl-ES" sz="1800" spc="-1" strike="noStrike">
              <a:solidFill>
                <a:srgbClr val="ffffff"/>
              </a:solidFill>
              <a:uFill>
                <a:solidFill>
                  <a:srgbClr val="ffffff"/>
                </a:solidFill>
              </a:uFill>
              <a:latin typeface="Arial"/>
            </a:endParaRPr>
          </a:p>
          <a:p>
            <a:pPr marL="343080" indent="-342720" algn="just">
              <a:lnSpc>
                <a:spcPct val="100000"/>
              </a:lnSpc>
              <a:buClr>
                <a:srgbClr val="ffffff"/>
              </a:buClr>
              <a:buFont typeface="Wingdings" charset="2"/>
              <a:buChar char=""/>
            </a:pPr>
            <a:r>
              <a:rPr b="0" lang="gl-ES" sz="2000" spc="-1" strike="noStrike">
                <a:solidFill>
                  <a:srgbClr val="ffffff"/>
                </a:solidFill>
                <a:uFill>
                  <a:solidFill>
                    <a:srgbClr val="ffffff"/>
                  </a:solidFill>
                </a:uFill>
                <a:latin typeface="Century Gothic"/>
              </a:rPr>
              <a:t>“</a:t>
            </a:r>
            <a:r>
              <a:rPr b="0" lang="gl-ES" sz="2000" spc="-1" strike="noStrike">
                <a:solidFill>
                  <a:srgbClr val="ffffff"/>
                </a:solidFill>
                <a:uFill>
                  <a:solidFill>
                    <a:srgbClr val="ffffff"/>
                  </a:solidFill>
                </a:uFill>
                <a:latin typeface="Century Gothic"/>
              </a:rPr>
              <a:t>Intentar facer o traballo da forma máis amena posible.</a:t>
            </a:r>
            <a:endParaRPr b="0" lang="gl-ES" sz="1800" spc="-1" strike="noStrike">
              <a:solidFill>
                <a:srgbClr val="ffffff"/>
              </a:solidFill>
              <a:uFill>
                <a:solidFill>
                  <a:srgbClr val="ffffff"/>
                </a:solidFill>
              </a:uFill>
              <a:latin typeface="Arial"/>
            </a:endParaRPr>
          </a:p>
        </p:txBody>
      </p:sp>
    </p:spTree>
  </p:cSld>
  <p:timing>
    <p:tnLst>
      <p:par>
        <p:cTn id="44" dur="indefinite" restart="never" nodeType="tmRoot">
          <p:childTnLst>
            <p:seq>
              <p:cTn id="45" dur="indefinite" nodeType="mainSeq">
                <p:childTnLst>
                  <p:par>
                    <p:cTn id="46" fill="hold">
                      <p:stCondLst>
                        <p:cond delay="indefinite"/>
                      </p:stCondLst>
                      <p:childTnLst>
                        <p:par>
                          <p:cTn id="47" fill="hold">
                            <p:stCondLst>
                              <p:cond delay="0"/>
                            </p:stCondLst>
                            <p:childTnLst>
                              <p:par>
                                <p:cTn id="48" nodeType="clickEffect" fill="hold" presetClass="entr" presetID="42">
                                  <p:stCondLst>
                                    <p:cond delay="0"/>
                                  </p:stCondLst>
                                  <p:childTnLst>
                                    <p:set>
                                      <p:cBhvr>
                                        <p:cTn id="49" dur="1" fill="hold">
                                          <p:stCondLst>
                                            <p:cond delay="0"/>
                                          </p:stCondLst>
                                        </p:cTn>
                                        <p:tgtEl>
                                          <p:spTgt spid="143">
                                            <p:txEl>
                                              <p:pRg st="90" end="120"/>
                                            </p:txEl>
                                          </p:spTgt>
                                        </p:tgtEl>
                                        <p:attrNameLst>
                                          <p:attrName>style.visibility</p:attrName>
                                        </p:attrNameLst>
                                      </p:cBhvr>
                                      <p:to>
                                        <p:strVal val="visible"/>
                                      </p:to>
                                    </p:set>
                                    <p:animEffect filter="fade" transition="in">
                                      <p:cBhvr additive="repl">
                                        <p:cTn id="50" dur="1000"/>
                                        <p:tgtEl>
                                          <p:spTgt spid="143">
                                            <p:txEl>
                                              <p:pRg st="90" end="120"/>
                                            </p:txEl>
                                          </p:spTgt>
                                        </p:tgtEl>
                                      </p:cBhvr>
                                    </p:animEffect>
                                    <p:anim calcmode="lin" valueType="num">
                                      <p:cBhvr additive="repl">
                                        <p:cTn id="51" dur="1000" fill="hold"/>
                                        <p:tgtEl>
                                          <p:spTgt spid="143">
                                            <p:txEl>
                                              <p:pRg st="90" end="120"/>
                                            </p:txEl>
                                          </p:spTgt>
                                        </p:tgtEl>
                                        <p:attrNameLst>
                                          <p:attrName>ppt_x</p:attrName>
                                        </p:attrNameLst>
                                      </p:cBhvr>
                                      <p:tavLst>
                                        <p:tav tm="0">
                                          <p:val>
                                            <p:strVal val="#ppt_x"/>
                                          </p:val>
                                        </p:tav>
                                        <p:tav tm="100000">
                                          <p:val>
                                            <p:strVal val="#ppt_x"/>
                                          </p:val>
                                        </p:tav>
                                      </p:tavLst>
                                    </p:anim>
                                    <p:anim calcmode="lin" valueType="num">
                                      <p:cBhvr additive="repl">
                                        <p:cTn id="52" dur="1000" fill="hold"/>
                                        <p:tgtEl>
                                          <p:spTgt spid="143">
                                            <p:txEl>
                                              <p:pRg st="90" end="12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6" name="Imagen 1" descr=""/>
          <p:cNvPicPr/>
          <p:nvPr/>
        </p:nvPicPr>
        <p:blipFill>
          <a:blip r:embed="rId1"/>
          <a:stretch/>
        </p:blipFill>
        <p:spPr>
          <a:xfrm>
            <a:off x="3738960" y="772560"/>
            <a:ext cx="5971320" cy="5971320"/>
          </a:xfrm>
          <a:prstGeom prst="rect">
            <a:avLst/>
          </a:prstGeom>
          <a:ln>
            <a:noFill/>
          </a:ln>
        </p:spPr>
      </p:pic>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420840" y="1364760"/>
            <a:ext cx="11571120" cy="237708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ffffff"/>
                </a:solidFill>
                <a:uFill>
                  <a:solidFill>
                    <a:srgbClr val="ffffff"/>
                  </a:solidFill>
                </a:uFill>
                <a:latin typeface="Century Gothic"/>
              </a:rPr>
              <a:t>¿Por qué é bo facer que os nosos alumnos traballen e se convertan, canto menos, en </a:t>
            </a:r>
            <a:r>
              <a:rPr b="1" lang="gl-ES" sz="2000" spc="-1" strike="noStrike">
                <a:solidFill>
                  <a:srgbClr val="ffffff"/>
                </a:solidFill>
                <a:uFill>
                  <a:solidFill>
                    <a:srgbClr val="ffffff"/>
                  </a:solidFill>
                </a:uFill>
                <a:latin typeface="Century Gothic"/>
              </a:rPr>
              <a:t>emprendedores corporativos</a:t>
            </a:r>
            <a:r>
              <a:rPr b="0" lang="gl-ES" sz="2000" spc="-1" strike="noStrike">
                <a:solidFill>
                  <a:srgbClr val="ffffff"/>
                </a:solidFill>
                <a:uFill>
                  <a:solidFill>
                    <a:srgbClr val="ffffff"/>
                  </a:solidFill>
                </a:uFill>
                <a:latin typeface="Century Gothic"/>
              </a:rPr>
              <a:t>?</a:t>
            </a:r>
            <a:endParaRPr b="0" lang="gl-ES" sz="1800" spc="-1" strike="noStrike">
              <a:solidFill>
                <a:srgbClr val="ffffff"/>
              </a:solidFill>
              <a:uFill>
                <a:solidFill>
                  <a:srgbClr val="ffffff"/>
                </a:solidFill>
              </a:uFill>
              <a:latin typeface="Arial"/>
            </a:endParaRPr>
          </a:p>
          <a:p>
            <a:pPr algn="just">
              <a:lnSpc>
                <a:spcPct val="100000"/>
              </a:lnSpc>
            </a:pP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Para axudarlles no seu futuro laboral. Por eso será bo traballar determinadas capacidades e aprender determinadas habilidades que lles abran máis portas, tanto no proceso de selección das empresas como na súa promoción interna unha vez contratados. Se non os rapaces poden caer no denominado “Exemplo dos pingüinos”, que fan todos o mesmo, e donde vai un van todos.</a:t>
            </a:r>
            <a:endParaRPr b="0" lang="gl-ES" sz="1800" spc="-1" strike="noStrike">
              <a:solidFill>
                <a:srgbClr val="ffffff"/>
              </a:solidFill>
              <a:uFill>
                <a:solidFill>
                  <a:srgbClr val="ffffff"/>
                </a:solidFill>
              </a:uFill>
              <a:latin typeface="Arial"/>
            </a:endParaRPr>
          </a:p>
        </p:txBody>
      </p:sp>
      <p:pic>
        <p:nvPicPr>
          <p:cNvPr id="148" name="Imagen 2" descr=""/>
          <p:cNvPicPr/>
          <p:nvPr/>
        </p:nvPicPr>
        <p:blipFill>
          <a:blip r:embed="rId1"/>
          <a:stretch/>
        </p:blipFill>
        <p:spPr>
          <a:xfrm>
            <a:off x="420840" y="3985920"/>
            <a:ext cx="3664800" cy="2431800"/>
          </a:xfrm>
          <a:prstGeom prst="rect">
            <a:avLst/>
          </a:prstGeom>
          <a:ln>
            <a:noFill/>
          </a:ln>
        </p:spPr>
      </p:pic>
      <p:sp>
        <p:nvSpPr>
          <p:cNvPr id="149" name="CustomShape 2"/>
          <p:cNvSpPr/>
          <p:nvPr/>
        </p:nvSpPr>
        <p:spPr>
          <a:xfrm>
            <a:off x="4361760" y="3632040"/>
            <a:ext cx="7540200" cy="70020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00b050"/>
                </a:solidFill>
                <a:uFill>
                  <a:solidFill>
                    <a:srgbClr val="ffffff"/>
                  </a:solidFill>
                </a:uFill>
                <a:latin typeface="Century Gothic"/>
              </a:rPr>
              <a:t>¿Eso é o que queremos? ¿Qué os nosos alumnos sexan pingüinos? ¿”Producto estándar”?</a:t>
            </a:r>
            <a:endParaRPr b="0" lang="gl-ES" sz="1800" spc="-1" strike="noStrike">
              <a:solidFill>
                <a:srgbClr val="ffffff"/>
              </a:solidFill>
              <a:uFill>
                <a:solidFill>
                  <a:srgbClr val="ffffff"/>
                </a:solidFill>
              </a:uFill>
              <a:latin typeface="Arial"/>
            </a:endParaRPr>
          </a:p>
        </p:txBody>
      </p:sp>
      <p:sp>
        <p:nvSpPr>
          <p:cNvPr id="150" name="CustomShape 3"/>
          <p:cNvSpPr/>
          <p:nvPr/>
        </p:nvSpPr>
        <p:spPr>
          <a:xfrm>
            <a:off x="4361760" y="4492800"/>
            <a:ext cx="7830000" cy="222480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ffffff"/>
                </a:solidFill>
                <a:uFill>
                  <a:solidFill>
                    <a:srgbClr val="ffffff"/>
                  </a:solidFill>
                </a:uFill>
                <a:latin typeface="Century Gothic"/>
              </a:rPr>
              <a:t>As empresas son cada vez máis competitivas. E sobre todo na selección de capital humano. Buscan uns perfils persoais cada vez máis especializados pero á vez un </a:t>
            </a:r>
            <a:r>
              <a:rPr b="0" lang="gl-ES" sz="2000" spc="-1" strike="noStrike" u="sng">
                <a:solidFill>
                  <a:srgbClr val="ffffff"/>
                </a:solidFill>
                <a:uFill>
                  <a:solidFill>
                    <a:srgbClr val="ffffff"/>
                  </a:solidFill>
                </a:uFill>
                <a:latin typeface="Century Gothic"/>
              </a:rPr>
              <a:t>perfil o máis proactivo posible</a:t>
            </a:r>
            <a:r>
              <a:rPr b="0" lang="gl-ES" sz="2000" spc="-1" strike="noStrike">
                <a:solidFill>
                  <a:srgbClr val="ffffff"/>
                </a:solidFill>
                <a:uFill>
                  <a:solidFill>
                    <a:srgbClr val="ffffff"/>
                  </a:solidFill>
                </a:uFill>
                <a:latin typeface="Century Gothic"/>
              </a:rPr>
              <a:t>. Por eso valoran os recién titulados que teñen un </a:t>
            </a:r>
            <a:r>
              <a:rPr b="0" lang="gl-ES" sz="2000" spc="-1" strike="noStrike" u="sng">
                <a:solidFill>
                  <a:srgbClr val="ffffff"/>
                </a:solidFill>
                <a:uFill>
                  <a:solidFill>
                    <a:srgbClr val="ffffff"/>
                  </a:solidFill>
                </a:uFill>
                <a:latin typeface="Century Gothic"/>
              </a:rPr>
              <a:t>perfil emprendedor corporativo</a:t>
            </a:r>
            <a:r>
              <a:rPr b="0" lang="gl-ES" sz="2000" spc="-1" strike="noStrike">
                <a:solidFill>
                  <a:srgbClr val="ffffff"/>
                </a:solidFill>
                <a:uFill>
                  <a:solidFill>
                    <a:srgbClr val="ffffff"/>
                  </a:solidFill>
                </a:uFill>
                <a:latin typeface="Century Gothic"/>
              </a:rPr>
              <a:t>. Por que saben que a parte da súa forza de traballo este lles va a aportar valor engadido.</a:t>
            </a:r>
            <a:endParaRPr b="0" lang="gl-ES" sz="1800" spc="-1" strike="noStrike">
              <a:solidFill>
                <a:srgbClr val="ffffff"/>
              </a:solidFill>
              <a:uFill>
                <a:solidFill>
                  <a:srgbClr val="ffffff"/>
                </a:solidFill>
              </a:uFill>
              <a:latin typeface="Arial"/>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591840" y="1328400"/>
            <a:ext cx="11453040" cy="2651040"/>
          </a:xfrm>
          <a:prstGeom prst="rect">
            <a:avLst/>
          </a:prstGeom>
          <a:noFill/>
          <a:ln>
            <a:noFill/>
          </a:ln>
        </p:spPr>
        <p:style>
          <a:lnRef idx="0"/>
          <a:fillRef idx="0"/>
          <a:effectRef idx="0"/>
          <a:fontRef idx="minor"/>
        </p:style>
        <p:txBody>
          <a:bodyPr lIns="90000" rIns="90000" tIns="45000" bIns="45000"/>
          <a:p>
            <a:pPr algn="just">
              <a:lnSpc>
                <a:spcPct val="100000"/>
              </a:lnSpc>
            </a:pPr>
            <a:r>
              <a:rPr b="1" lang="gl-ES" sz="2400" spc="-1" strike="noStrike">
                <a:solidFill>
                  <a:srgbClr val="ffffff"/>
                </a:solidFill>
                <a:uFill>
                  <a:solidFill>
                    <a:srgbClr val="ffffff"/>
                  </a:solidFill>
                </a:uFill>
                <a:latin typeface="Century Gothic"/>
              </a:rPr>
              <a:t>¿O emprendedor nace ou se fai? </a:t>
            </a:r>
            <a:endParaRPr b="0" lang="gl-ES" sz="1800" spc="-1" strike="noStrike">
              <a:solidFill>
                <a:srgbClr val="ffffff"/>
              </a:solidFill>
              <a:uFill>
                <a:solidFill>
                  <a:srgbClr val="ffffff"/>
                </a:solidFill>
              </a:uFill>
              <a:latin typeface="Arial"/>
            </a:endParaRPr>
          </a:p>
          <a:p>
            <a:pPr algn="just">
              <a:lnSpc>
                <a:spcPct val="100000"/>
              </a:lnSpc>
            </a:pP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ffffff"/>
                </a:solidFill>
                <a:uFill>
                  <a:solidFill>
                    <a:srgbClr val="ffffff"/>
                  </a:solidFill>
                </a:uFill>
                <a:latin typeface="Century Gothic"/>
              </a:rPr>
              <a:t>Como ocurre con todas as habilidades sociais, as veces hai alumnos que xa teñen esa característica (de ter iniciativa) e a utilizan. Outras veces vai pasar que a teñen pero non son conscientes dela. E outras, que o perfil do noso alumnado non é dun alumnado emprendedor pero con determinadas prácticas podemos conseguir adquirir destrezas que lle axuden a emprender.</a:t>
            </a:r>
            <a:endParaRPr b="0" lang="gl-ES" sz="1800" spc="-1" strike="noStrike">
              <a:solidFill>
                <a:srgbClr val="ffffff"/>
              </a:solidFill>
              <a:uFill>
                <a:solidFill>
                  <a:srgbClr val="ffffff"/>
                </a:solidFill>
              </a:uFill>
              <a:latin typeface="Arial"/>
            </a:endParaRPr>
          </a:p>
          <a:p>
            <a:pPr algn="just">
              <a:lnSpc>
                <a:spcPct val="100000"/>
              </a:lnSpc>
            </a:pPr>
            <a:endParaRPr b="0" lang="gl-ES" sz="1800" spc="-1" strike="noStrike">
              <a:solidFill>
                <a:srgbClr val="ffffff"/>
              </a:solidFill>
              <a:uFill>
                <a:solidFill>
                  <a:srgbClr val="ffffff"/>
                </a:solidFill>
              </a:uFill>
              <a:latin typeface="Arial"/>
            </a:endParaRPr>
          </a:p>
          <a:p>
            <a:pPr algn="just">
              <a:lnSpc>
                <a:spcPct val="100000"/>
              </a:lnSpc>
            </a:pPr>
            <a:r>
              <a:rPr b="0" lang="gl-ES" sz="2000" spc="-1" strike="noStrike">
                <a:solidFill>
                  <a:srgbClr val="00b050"/>
                </a:solidFill>
                <a:uFill>
                  <a:solidFill>
                    <a:srgbClr val="ffffff"/>
                  </a:solidFill>
                </a:uFill>
                <a:latin typeface="Century Gothic"/>
              </a:rPr>
              <a:t>Balzac dixo: “No existe gran talento, sin gran voluntad”</a:t>
            </a:r>
            <a:endParaRPr b="0" lang="gl-ES" sz="1800" spc="-1" strike="noStrike">
              <a:solidFill>
                <a:srgbClr val="ffffff"/>
              </a:solidFill>
              <a:uFill>
                <a:solidFill>
                  <a:srgbClr val="ffffff"/>
                </a:solidFill>
              </a:uFill>
              <a:latin typeface="Arial"/>
            </a:endParaRPr>
          </a:p>
        </p:txBody>
      </p:sp>
      <p:pic>
        <p:nvPicPr>
          <p:cNvPr id="152" name="Imagen 2" descr=""/>
          <p:cNvPicPr/>
          <p:nvPr/>
        </p:nvPicPr>
        <p:blipFill>
          <a:blip r:embed="rId1"/>
          <a:stretch/>
        </p:blipFill>
        <p:spPr>
          <a:xfrm>
            <a:off x="9664920" y="3316680"/>
            <a:ext cx="2281320" cy="3340080"/>
          </a:xfrm>
          <a:prstGeom prst="rect">
            <a:avLst/>
          </a:prstGeom>
          <a:ln>
            <a:noFill/>
          </a:ln>
        </p:spPr>
      </p:pic>
      <p:sp>
        <p:nvSpPr>
          <p:cNvPr id="153" name="CustomShape 2"/>
          <p:cNvSpPr/>
          <p:nvPr/>
        </p:nvSpPr>
        <p:spPr>
          <a:xfrm>
            <a:off x="591840" y="4099320"/>
            <a:ext cx="8974440" cy="1614960"/>
          </a:xfrm>
          <a:prstGeom prst="rect">
            <a:avLst/>
          </a:prstGeom>
          <a:noFill/>
          <a:ln>
            <a:noFill/>
          </a:ln>
        </p:spPr>
        <p:style>
          <a:lnRef idx="0"/>
          <a:fillRef idx="0"/>
          <a:effectRef idx="0"/>
          <a:fontRef idx="minor"/>
        </p:style>
        <p:txBody>
          <a:bodyPr lIns="90000" rIns="90000" tIns="45000" bIns="45000"/>
          <a:p>
            <a:pPr algn="just">
              <a:lnSpc>
                <a:spcPct val="100000"/>
              </a:lnSpc>
            </a:pPr>
            <a:r>
              <a:rPr b="0" lang="gl-ES" sz="2000" spc="-1" strike="noStrike">
                <a:solidFill>
                  <a:srgbClr val="ffffff"/>
                </a:solidFill>
                <a:uFill>
                  <a:solidFill>
                    <a:srgbClr val="ffffff"/>
                  </a:solidFill>
                </a:uFill>
                <a:latin typeface="Century Gothic"/>
              </a:rPr>
              <a:t>Existen diversos estudios que demostran que a gran maioría dos emprendedores non nacen, se non que se van facendo a eles mesmos a través de ir aprendendo e poñendo en práctica habilidades sociais que lles impulsan a dar o salto e probar a poner unha empresa, ou incluso so probar a por unha idea en marcha.</a:t>
            </a:r>
            <a:endParaRPr b="0" lang="gl-ES" sz="1800" spc="-1" strike="noStrike">
              <a:solidFill>
                <a:srgbClr val="ffffff"/>
              </a:solidFill>
              <a:uFill>
                <a:solidFill>
                  <a:srgbClr val="ffffff"/>
                </a:solidFill>
              </a:uFill>
              <a:latin typeface="Arial"/>
            </a:endParaRPr>
          </a:p>
        </p:txBody>
      </p:sp>
      <p:sp>
        <p:nvSpPr>
          <p:cNvPr id="154" name="CustomShape 3"/>
          <p:cNvSpPr/>
          <p:nvPr/>
        </p:nvSpPr>
        <p:spPr>
          <a:xfrm>
            <a:off x="685080" y="5823720"/>
            <a:ext cx="8046000" cy="700200"/>
          </a:xfrm>
          <a:prstGeom prst="rect">
            <a:avLst/>
          </a:prstGeom>
          <a:noFill/>
          <a:ln>
            <a:noFill/>
          </a:ln>
        </p:spPr>
        <p:style>
          <a:lnRef idx="0"/>
          <a:fillRef idx="0"/>
          <a:effectRef idx="0"/>
          <a:fontRef idx="minor"/>
        </p:style>
        <p:txBody>
          <a:bodyPr lIns="90000" rIns="90000" tIns="45000" bIns="45000"/>
          <a:p>
            <a:pPr>
              <a:lnSpc>
                <a:spcPct val="100000"/>
              </a:lnSpc>
            </a:pPr>
            <a:r>
              <a:rPr b="0" lang="gl-ES" sz="2000" spc="-1" strike="noStrike">
                <a:solidFill>
                  <a:srgbClr val="00b050"/>
                </a:solidFill>
                <a:uFill>
                  <a:solidFill>
                    <a:srgbClr val="ffffff"/>
                  </a:solidFill>
                </a:uFill>
                <a:latin typeface="Century Gothic"/>
              </a:rPr>
              <a:t>“</a:t>
            </a:r>
            <a:r>
              <a:rPr b="0" lang="gl-ES" sz="2000" spc="-1" strike="noStrike">
                <a:solidFill>
                  <a:srgbClr val="00b050"/>
                </a:solidFill>
                <a:uFill>
                  <a:solidFill>
                    <a:srgbClr val="ffffff"/>
                  </a:solidFill>
                </a:uFill>
                <a:latin typeface="Century Gothic"/>
              </a:rPr>
              <a:t>Un pequeño esfuerzo es el mejor sustituto de las excusas”. (Dice: Donald J. Trump. Respecto ó emprendimiento.)</a:t>
            </a:r>
            <a:endParaRPr b="0" lang="gl-ES" sz="1800" spc="-1" strike="noStrike">
              <a:solidFill>
                <a:srgbClr val="ffffff"/>
              </a:solidFill>
              <a:uFill>
                <a:solidFill>
                  <a:srgbClr val="ffffff"/>
                </a:solidFill>
              </a:uFill>
              <a:latin typeface="Arial"/>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TM04033937[[fn=Estela de condensación]]</Template>
  <TotalTime>1549</TotalTime>
  <Application>LibreOffice/5.1.1.2$Linux_X86_64 LibreOffice_project/10m0$Build-2</Application>
  <Words>3603</Words>
  <Paragraphs>240</Paragraphs>
  <Company>Luffi</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2016-02-19T10:00:36Z</dcterms:created>
  <dc:creator>Ana González Del Valle</dc:creator>
  <dc:description/>
  <dc:language>es-ES</dc:language>
  <cp:lastModifiedBy>Ana González Del Valle</cp:lastModifiedBy>
  <cp:lastPrinted>2016-02-29T13:54:30Z</cp:lastPrinted>
  <dcterms:modified xsi:type="dcterms:W3CDTF">2016-03-03T10:29:38Z</dcterms:modified>
  <cp:revision>137</cp:revision>
  <dc:subject/>
  <dc:title>Competencias para emprender</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Luffi</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Panorámica</vt:lpwstr>
  </property>
  <property fmtid="{D5CDD505-2E9C-101B-9397-08002B2CF9AE}" pid="10" name="ScaleCrop">
    <vt:bool>0</vt:bool>
  </property>
  <property fmtid="{D5CDD505-2E9C-101B-9397-08002B2CF9AE}" pid="11" name="ShareDoc">
    <vt:bool>0</vt:bool>
  </property>
  <property fmtid="{D5CDD505-2E9C-101B-9397-08002B2CF9AE}" pid="12" name="Slides">
    <vt:i4>36</vt:i4>
  </property>
</Properties>
</file>