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40"/>
  </p:notesMasterIdLst>
  <p:handoutMasterIdLst>
    <p:handoutMasterId r:id="rId41"/>
  </p:handoutMasterIdLst>
  <p:sldIdLst>
    <p:sldId id="256" r:id="rId2"/>
    <p:sldId id="259" r:id="rId3"/>
    <p:sldId id="261" r:id="rId4"/>
    <p:sldId id="260" r:id="rId5"/>
    <p:sldId id="262" r:id="rId6"/>
    <p:sldId id="263" r:id="rId7"/>
    <p:sldId id="264" r:id="rId8"/>
    <p:sldId id="265" r:id="rId9"/>
    <p:sldId id="268" r:id="rId10"/>
    <p:sldId id="269" r:id="rId11"/>
    <p:sldId id="274" r:id="rId12"/>
    <p:sldId id="270" r:id="rId13"/>
    <p:sldId id="271" r:id="rId14"/>
    <p:sldId id="272" r:id="rId15"/>
    <p:sldId id="273" r:id="rId16"/>
    <p:sldId id="275" r:id="rId17"/>
    <p:sldId id="276" r:id="rId18"/>
    <p:sldId id="277" r:id="rId19"/>
    <p:sldId id="279" r:id="rId20"/>
    <p:sldId id="266" r:id="rId21"/>
    <p:sldId id="278" r:id="rId22"/>
    <p:sldId id="267" r:id="rId23"/>
    <p:sldId id="280" r:id="rId24"/>
    <p:sldId id="281" r:id="rId25"/>
    <p:sldId id="282" r:id="rId26"/>
    <p:sldId id="283" r:id="rId27"/>
    <p:sldId id="284" r:id="rId28"/>
    <p:sldId id="285" r:id="rId29"/>
    <p:sldId id="258" r:id="rId30"/>
    <p:sldId id="288" r:id="rId31"/>
    <p:sldId id="289" r:id="rId32"/>
    <p:sldId id="290" r:id="rId33"/>
    <p:sldId id="291" r:id="rId34"/>
    <p:sldId id="292" r:id="rId35"/>
    <p:sldId id="293" r:id="rId36"/>
    <p:sldId id="294" r:id="rId37"/>
    <p:sldId id="295" r:id="rId38"/>
    <p:sldId id="296" r:id="rId39"/>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22" autoAdjust="0"/>
    <p:restoredTop sz="94660"/>
  </p:normalViewPr>
  <p:slideViewPr>
    <p:cSldViewPr>
      <p:cViewPr varScale="1">
        <p:scale>
          <a:sx n="70" d="100"/>
          <a:sy n="70" d="100"/>
        </p:scale>
        <p:origin x="-52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s-ES_tradnl" smtClean="0"/>
              <a:t>EOBD y OBDII</a:t>
            </a:r>
            <a:endParaRPr lang="es-ES_tradnl"/>
          </a:p>
        </p:txBody>
      </p:sp>
      <p:sp>
        <p:nvSpPr>
          <p:cNvPr id="3" name="2 Marcador de fecha"/>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AD964ED-44C8-426B-B01C-AB24A302E368}" type="datetimeFigureOut">
              <a:rPr lang="es-ES" smtClean="0"/>
              <a:pPr/>
              <a:t>26/06/2012</a:t>
            </a:fld>
            <a:endParaRPr lang="es-ES_tradnl"/>
          </a:p>
        </p:txBody>
      </p:sp>
      <p:sp>
        <p:nvSpPr>
          <p:cNvPr id="4" name="3 Marcador de pie de página"/>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s-ES_tradnl"/>
          </a:p>
        </p:txBody>
      </p:sp>
      <p:sp>
        <p:nvSpPr>
          <p:cNvPr id="5" name="4 Marcador de número de diapositiva"/>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FD9C6AD-FF3E-4F4D-B289-D6AAD5EF22C4}" type="slidenum">
              <a:rPr lang="es-ES_tradnl" smtClean="0"/>
              <a:pPr/>
              <a:t>‹Nº›</a:t>
            </a:fld>
            <a:endParaRPr lang="es-ES_tradnl"/>
          </a:p>
        </p:txBody>
      </p:sp>
    </p:spTree>
  </p:cSld>
  <p:clrMap bg1="lt1" tx1="dk1" bg2="lt2" tx2="dk2" accent1="accent1" accent2="accent2" accent3="accent3" accent4="accent4" accent5="accent5" accent6="accent6" hlink="hlink" folHlink="folHlink"/>
  <p:hf sldNum="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s-ES" smtClean="0"/>
              <a:t>EOBD y OBDII</a:t>
            </a:r>
            <a:endParaRPr lang="es-ES"/>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FF44918-E909-498D-91D0-EB3146C6219B}" type="datetimeFigureOut">
              <a:rPr lang="es-ES" smtClean="0"/>
              <a:pPr/>
              <a:t>26/06/2012</a:t>
            </a:fld>
            <a:endParaRPr lang="es-ES"/>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75B736-5215-42AC-9C08-97398359ECBB}" type="slidenum">
              <a:rPr lang="es-ES" smtClean="0"/>
              <a:pPr/>
              <a:t>‹Nº›</a:t>
            </a:fld>
            <a:endParaRPr lang="es-ES"/>
          </a:p>
        </p:txBody>
      </p:sp>
    </p:spTree>
  </p:cSld>
  <p:clrMap bg1="lt1" tx1="dk1" bg2="lt2" tx2="dk2" accent1="accent1" accent2="accent2" accent3="accent3" accent4="accent4" accent5="accent5" accent6="accent6" hlink="hlink" folHlink="folHlink"/>
  <p:hf sldNum="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normAutofit/>
          </a:bodyPr>
          <a:lstStyle/>
          <a:p>
            <a:endParaRPr lang="es-ES_tradnl"/>
          </a:p>
        </p:txBody>
      </p:sp>
      <p:sp>
        <p:nvSpPr>
          <p:cNvPr id="5" name="4 Marcador de encabezado"/>
          <p:cNvSpPr>
            <a:spLocks noGrp="1"/>
          </p:cNvSpPr>
          <p:nvPr>
            <p:ph type="hdr" sz="quarter" idx="10"/>
          </p:nvPr>
        </p:nvSpPr>
        <p:spPr/>
        <p:txBody>
          <a:bodyPr/>
          <a:lstStyle/>
          <a:p>
            <a:r>
              <a:rPr lang="es-ES" smtClean="0"/>
              <a:t>EOBD y OBDII</a:t>
            </a:r>
            <a:endParaRPr lang="es-E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10" name="9 Triángulo rectángulo"/>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Título"/>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grpSp>
        <p:nvGrpSpPr>
          <p:cNvPr id="2" name="1 Grupo"/>
          <p:cNvGrpSpPr/>
          <p:nvPr/>
        </p:nvGrpSpPr>
        <p:grpSpPr>
          <a:xfrm>
            <a:off x="-3765" y="4953000"/>
            <a:ext cx="9147765" cy="1912088"/>
            <a:chOff x="-3765" y="4832896"/>
            <a:chExt cx="9147765" cy="2032192"/>
          </a:xfrm>
        </p:grpSpPr>
        <p:sp>
          <p:nvSpPr>
            <p:cNvPr id="7" name="6 Forma libre"/>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7 Forma libre"/>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10 Forma libre"/>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11 Conector recto"/>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29 Marcador de fecha"/>
          <p:cNvSpPr>
            <a:spLocks noGrp="1"/>
          </p:cNvSpPr>
          <p:nvPr>
            <p:ph type="dt" sz="half" idx="10"/>
          </p:nvPr>
        </p:nvSpPr>
        <p:spPr/>
        <p:txBody>
          <a:bodyPr/>
          <a:lstStyle>
            <a:lvl1pPr>
              <a:defRPr>
                <a:solidFill>
                  <a:srgbClr val="FFFFFF"/>
                </a:solidFill>
              </a:defRPr>
            </a:lvl1pPr>
            <a:extLst/>
          </a:lstStyle>
          <a:p>
            <a:fld id="{7A847CFC-816F-41D0-AAC0-9BF4FEBC753E}" type="datetimeFigureOut">
              <a:rPr lang="es-ES" smtClean="0"/>
              <a:pPr/>
              <a:t>26/06/2012</a:t>
            </a:fld>
            <a:endParaRPr lang="es-ES"/>
          </a:p>
        </p:txBody>
      </p:sp>
      <p:sp>
        <p:nvSpPr>
          <p:cNvPr id="19" name="18 Marcador de pie de página"/>
          <p:cNvSpPr>
            <a:spLocks noGrp="1"/>
          </p:cNvSpPr>
          <p:nvPr>
            <p:ph type="ftr" sz="quarter" idx="11"/>
          </p:nvPr>
        </p:nvSpPr>
        <p:spPr/>
        <p:txBody>
          <a:bodyPr/>
          <a:lstStyle>
            <a:lvl1pPr>
              <a:defRPr>
                <a:solidFill>
                  <a:schemeClr val="accent1">
                    <a:tint val="20000"/>
                  </a:schemeClr>
                </a:solidFill>
              </a:defRPr>
            </a:lvl1pPr>
            <a:extLst/>
          </a:lstStyle>
          <a:p>
            <a:endParaRPr lang="es-ES"/>
          </a:p>
        </p:txBody>
      </p:sp>
      <p:sp>
        <p:nvSpPr>
          <p:cNvPr id="27" name="26 Marcador de número de diapositiva"/>
          <p:cNvSpPr>
            <a:spLocks noGrp="1"/>
          </p:cNvSpPr>
          <p:nvPr>
            <p:ph type="sldNum" sz="quarter" idx="12"/>
          </p:nvPr>
        </p:nvSpPr>
        <p:spPr/>
        <p:txBody>
          <a:bodyPr/>
          <a:lstStyle>
            <a:lvl1pPr>
              <a:defRPr>
                <a:solidFill>
                  <a:srgbClr val="FFFFFF"/>
                </a:solidFill>
              </a:defRPr>
            </a:lvl1pPr>
            <a:extLst/>
          </a:lstStyle>
          <a:p>
            <a:fld id="{132FADFE-3B8F-471C-ABF0-DBC7717ECBBC}" type="slidenum">
              <a:rPr lang="es-ES" smtClean="0"/>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1481329"/>
            <a:ext cx="8229600" cy="4386071"/>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44013" y="274640"/>
            <a:ext cx="1777470" cy="5592761"/>
          </a:xfrm>
        </p:spPr>
        <p:txBody>
          <a:bodyPr vert="eaVert"/>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457200" y="274641"/>
            <a:ext cx="6324600" cy="5592760"/>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7" name="6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bg>
      <p:bgRef idx="1002">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7" name="6 Cheurón"/>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7 Cheurón"/>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2">
        <a:schemeClr val="bg1"/>
      </p:bgRef>
    </p:bg>
    <p:spTree>
      <p:nvGrpSpPr>
        <p:cNvPr id="1" name=""/>
        <p:cNvGrpSpPr/>
        <p:nvPr/>
      </p:nvGrpSpPr>
      <p:grpSpPr>
        <a:xfrm>
          <a:off x="0" y="0"/>
          <a:ext cx="0" cy="0"/>
          <a:chOff x="0" y="0"/>
          <a:chExt cx="0" cy="0"/>
        </a:xfrm>
      </p:grpSpPr>
      <p:sp>
        <p:nvSpPr>
          <p:cNvPr id="3" name="2 Marcador de contenido"/>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8" name="7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8229600" cy="1143000"/>
          </a:xfrm>
        </p:spPr>
        <p:txBody>
          <a:bodyPr anchor="ctr"/>
          <a:lstStyle>
            <a:lvl1pPr>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bg>
      <p:bgRef idx="1002">
        <a:schemeClr val="bg1"/>
      </p:bgRef>
    </p:bg>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
        <p:nvSpPr>
          <p:cNvPr id="6" name="5 Título"/>
          <p:cNvSpPr>
            <a:spLocks noGrp="1"/>
          </p:cNvSpPr>
          <p:nvPr>
            <p:ph type="title"/>
          </p:nvPr>
        </p:nvSpPr>
        <p:spPr/>
        <p:txBody>
          <a:bodyPr rtlCol="0"/>
          <a:lstStyle>
            <a:extLst/>
          </a:lstStyle>
          <a:p>
            <a:r>
              <a:rPr kumimoji="0" lang="es-ES" smtClean="0"/>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7A847CFC-816F-41D0-AAC0-9BF4FEBC753E}" type="datetimeFigureOut">
              <a:rPr lang="es-ES" smtClean="0"/>
              <a:pPr/>
              <a:t>26/06/2012</a:t>
            </a:fld>
            <a:endParaRPr lang="es-ES"/>
          </a:p>
        </p:txBody>
      </p:sp>
      <p:sp>
        <p:nvSpPr>
          <p:cNvPr id="3" name="2 Marcador de pie de página"/>
          <p:cNvSpPr>
            <a:spLocks noGrp="1"/>
          </p:cNvSpPr>
          <p:nvPr>
            <p:ph type="ftr" sz="quarter" idx="11"/>
          </p:nvPr>
        </p:nvSpPr>
        <p:spPr/>
        <p:txBody>
          <a:bodyPr/>
          <a:lstStyle>
            <a:extLst/>
          </a:lstStyle>
          <a:p>
            <a:endParaRPr lang="es-ES"/>
          </a:p>
        </p:txBody>
      </p:sp>
      <p:sp>
        <p:nvSpPr>
          <p:cNvPr id="4" name="3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3">
        <a:schemeClr val="bg1"/>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a:xfrm>
            <a:off x="6727032" y="6407944"/>
            <a:ext cx="1920240" cy="365760"/>
          </a:xfrm>
        </p:spPr>
        <p:txBody>
          <a:bodyPr/>
          <a:lstStyle>
            <a:extLst/>
          </a:lstStyle>
          <a:p>
            <a:fld id="{7A847CFC-816F-41D0-AAC0-9BF4FEBC753E}" type="datetimeFigureOut">
              <a:rPr lang="es-ES" smtClean="0"/>
              <a:pPr/>
              <a:t>26/06/2012</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132FADFE-3B8F-471C-ABF0-DBC7717ECBBC}" type="slidenum">
              <a:rPr lang="es-ES" smtClean="0"/>
              <a:pPr/>
              <a:t>‹Nº›</a:t>
            </a:fld>
            <a:endParaRPr lang="es-E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bg>
      <p:bgRef idx="1002">
        <a:schemeClr val="bg1"/>
      </p:bgRef>
    </p:bg>
    <p:spTree>
      <p:nvGrpSpPr>
        <p:cNvPr id="1" name=""/>
        <p:cNvGrpSpPr/>
        <p:nvPr/>
      </p:nvGrpSpPr>
      <p:grpSpPr>
        <a:xfrm>
          <a:off x="0" y="0"/>
          <a:ext cx="0" cy="0"/>
          <a:chOff x="0" y="0"/>
          <a:chExt cx="0" cy="0"/>
        </a:xfrm>
      </p:grpSpPr>
      <p:sp>
        <p:nvSpPr>
          <p:cNvPr id="4" name="3 Marcador de texto"/>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sp>
        <p:nvSpPr>
          <p:cNvPr id="3" name="2 Marcador de posición de imagen"/>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s-ES" smtClean="0"/>
              <a:t>Haga clic en el icono para agregar una imagen</a:t>
            </a:r>
            <a:endParaRPr kumimoji="0" lang="en-US" dirty="0"/>
          </a:p>
        </p:txBody>
      </p:sp>
      <p:sp>
        <p:nvSpPr>
          <p:cNvPr id="5" name="4 Marcador de fecha"/>
          <p:cNvSpPr>
            <a:spLocks noGrp="1"/>
          </p:cNvSpPr>
          <p:nvPr>
            <p:ph type="dt" sz="half" idx="10"/>
          </p:nvPr>
        </p:nvSpPr>
        <p:spPr/>
        <p:txBody>
          <a:bodyPr/>
          <a:lstStyle>
            <a:lvl1pPr>
              <a:defRPr>
                <a:solidFill>
                  <a:schemeClr val="tx1"/>
                </a:solidFill>
              </a:defRPr>
            </a:lvl1pPr>
            <a:extLst/>
          </a:lstStyle>
          <a:p>
            <a:fld id="{7A847CFC-816F-41D0-AAC0-9BF4FEBC753E}" type="datetimeFigureOut">
              <a:rPr lang="es-ES" smtClean="0"/>
              <a:pPr/>
              <a:t>26/06/2012</a:t>
            </a:fld>
            <a:endParaRPr lang="es-ES"/>
          </a:p>
        </p:txBody>
      </p:sp>
      <p:sp>
        <p:nvSpPr>
          <p:cNvPr id="6" name="5 Marcador de pie de página"/>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s-ES"/>
          </a:p>
        </p:txBody>
      </p:sp>
      <p:sp>
        <p:nvSpPr>
          <p:cNvPr id="7" name="6 Marcador de número de diapositiva"/>
          <p:cNvSpPr>
            <a:spLocks noGrp="1"/>
          </p:cNvSpPr>
          <p:nvPr>
            <p:ph type="sldNum" sz="quarter" idx="12"/>
          </p:nvPr>
        </p:nvSpPr>
        <p:spPr/>
        <p:txBody>
          <a:bodyPr/>
          <a:lstStyle>
            <a:lvl1pPr>
              <a:defRPr>
                <a:solidFill>
                  <a:schemeClr val="tx1"/>
                </a:solidFill>
              </a:defRPr>
            </a:lvl1pPr>
            <a:extLst/>
          </a:lstStyle>
          <a:p>
            <a:fld id="{132FADFE-3B8F-471C-ABF0-DBC7717ECBBC}" type="slidenum">
              <a:rPr lang="es-ES" smtClean="0"/>
              <a:pPr/>
              <a:t>‹Nº›</a:t>
            </a:fld>
            <a:endParaRPr lang="es-ES"/>
          </a:p>
        </p:txBody>
      </p:sp>
      <p:sp>
        <p:nvSpPr>
          <p:cNvPr id="2" name="1 Título"/>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s-ES" smtClean="0"/>
              <a:t>Haga clic para modificar el estilo de título del patrón</a:t>
            </a:r>
            <a:endParaRPr kumimoji="0" lang="en-US"/>
          </a:p>
        </p:txBody>
      </p:sp>
      <p:sp>
        <p:nvSpPr>
          <p:cNvPr id="8" name="7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8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9 Triángulo rectángulo"/>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10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11 Cheurón"/>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12 Cheurón"/>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12 Forma libre"/>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11 Forma libre"/>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13 Triángulo rectángulo"/>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14 Conector recto"/>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8 Marcador de título"/>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7A847CFC-816F-41D0-AAC0-9BF4FEBC753E}" type="datetimeFigureOut">
              <a:rPr lang="es-ES" smtClean="0"/>
              <a:pPr/>
              <a:t>26/06/2012</a:t>
            </a:fld>
            <a:endParaRPr lang="es-ES"/>
          </a:p>
        </p:txBody>
      </p:sp>
      <p:sp>
        <p:nvSpPr>
          <p:cNvPr id="22" name="21 Marcador de pie de página"/>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s-ES"/>
          </a:p>
        </p:txBody>
      </p:sp>
      <p:sp>
        <p:nvSpPr>
          <p:cNvPr id="18" name="17 Marcador de número de diapositiva"/>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32FADFE-3B8F-471C-ABF0-DBC7717ECBBC}" type="slidenum">
              <a:rPr lang="es-ES" smtClean="0"/>
              <a:pPr/>
              <a:t>‹Nº›</a:t>
            </a:fld>
            <a:endParaRPr lang="es-E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20.jpeg"/></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2428860" y="2214554"/>
            <a:ext cx="4374916" cy="523220"/>
          </a:xfrm>
          <a:prstGeom prst="rect">
            <a:avLst/>
          </a:prstGeom>
          <a:noFill/>
        </p:spPr>
        <p:txBody>
          <a:bodyPr wrap="none" rtlCol="0">
            <a:spAutoFit/>
          </a:bodyPr>
          <a:lstStyle/>
          <a:p>
            <a:pPr algn="ctr"/>
            <a:r>
              <a:rPr lang="es-ES" sz="2800" b="1" dirty="0" smtClean="0">
                <a:solidFill>
                  <a:srgbClr val="FF0000"/>
                </a:solidFill>
              </a:rPr>
              <a:t>Diagnosis EOBD Y OBDII</a:t>
            </a:r>
            <a:endParaRPr lang="es-ES" sz="2800" b="1" dirty="0">
              <a:solidFill>
                <a:srgbClr val="FF0000"/>
              </a:solidFill>
            </a:endParaRPr>
          </a:p>
        </p:txBody>
      </p:sp>
      <p:sp>
        <p:nvSpPr>
          <p:cNvPr id="3" name="2 CuadroTexto"/>
          <p:cNvSpPr txBox="1"/>
          <p:nvPr/>
        </p:nvSpPr>
        <p:spPr>
          <a:xfrm>
            <a:off x="2214546" y="6000768"/>
            <a:ext cx="5572164" cy="369332"/>
          </a:xfrm>
          <a:prstGeom prst="rect">
            <a:avLst/>
          </a:prstGeom>
          <a:noFill/>
        </p:spPr>
        <p:txBody>
          <a:bodyPr wrap="square" rtlCol="0">
            <a:spAutoFit/>
          </a:bodyPr>
          <a:lstStyle/>
          <a:p>
            <a:r>
              <a:rPr lang="es-ES_tradnl" b="1" dirty="0" smtClean="0"/>
              <a:t>Antonio Rodríguez Vicente</a:t>
            </a:r>
            <a:endParaRPr lang="es-ES_tradnl"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14414" y="928670"/>
            <a:ext cx="6858048" cy="5262979"/>
          </a:xfrm>
          <a:prstGeom prst="rect">
            <a:avLst/>
          </a:prstGeom>
          <a:noFill/>
        </p:spPr>
        <p:txBody>
          <a:bodyPr wrap="square" rtlCol="0">
            <a:spAutoFit/>
          </a:bodyPr>
          <a:lstStyle/>
          <a:p>
            <a:pPr>
              <a:buFont typeface="Wingdings" pitchFamily="2" charset="2"/>
              <a:buChar char="Ø"/>
            </a:pPr>
            <a:r>
              <a:rPr lang="es-ES_tradnl" sz="2400" b="1" dirty="0" smtClean="0">
                <a:solidFill>
                  <a:srgbClr val="002060"/>
                </a:solidFill>
              </a:rPr>
              <a:t>Diagnosis preliminar:</a:t>
            </a:r>
          </a:p>
          <a:p>
            <a:r>
              <a:rPr lang="es-ES_tradnl" sz="2400" b="1" dirty="0" smtClean="0">
                <a:solidFill>
                  <a:srgbClr val="002060"/>
                </a:solidFill>
              </a:rPr>
              <a:t>        - Esquema de funcionamiento</a:t>
            </a:r>
          </a:p>
          <a:p>
            <a:r>
              <a:rPr lang="es-ES_tradnl" sz="2400" b="1" dirty="0" smtClean="0">
                <a:solidFill>
                  <a:srgbClr val="002060"/>
                </a:solidFill>
              </a:rPr>
              <a:t>        - Nomenclaturas</a:t>
            </a:r>
          </a:p>
          <a:p>
            <a:r>
              <a:rPr lang="es-ES_tradnl" sz="2400" b="1" dirty="0" smtClean="0">
                <a:solidFill>
                  <a:srgbClr val="002060"/>
                </a:solidFill>
              </a:rPr>
              <a:t>        - Comprobaciones Básicas</a:t>
            </a:r>
          </a:p>
          <a:p>
            <a:pPr>
              <a:buFont typeface="Wingdings" pitchFamily="2" charset="2"/>
              <a:buChar char="Ø"/>
            </a:pPr>
            <a:r>
              <a:rPr lang="es-ES_tradnl" sz="2400" b="1" dirty="0" smtClean="0">
                <a:solidFill>
                  <a:srgbClr val="002060"/>
                </a:solidFill>
              </a:rPr>
              <a:t>Señales de entrada:</a:t>
            </a:r>
          </a:p>
          <a:p>
            <a:r>
              <a:rPr lang="es-ES_tradnl" sz="2400" b="1" dirty="0" smtClean="0">
                <a:solidFill>
                  <a:srgbClr val="002060"/>
                </a:solidFill>
              </a:rPr>
              <a:t>         -Alimentación</a:t>
            </a:r>
          </a:p>
          <a:p>
            <a:r>
              <a:rPr lang="es-ES_tradnl" sz="2400" b="1" dirty="0" smtClean="0">
                <a:solidFill>
                  <a:srgbClr val="002060"/>
                </a:solidFill>
              </a:rPr>
              <a:t>         -Señal de inmovilizador</a:t>
            </a:r>
          </a:p>
          <a:p>
            <a:r>
              <a:rPr lang="es-ES_tradnl" sz="2400" b="1" dirty="0" smtClean="0">
                <a:solidFill>
                  <a:srgbClr val="002060"/>
                </a:solidFill>
              </a:rPr>
              <a:t>         - Sonda Lambda</a:t>
            </a:r>
          </a:p>
          <a:p>
            <a:r>
              <a:rPr lang="es-ES_tradnl" sz="2400" b="1" dirty="0" smtClean="0">
                <a:solidFill>
                  <a:srgbClr val="002060"/>
                </a:solidFill>
              </a:rPr>
              <a:t>         - Captadores de Régimen</a:t>
            </a:r>
          </a:p>
          <a:p>
            <a:r>
              <a:rPr lang="es-ES_tradnl" sz="2400" b="1" dirty="0" smtClean="0">
                <a:solidFill>
                  <a:srgbClr val="002060"/>
                </a:solidFill>
              </a:rPr>
              <a:t>         -Sensor </a:t>
            </a:r>
            <a:r>
              <a:rPr lang="es-ES_tradnl" sz="2400" b="1" dirty="0" err="1" smtClean="0">
                <a:solidFill>
                  <a:srgbClr val="002060"/>
                </a:solidFill>
              </a:rPr>
              <a:t>Map</a:t>
            </a:r>
            <a:endParaRPr lang="es-ES_tradnl" sz="2400" b="1" dirty="0" smtClean="0">
              <a:solidFill>
                <a:srgbClr val="002060"/>
              </a:solidFill>
            </a:endParaRPr>
          </a:p>
          <a:p>
            <a:r>
              <a:rPr lang="es-ES_tradnl" sz="2400" b="1" dirty="0" smtClean="0">
                <a:solidFill>
                  <a:srgbClr val="002060"/>
                </a:solidFill>
              </a:rPr>
              <a:t>         -Sondas de Temperatura</a:t>
            </a:r>
          </a:p>
          <a:p>
            <a:r>
              <a:rPr lang="es-ES_tradnl" sz="2400" b="1" dirty="0" smtClean="0">
                <a:solidFill>
                  <a:srgbClr val="002060"/>
                </a:solidFill>
              </a:rPr>
              <a:t>         -Potenciómetros</a:t>
            </a:r>
          </a:p>
          <a:p>
            <a:r>
              <a:rPr lang="es-ES_tradnl" sz="2400" b="1" dirty="0" smtClean="0">
                <a:solidFill>
                  <a:srgbClr val="002060"/>
                </a:solidFill>
              </a:rPr>
              <a:t>         -Medidores de Masa de Aire</a:t>
            </a:r>
          </a:p>
          <a:p>
            <a:r>
              <a:rPr lang="es-ES_tradnl" sz="2400" b="1" dirty="0" smtClean="0">
                <a:solidFill>
                  <a:srgbClr val="002060"/>
                </a:solidFill>
              </a:rPr>
              <a:t>         - Conector de Diagnosis</a:t>
            </a:r>
            <a:endParaRPr lang="es-ES_tradnl" sz="2400" b="1" dirty="0">
              <a:solidFill>
                <a:srgbClr val="002060"/>
              </a:solidFill>
            </a:endParaRPr>
          </a:p>
        </p:txBody>
      </p:sp>
      <p:sp>
        <p:nvSpPr>
          <p:cNvPr id="3" name="2 Rectángulo"/>
          <p:cNvSpPr/>
          <p:nvPr/>
        </p:nvSpPr>
        <p:spPr>
          <a:xfrm>
            <a:off x="3228128"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Rectángulo"/>
          <p:cNvSpPr/>
          <p:nvPr/>
        </p:nvSpPr>
        <p:spPr>
          <a:xfrm>
            <a:off x="3228128"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3 CuadroTexto"/>
          <p:cNvSpPr txBox="1"/>
          <p:nvPr/>
        </p:nvSpPr>
        <p:spPr>
          <a:xfrm>
            <a:off x="785786" y="1428736"/>
            <a:ext cx="7643866" cy="2308324"/>
          </a:xfrm>
          <a:prstGeom prst="rect">
            <a:avLst/>
          </a:prstGeom>
          <a:noFill/>
        </p:spPr>
        <p:txBody>
          <a:bodyPr wrap="square" rtlCol="0">
            <a:spAutoFit/>
          </a:bodyPr>
          <a:lstStyle/>
          <a:p>
            <a:pPr>
              <a:buFont typeface="Wingdings" pitchFamily="2" charset="2"/>
              <a:buChar char="Ø"/>
            </a:pPr>
            <a:r>
              <a:rPr lang="es-ES_tradnl" sz="2400" b="1" dirty="0" smtClean="0">
                <a:solidFill>
                  <a:srgbClr val="002060"/>
                </a:solidFill>
              </a:rPr>
              <a:t>Actuaciones de la UCE.</a:t>
            </a:r>
          </a:p>
          <a:p>
            <a:r>
              <a:rPr lang="es-ES_tradnl" sz="2400" b="1" dirty="0" smtClean="0">
                <a:solidFill>
                  <a:srgbClr val="002060"/>
                </a:solidFill>
              </a:rPr>
              <a:t>      -Alimentación de </a:t>
            </a:r>
            <a:r>
              <a:rPr lang="es-ES_tradnl" sz="2400" b="1" dirty="0" smtClean="0">
                <a:solidFill>
                  <a:srgbClr val="002060"/>
                </a:solidFill>
              </a:rPr>
              <a:t>combustible</a:t>
            </a:r>
            <a:endParaRPr lang="es-ES_tradnl" sz="2400" b="1" dirty="0" smtClean="0">
              <a:solidFill>
                <a:srgbClr val="002060"/>
              </a:solidFill>
            </a:endParaRPr>
          </a:p>
          <a:p>
            <a:r>
              <a:rPr lang="es-ES_tradnl" sz="2400" b="1" dirty="0" smtClean="0">
                <a:solidFill>
                  <a:srgbClr val="002060"/>
                </a:solidFill>
              </a:rPr>
              <a:t>      - Ralentí</a:t>
            </a:r>
          </a:p>
          <a:p>
            <a:r>
              <a:rPr lang="es-ES_tradnl" sz="2400" b="1" dirty="0" smtClean="0">
                <a:solidFill>
                  <a:srgbClr val="002060"/>
                </a:solidFill>
              </a:rPr>
              <a:t>      - Sistema anticontaminación</a:t>
            </a:r>
          </a:p>
          <a:p>
            <a:r>
              <a:rPr lang="es-ES_tradnl" sz="2400" b="1" dirty="0" smtClean="0">
                <a:solidFill>
                  <a:srgbClr val="002060"/>
                </a:solidFill>
              </a:rPr>
              <a:t>      - Sistema de ventilación</a:t>
            </a:r>
          </a:p>
          <a:p>
            <a:r>
              <a:rPr lang="es-ES_tradnl" sz="2400" b="1" dirty="0" smtClean="0">
                <a:solidFill>
                  <a:srgbClr val="002060"/>
                </a:solidFill>
              </a:rPr>
              <a:t>      - </a:t>
            </a:r>
            <a:r>
              <a:rPr lang="es-ES_tradnl" sz="2400" b="1" dirty="0" err="1" smtClean="0">
                <a:solidFill>
                  <a:srgbClr val="002060"/>
                </a:solidFill>
              </a:rPr>
              <a:t>Sist</a:t>
            </a:r>
            <a:r>
              <a:rPr lang="es-ES_tradnl" sz="2400" b="1" dirty="0" smtClean="0">
                <a:solidFill>
                  <a:srgbClr val="002060"/>
                </a:solidFill>
              </a:rPr>
              <a:t>. de Recirculación de Gases de Escape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143240" y="428604"/>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3" name="2 CuadroTexto"/>
          <p:cNvSpPr txBox="1"/>
          <p:nvPr/>
        </p:nvSpPr>
        <p:spPr>
          <a:xfrm>
            <a:off x="928662" y="1500174"/>
            <a:ext cx="7000924" cy="830997"/>
          </a:xfrm>
          <a:prstGeom prst="rect">
            <a:avLst/>
          </a:prstGeom>
          <a:noFill/>
        </p:spPr>
        <p:txBody>
          <a:bodyPr wrap="square" rtlCol="0">
            <a:spAutoFit/>
          </a:bodyPr>
          <a:lstStyle/>
          <a:p>
            <a:r>
              <a:rPr lang="es-ES_tradnl" sz="2400" b="1" dirty="0" smtClean="0">
                <a:solidFill>
                  <a:srgbClr val="002060"/>
                </a:solidFill>
              </a:rPr>
              <a:t>Identificación del vehículo:</a:t>
            </a:r>
          </a:p>
          <a:p>
            <a:endParaRPr lang="es-ES_tradnl" sz="2400" b="1" dirty="0">
              <a:solidFill>
                <a:srgbClr val="002060"/>
              </a:solidFill>
            </a:endParaRPr>
          </a:p>
        </p:txBody>
      </p:sp>
      <p:sp>
        <p:nvSpPr>
          <p:cNvPr id="3074" name="AutoShape 2" descr="http://www.renault10.com/images/placasid.jpg"/>
          <p:cNvSpPr>
            <a:spLocks noChangeAspect="1" noChangeArrowheads="1"/>
          </p:cNvSpPr>
          <p:nvPr/>
        </p:nvSpPr>
        <p:spPr bwMode="auto">
          <a:xfrm>
            <a:off x="155575" y="-1760538"/>
            <a:ext cx="5524500" cy="3667126"/>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76" name="AutoShape 4" descr="http://www.renault10.com/images/placasid.jpg"/>
          <p:cNvSpPr>
            <a:spLocks noChangeAspect="1" noChangeArrowheads="1"/>
          </p:cNvSpPr>
          <p:nvPr/>
        </p:nvSpPr>
        <p:spPr bwMode="auto">
          <a:xfrm>
            <a:off x="155575" y="-1760538"/>
            <a:ext cx="5524500" cy="3667126"/>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78" name="AutoShape 6" descr="Placas de identificación"/>
          <p:cNvSpPr>
            <a:spLocks noChangeAspect="1" noChangeArrowheads="1"/>
          </p:cNvSpPr>
          <p:nvPr/>
        </p:nvSpPr>
        <p:spPr bwMode="auto">
          <a:xfrm>
            <a:off x="155575" y="-1760538"/>
            <a:ext cx="5524500" cy="3667126"/>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80" name="AutoShape 8"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82" name="AutoShape 10"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84" name="AutoShape 12"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86" name="AutoShape 14"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88" name="AutoShape 16"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3090" name="AutoShape 18" descr="http://t2.gstatic.com/images?q=tbn:ANd9GcSD27uXbxYBAQi9N61ptUKx5rMdMAhvJBcItp0DFhDKef90OjSO"/>
          <p:cNvSpPr>
            <a:spLocks noChangeAspect="1" noChangeArrowheads="1"/>
          </p:cNvSpPr>
          <p:nvPr/>
        </p:nvSpPr>
        <p:spPr bwMode="auto">
          <a:xfrm>
            <a:off x="155575" y="-884238"/>
            <a:ext cx="2466975" cy="1847851"/>
          </a:xfrm>
          <a:prstGeom prst="rect">
            <a:avLst/>
          </a:prstGeom>
          <a:noFill/>
        </p:spPr>
        <p:txBody>
          <a:bodyPr vert="horz" wrap="square" lIns="91440" tIns="45720" rIns="91440" bIns="45720" numCol="1" anchor="t" anchorCtr="0" compatLnSpc="1">
            <a:prstTxWarp prst="textNoShape">
              <a:avLst/>
            </a:prstTxWarp>
          </a:bodyPr>
          <a:lstStyle/>
          <a:p>
            <a:endParaRPr lang="es-ES_tradnl"/>
          </a:p>
        </p:txBody>
      </p:sp>
      <p:sp>
        <p:nvSpPr>
          <p:cNvPr id="16" name="15 CuadroTexto"/>
          <p:cNvSpPr txBox="1"/>
          <p:nvPr/>
        </p:nvSpPr>
        <p:spPr>
          <a:xfrm>
            <a:off x="5643570" y="1857364"/>
            <a:ext cx="3214710" cy="2585323"/>
          </a:xfrm>
          <a:prstGeom prst="rect">
            <a:avLst/>
          </a:prstGeom>
          <a:noFill/>
        </p:spPr>
        <p:txBody>
          <a:bodyPr wrap="square" rtlCol="0">
            <a:spAutoFit/>
          </a:bodyPr>
          <a:lstStyle/>
          <a:p>
            <a:r>
              <a:rPr lang="es-ES_tradnl" dirty="0" smtClean="0"/>
              <a:t>E</a:t>
            </a:r>
            <a:r>
              <a:rPr lang="es-ES_tradnl" dirty="0" smtClean="0">
                <a:solidFill>
                  <a:srgbClr val="002060"/>
                </a:solidFill>
              </a:rPr>
              <a:t>l mejor sistema de identificación d un vehículo es el Bastidor o número VIN. </a:t>
            </a:r>
          </a:p>
          <a:p>
            <a:r>
              <a:rPr lang="es-ES_tradnl" dirty="0" smtClean="0">
                <a:solidFill>
                  <a:srgbClr val="002060"/>
                </a:solidFill>
              </a:rPr>
              <a:t>El código de motor del motor suele venir en varias ubicaciones tal y como se muestra en el ejemplo de un </a:t>
            </a:r>
            <a:r>
              <a:rPr lang="es-ES_tradnl" dirty="0" err="1" smtClean="0">
                <a:solidFill>
                  <a:srgbClr val="002060"/>
                </a:solidFill>
              </a:rPr>
              <a:t>Seat</a:t>
            </a:r>
            <a:r>
              <a:rPr lang="es-ES_tradnl" dirty="0" smtClean="0">
                <a:solidFill>
                  <a:srgbClr val="002060"/>
                </a:solidFill>
              </a:rPr>
              <a:t> Altea</a:t>
            </a:r>
            <a:endParaRPr lang="es-ES_tradnl" dirty="0"/>
          </a:p>
        </p:txBody>
      </p:sp>
      <p:pic>
        <p:nvPicPr>
          <p:cNvPr id="3092" name="Picture 20"/>
          <p:cNvPicPr>
            <a:picLocks noChangeAspect="1" noChangeArrowheads="1"/>
          </p:cNvPicPr>
          <p:nvPr/>
        </p:nvPicPr>
        <p:blipFill>
          <a:blip r:embed="rId2" cstate="print"/>
          <a:srcRect l="16113" t="38306" r="17236" b="5242"/>
          <a:stretch>
            <a:fillRect/>
          </a:stretch>
        </p:blipFill>
        <p:spPr bwMode="auto">
          <a:xfrm>
            <a:off x="500034" y="2500306"/>
            <a:ext cx="5000660" cy="3077311"/>
          </a:xfrm>
          <a:prstGeom prst="rect">
            <a:avLst/>
          </a:prstGeom>
          <a:noFill/>
          <a:ln w="9525">
            <a:noFill/>
            <a:miter lim="800000"/>
            <a:headEnd/>
            <a:tailEnd/>
          </a:ln>
          <a:effec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085252" y="357166"/>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2049" name="Picture 1"/>
          <p:cNvPicPr>
            <a:picLocks noChangeAspect="1" noChangeArrowheads="1"/>
          </p:cNvPicPr>
          <p:nvPr/>
        </p:nvPicPr>
        <p:blipFill>
          <a:blip r:embed="rId2" cstate="print"/>
          <a:srcRect l="29804" t="32738" r="27490" b="9226"/>
          <a:stretch>
            <a:fillRect/>
          </a:stretch>
        </p:blipFill>
        <p:spPr bwMode="auto">
          <a:xfrm>
            <a:off x="1357290" y="714356"/>
            <a:ext cx="6011783" cy="5429288"/>
          </a:xfrm>
          <a:prstGeom prst="rect">
            <a:avLst/>
          </a:prstGeom>
          <a:noFill/>
          <a:ln w="9525">
            <a:noFill/>
            <a:miter lim="800000"/>
            <a:headEnd/>
            <a:tailEnd/>
          </a:ln>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cstate="print"/>
          <a:srcRect t="16129" r="4221" b="49597"/>
          <a:stretch>
            <a:fillRect/>
          </a:stretch>
        </p:blipFill>
        <p:spPr bwMode="auto">
          <a:xfrm>
            <a:off x="928662" y="785794"/>
            <a:ext cx="7143800" cy="1857388"/>
          </a:xfrm>
          <a:prstGeom prst="rect">
            <a:avLst/>
          </a:prstGeom>
          <a:noFill/>
          <a:ln w="9525">
            <a:noFill/>
            <a:miter lim="800000"/>
            <a:headEnd/>
            <a:tailEnd/>
          </a:ln>
          <a:effectLst/>
        </p:spPr>
      </p:pic>
      <p:sp>
        <p:nvSpPr>
          <p:cNvPr id="3" name="2 Rectángulo"/>
          <p:cNvSpPr/>
          <p:nvPr/>
        </p:nvSpPr>
        <p:spPr>
          <a:xfrm>
            <a:off x="3357554"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0723" name="Picture 3"/>
          <p:cNvPicPr>
            <a:picLocks noChangeAspect="1" noChangeArrowheads="1"/>
          </p:cNvPicPr>
          <p:nvPr/>
        </p:nvPicPr>
        <p:blipFill>
          <a:blip r:embed="rId3" cstate="print"/>
          <a:srcRect l="2197" t="17137" r="3320" b="7258"/>
          <a:stretch>
            <a:fillRect/>
          </a:stretch>
        </p:blipFill>
        <p:spPr bwMode="auto">
          <a:xfrm>
            <a:off x="928662" y="2857496"/>
            <a:ext cx="7143800" cy="3714776"/>
          </a:xfrm>
          <a:prstGeom prst="rect">
            <a:avLst/>
          </a:prstGeom>
          <a:noFill/>
          <a:ln w="9525">
            <a:noFill/>
            <a:miter lim="800000"/>
            <a:headEnd/>
            <a:tailEnd/>
          </a:ln>
          <a:effectLst/>
        </p:spPr>
      </p:pic>
      <p:sp>
        <p:nvSpPr>
          <p:cNvPr id="5" name="4 CuadroTexto"/>
          <p:cNvSpPr txBox="1"/>
          <p:nvPr/>
        </p:nvSpPr>
        <p:spPr>
          <a:xfrm>
            <a:off x="5857884" y="5143512"/>
            <a:ext cx="3071834" cy="461665"/>
          </a:xfrm>
          <a:prstGeom prst="rect">
            <a:avLst/>
          </a:prstGeom>
          <a:noFill/>
        </p:spPr>
        <p:txBody>
          <a:bodyPr wrap="square" rtlCol="0">
            <a:spAutoFit/>
          </a:bodyPr>
          <a:lstStyle/>
          <a:p>
            <a:r>
              <a:rPr lang="es-ES_tradnl" sz="2400" b="1" dirty="0" smtClean="0">
                <a:solidFill>
                  <a:srgbClr val="002060"/>
                </a:solidFill>
              </a:rPr>
              <a:t>Diagnosis Guiada</a:t>
            </a:r>
            <a:endParaRPr lang="es-ES_tradnl" sz="2400" b="1" dirty="0">
              <a:solidFill>
                <a:srgbClr val="00206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286116"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1746" name="Picture 2"/>
          <p:cNvPicPr>
            <a:picLocks noChangeAspect="1" noChangeArrowheads="1"/>
          </p:cNvPicPr>
          <p:nvPr/>
        </p:nvPicPr>
        <p:blipFill>
          <a:blip r:embed="rId2" cstate="print"/>
          <a:srcRect l="30029" t="24194" r="27490" b="13306"/>
          <a:stretch>
            <a:fillRect/>
          </a:stretch>
        </p:blipFill>
        <p:spPr bwMode="auto">
          <a:xfrm>
            <a:off x="2571736" y="1643050"/>
            <a:ext cx="4143404" cy="4429156"/>
          </a:xfrm>
          <a:prstGeom prst="rect">
            <a:avLst/>
          </a:prstGeom>
          <a:noFill/>
          <a:ln w="9525">
            <a:noFill/>
            <a:miter lim="800000"/>
            <a:headEnd/>
            <a:tailEnd/>
          </a:ln>
          <a:effectLst/>
        </p:spPr>
      </p:pic>
      <p:sp>
        <p:nvSpPr>
          <p:cNvPr id="4" name="3 CuadroTexto"/>
          <p:cNvSpPr txBox="1"/>
          <p:nvPr/>
        </p:nvSpPr>
        <p:spPr>
          <a:xfrm>
            <a:off x="1142976" y="1142984"/>
            <a:ext cx="4000528" cy="461665"/>
          </a:xfrm>
          <a:prstGeom prst="rect">
            <a:avLst/>
          </a:prstGeom>
          <a:noFill/>
        </p:spPr>
        <p:txBody>
          <a:bodyPr wrap="square" rtlCol="0">
            <a:spAutoFit/>
          </a:bodyPr>
          <a:lstStyle/>
          <a:p>
            <a:r>
              <a:rPr lang="es-ES_tradnl" sz="2400" b="1" dirty="0" smtClean="0">
                <a:solidFill>
                  <a:srgbClr val="002060"/>
                </a:solidFill>
              </a:rPr>
              <a:t>Señales del vehículo</a:t>
            </a:r>
            <a:endParaRPr lang="es-ES_tradnl" sz="2400" b="1" dirty="0">
              <a:solidFill>
                <a:srgbClr val="00206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l="30029" t="23185" r="28223" b="10282"/>
          <a:stretch>
            <a:fillRect/>
          </a:stretch>
        </p:blipFill>
        <p:spPr bwMode="auto">
          <a:xfrm>
            <a:off x="2428860" y="1428736"/>
            <a:ext cx="4380448" cy="5072098"/>
          </a:xfrm>
          <a:prstGeom prst="rect">
            <a:avLst/>
          </a:prstGeom>
          <a:noFill/>
          <a:ln w="9525">
            <a:noFill/>
            <a:miter lim="800000"/>
            <a:headEnd/>
            <a:tailEnd/>
          </a:ln>
          <a:effectLst/>
        </p:spPr>
      </p:pic>
      <p:sp>
        <p:nvSpPr>
          <p:cNvPr id="3" name="2 CuadroTexto"/>
          <p:cNvSpPr txBox="1"/>
          <p:nvPr/>
        </p:nvSpPr>
        <p:spPr>
          <a:xfrm>
            <a:off x="3357554" y="1071546"/>
            <a:ext cx="2500330" cy="461665"/>
          </a:xfrm>
          <a:prstGeom prst="rect">
            <a:avLst/>
          </a:prstGeom>
          <a:noFill/>
        </p:spPr>
        <p:txBody>
          <a:bodyPr wrap="square" rtlCol="0">
            <a:spAutoFit/>
          </a:bodyPr>
          <a:lstStyle/>
          <a:p>
            <a:r>
              <a:rPr lang="es-ES_tradnl" sz="2400" b="1" dirty="0" smtClean="0">
                <a:solidFill>
                  <a:srgbClr val="002060"/>
                </a:solidFill>
              </a:rPr>
              <a:t>Nomenclatura</a:t>
            </a:r>
            <a:endParaRPr lang="es-ES_tradnl" sz="2400" b="1" dirty="0">
              <a:solidFill>
                <a:srgbClr val="002060"/>
              </a:solidFill>
            </a:endParaRPr>
          </a:p>
        </p:txBody>
      </p:sp>
      <p:sp>
        <p:nvSpPr>
          <p:cNvPr id="4" name="3 Rectángulo"/>
          <p:cNvSpPr/>
          <p:nvPr/>
        </p:nvSpPr>
        <p:spPr>
          <a:xfrm>
            <a:off x="3085252" y="285728"/>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30762" t="24193" r="29687" b="7258"/>
          <a:stretch>
            <a:fillRect/>
          </a:stretch>
        </p:blipFill>
        <p:spPr bwMode="auto">
          <a:xfrm>
            <a:off x="2928926" y="1285860"/>
            <a:ext cx="4071966" cy="5127661"/>
          </a:xfrm>
          <a:prstGeom prst="rect">
            <a:avLst/>
          </a:prstGeom>
          <a:noFill/>
          <a:ln w="9525">
            <a:noFill/>
            <a:miter lim="800000"/>
            <a:headEnd/>
            <a:tailEnd/>
          </a:ln>
          <a:effectLst/>
        </p:spPr>
      </p:pic>
      <p:sp>
        <p:nvSpPr>
          <p:cNvPr id="3" name="2 CuadroTexto"/>
          <p:cNvSpPr txBox="1"/>
          <p:nvPr/>
        </p:nvSpPr>
        <p:spPr>
          <a:xfrm>
            <a:off x="2143108" y="857232"/>
            <a:ext cx="5000660" cy="369332"/>
          </a:xfrm>
          <a:prstGeom prst="rect">
            <a:avLst/>
          </a:prstGeom>
          <a:noFill/>
        </p:spPr>
        <p:txBody>
          <a:bodyPr wrap="square" rtlCol="0">
            <a:spAutoFit/>
          </a:bodyPr>
          <a:lstStyle/>
          <a:p>
            <a:r>
              <a:rPr lang="es-ES_tradnl" b="1" dirty="0" smtClean="0">
                <a:solidFill>
                  <a:srgbClr val="002060"/>
                </a:solidFill>
              </a:rPr>
              <a:t>Comprobaciones Básicas</a:t>
            </a:r>
            <a:endParaRPr lang="es-ES_tradnl" b="1" dirty="0">
              <a:solidFill>
                <a:srgbClr val="002060"/>
              </a:solidFill>
            </a:endParaRPr>
          </a:p>
        </p:txBody>
      </p:sp>
      <p:sp>
        <p:nvSpPr>
          <p:cNvPr id="4" name="3 Rectángulo"/>
          <p:cNvSpPr/>
          <p:nvPr/>
        </p:nvSpPr>
        <p:spPr>
          <a:xfrm>
            <a:off x="3299566" y="285728"/>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l="30029" t="25201" r="27490" b="59476"/>
          <a:stretch>
            <a:fillRect/>
          </a:stretch>
        </p:blipFill>
        <p:spPr bwMode="auto">
          <a:xfrm>
            <a:off x="1428728" y="3143248"/>
            <a:ext cx="5778961" cy="1514484"/>
          </a:xfrm>
          <a:prstGeom prst="rect">
            <a:avLst/>
          </a:prstGeom>
          <a:noFill/>
          <a:ln w="9525">
            <a:noFill/>
            <a:miter lim="800000"/>
            <a:headEnd/>
            <a:tailEnd/>
          </a:ln>
          <a:effectLst/>
        </p:spPr>
      </p:pic>
      <p:sp>
        <p:nvSpPr>
          <p:cNvPr id="4" name="3 CuadroTexto"/>
          <p:cNvSpPr txBox="1"/>
          <p:nvPr/>
        </p:nvSpPr>
        <p:spPr>
          <a:xfrm>
            <a:off x="1000100" y="928670"/>
            <a:ext cx="4929222" cy="1200329"/>
          </a:xfrm>
          <a:prstGeom prst="rect">
            <a:avLst/>
          </a:prstGeom>
          <a:noFill/>
        </p:spPr>
        <p:txBody>
          <a:bodyPr wrap="square" rtlCol="0">
            <a:spAutoFit/>
          </a:bodyPr>
          <a:lstStyle/>
          <a:p>
            <a:r>
              <a:rPr lang="es-ES_tradnl" sz="2400" b="1" dirty="0" smtClean="0">
                <a:solidFill>
                  <a:srgbClr val="002060"/>
                </a:solidFill>
              </a:rPr>
              <a:t>SEÑALES DE ENTRADA</a:t>
            </a:r>
          </a:p>
          <a:p>
            <a:endParaRPr lang="es-ES_tradnl" sz="2400" b="1" dirty="0" smtClean="0">
              <a:solidFill>
                <a:srgbClr val="002060"/>
              </a:solidFill>
            </a:endParaRPr>
          </a:p>
          <a:p>
            <a:r>
              <a:rPr lang="es-ES_tradnl" sz="2400" b="1" dirty="0" smtClean="0">
                <a:solidFill>
                  <a:srgbClr val="002060"/>
                </a:solidFill>
              </a:rPr>
              <a:t>Alimentación</a:t>
            </a:r>
            <a:endParaRPr lang="es-ES_tradnl" sz="2400" b="1" dirty="0">
              <a:solidFill>
                <a:srgbClr val="002060"/>
              </a:solidFill>
            </a:endParaRPr>
          </a:p>
        </p:txBody>
      </p:sp>
      <p:sp>
        <p:nvSpPr>
          <p:cNvPr id="6" name="5 Rectángulo"/>
          <p:cNvSpPr/>
          <p:nvPr/>
        </p:nvSpPr>
        <p:spPr>
          <a:xfrm>
            <a:off x="3299566"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cstate="print"/>
          <a:srcRect l="30029" t="45363" r="27490" b="7258"/>
          <a:stretch>
            <a:fillRect/>
          </a:stretch>
        </p:blipFill>
        <p:spPr bwMode="auto">
          <a:xfrm>
            <a:off x="1428728" y="1928802"/>
            <a:ext cx="6435500" cy="4143404"/>
          </a:xfrm>
          <a:prstGeom prst="rect">
            <a:avLst/>
          </a:prstGeom>
          <a:noFill/>
          <a:ln w="9525">
            <a:noFill/>
            <a:miter lim="800000"/>
            <a:headEnd/>
            <a:tailEnd/>
          </a:ln>
          <a:effectLst/>
        </p:spPr>
      </p:pic>
      <p:sp>
        <p:nvSpPr>
          <p:cNvPr id="3" name="2 CuadroTexto"/>
          <p:cNvSpPr txBox="1"/>
          <p:nvPr/>
        </p:nvSpPr>
        <p:spPr>
          <a:xfrm>
            <a:off x="1285852" y="1000108"/>
            <a:ext cx="4929222" cy="461665"/>
          </a:xfrm>
          <a:prstGeom prst="rect">
            <a:avLst/>
          </a:prstGeom>
          <a:noFill/>
        </p:spPr>
        <p:txBody>
          <a:bodyPr wrap="square" rtlCol="0">
            <a:spAutoFit/>
          </a:bodyPr>
          <a:lstStyle/>
          <a:p>
            <a:r>
              <a:rPr lang="es-ES_tradnl" sz="2400" b="1" dirty="0" smtClean="0">
                <a:solidFill>
                  <a:srgbClr val="002060"/>
                </a:solidFill>
              </a:rPr>
              <a:t>Señal de Inmovilizador</a:t>
            </a:r>
            <a:endParaRPr lang="es-ES_tradnl" sz="2400" b="1" dirty="0">
              <a:solidFill>
                <a:srgbClr val="002060"/>
              </a:solidFill>
            </a:endParaRPr>
          </a:p>
        </p:txBody>
      </p:sp>
      <p:sp>
        <p:nvSpPr>
          <p:cNvPr id="4" name="3 Rectángulo"/>
          <p:cNvSpPr/>
          <p:nvPr/>
        </p:nvSpPr>
        <p:spPr>
          <a:xfrm>
            <a:off x="3228128"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3" name="Rectangle 3"/>
          <p:cNvSpPr txBox="1">
            <a:spLocks noChangeArrowheads="1"/>
          </p:cNvSpPr>
          <p:nvPr/>
        </p:nvSpPr>
        <p:spPr>
          <a:xfrm>
            <a:off x="685800" y="1214422"/>
            <a:ext cx="7772400" cy="2571768"/>
          </a:xfrm>
          <a:prstGeom prst="rect">
            <a:avLst/>
          </a:prstGeom>
        </p:spPr>
        <p:txBody>
          <a:bodyPr>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3500" b="1" i="0" u="none" strike="noStrike" kern="1200" cap="none" spc="0" normalizeH="0" baseline="0" noProof="0" dirty="0" smtClean="0">
                <a:ln>
                  <a:noFill/>
                </a:ln>
                <a:solidFill>
                  <a:srgbClr val="002060"/>
                </a:solidFill>
                <a:effectLst/>
                <a:uLnTx/>
                <a:uFillTx/>
                <a:latin typeface="+mn-lt"/>
                <a:ea typeface="+mn-ea"/>
                <a:cs typeface="+mn-cs"/>
              </a:rPr>
              <a:t>OBD, PRIMERO EN CALIFORNIA</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3500" b="1" i="0" u="none" strike="noStrike" kern="1200" cap="none" spc="0" normalizeH="0" baseline="0" noProof="0" dirty="0" smtClean="0">
                <a:ln>
                  <a:noFill/>
                </a:ln>
                <a:solidFill>
                  <a:srgbClr val="002060"/>
                </a:solidFill>
                <a:effectLst/>
                <a:uLnTx/>
                <a:uFillTx/>
                <a:latin typeface="+mn-lt"/>
                <a:ea typeface="+mn-ea"/>
                <a:cs typeface="+mn-cs"/>
              </a:rPr>
              <a:t>SIGNIFICADO:</a:t>
            </a:r>
          </a:p>
          <a:p>
            <a:pPr marL="365760" marR="0" lvl="0" indent="-256032" algn="l" defTabSz="914400" rtl="0" eaLnBrk="1" fontAlgn="auto" latinLnBrk="0" hangingPunct="1">
              <a:lnSpc>
                <a:spcPct val="100000"/>
              </a:lnSpc>
              <a:spcBef>
                <a:spcPts val="400"/>
              </a:spcBef>
              <a:spcAft>
                <a:spcPts val="0"/>
              </a:spcAft>
              <a:buClr>
                <a:schemeClr val="accent1"/>
              </a:buClr>
              <a:buSzPct val="68000"/>
              <a:tabLst/>
              <a:defRPr/>
            </a:pPr>
            <a:r>
              <a:rPr kumimoji="0" lang="es-ES_tradnl" sz="3500" b="1" i="0" u="none" strike="noStrike" kern="1200" cap="none" spc="0" normalizeH="0" baseline="0" noProof="0" dirty="0" smtClean="0">
                <a:ln>
                  <a:noFill/>
                </a:ln>
                <a:solidFill>
                  <a:srgbClr val="002060"/>
                </a:solidFill>
                <a:effectLst/>
                <a:uLnTx/>
                <a:uFillTx/>
                <a:latin typeface="+mn-lt"/>
                <a:ea typeface="+mn-ea"/>
                <a:cs typeface="+mn-cs"/>
              </a:rPr>
              <a:t>  DIAGNOSTICO </a:t>
            </a:r>
            <a:r>
              <a:rPr kumimoji="0" lang="es-ES_tradnl" sz="3500" b="1" i="0" u="none" strike="noStrike" kern="1200" cap="none" spc="0" normalizeH="0" baseline="0" noProof="0" dirty="0" smtClean="0">
                <a:ln>
                  <a:noFill/>
                </a:ln>
                <a:solidFill>
                  <a:srgbClr val="002060"/>
                </a:solidFill>
                <a:effectLst/>
                <a:uLnTx/>
                <a:uFillTx/>
                <a:latin typeface="+mn-lt"/>
                <a:ea typeface="+mn-ea"/>
                <a:cs typeface="+mn-cs"/>
              </a:rPr>
              <a:t>DE ABORDO EUROPEO</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_tradnl" sz="27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2" name="laser.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Rectangle 3"/>
          <p:cNvSpPr txBox="1">
            <a:spLocks noChangeArrowheads="1"/>
          </p:cNvSpPr>
          <p:nvPr/>
        </p:nvSpPr>
        <p:spPr>
          <a:xfrm>
            <a:off x="500034" y="1571612"/>
            <a:ext cx="8143932" cy="4648200"/>
          </a:xfrm>
          <a:prstGeom prst="rect">
            <a:avLst/>
          </a:prstGeom>
        </p:spPr>
        <p:txBody>
          <a:bodyPr/>
          <a:lstStyle/>
          <a:p>
            <a:pPr marL="365760" marR="0" lvl="0" indent="-256032"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gl-ES" sz="3200" b="0" i="0" u="none" strike="noStrike" kern="1200" cap="none" spc="0" normalizeH="0" baseline="0" noProof="0" dirty="0" smtClean="0">
                <a:ln>
                  <a:noFill/>
                </a:ln>
                <a:solidFill>
                  <a:srgbClr val="0070C0"/>
                </a:solidFill>
                <a:effectLst/>
                <a:uLnTx/>
                <a:uFillTx/>
                <a:latin typeface="Arial" charset="0"/>
                <a:ea typeface="+mn-ea"/>
                <a:cs typeface="Arial" charset="0"/>
              </a:rPr>
              <a:t>Se comparan las dos </a:t>
            </a:r>
            <a:r>
              <a:rPr kumimoji="0" lang="es-ES_tradnl" sz="3200" b="0" i="0" u="none" strike="noStrike" kern="1200" cap="none" spc="0" normalizeH="0" baseline="0" dirty="0" smtClean="0">
                <a:ln>
                  <a:noFill/>
                </a:ln>
                <a:solidFill>
                  <a:srgbClr val="0070C0"/>
                </a:solidFill>
                <a:effectLst/>
                <a:uLnTx/>
                <a:uFillTx/>
                <a:latin typeface="Arial" charset="0"/>
                <a:ea typeface="+mn-ea"/>
                <a:cs typeface="Arial" charset="0"/>
              </a:rPr>
              <a:t>señales</a:t>
            </a:r>
            <a:r>
              <a:rPr kumimoji="0" lang="gl-ES" sz="3200" b="0" i="0" u="none" strike="noStrike" kern="1200" cap="none" spc="0" normalizeH="0" baseline="0" noProof="0" dirty="0" smtClean="0">
                <a:ln>
                  <a:noFill/>
                </a:ln>
                <a:solidFill>
                  <a:srgbClr val="0070C0"/>
                </a:solidFill>
                <a:effectLst/>
                <a:uLnTx/>
                <a:uFillTx/>
                <a:latin typeface="Arial" charset="0"/>
                <a:ea typeface="+mn-ea"/>
                <a:cs typeface="Arial" charset="0"/>
              </a:rPr>
              <a:t> sonda anterior y sonda posterior. Si falla la posterior se tiene en cuenta la sonda anterior y si también falla se funciona por cartografía del calculador. </a:t>
            </a:r>
          </a:p>
          <a:p>
            <a:pPr marL="365760" marR="0" lvl="0" indent="-256032"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gl-ES" sz="3200" b="0" i="0" u="none" strike="noStrike" kern="1200" cap="none" spc="0" normalizeH="0" baseline="0" noProof="0" dirty="0" smtClean="0">
                <a:ln>
                  <a:noFill/>
                </a:ln>
                <a:solidFill>
                  <a:srgbClr val="0070C0"/>
                </a:solidFill>
                <a:effectLst/>
                <a:uLnTx/>
                <a:uFillTx/>
                <a:latin typeface="Arial" charset="0"/>
                <a:ea typeface="+mn-ea"/>
                <a:cs typeface="Arial" charset="0"/>
              </a:rPr>
              <a:t>  Comparación entre dos sondas. Desajuste entre ellas pasamos a cartografía del calculador.</a:t>
            </a: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r>
              <a:rPr kumimoji="0" lang="gl-ES" sz="2700" b="0" i="0" u="none" strike="noStrike" kern="1200" cap="none" spc="0" normalizeH="0" baseline="0" noProof="0" dirty="0" smtClean="0">
                <a:ln>
                  <a:noFill/>
                </a:ln>
                <a:solidFill>
                  <a:schemeClr val="tx1"/>
                </a:solidFill>
                <a:effectLst/>
                <a:uLnTx/>
                <a:uFillTx/>
                <a:latin typeface="Arial" charset="0"/>
                <a:ea typeface="+mn-ea"/>
                <a:cs typeface="Arial" charset="0"/>
              </a:rPr>
              <a:t>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6 CuadroTexto"/>
          <p:cNvSpPr txBox="1"/>
          <p:nvPr/>
        </p:nvSpPr>
        <p:spPr>
          <a:xfrm>
            <a:off x="285720" y="785794"/>
            <a:ext cx="8501122" cy="584775"/>
          </a:xfrm>
          <a:prstGeom prst="rect">
            <a:avLst/>
          </a:prstGeom>
          <a:noFill/>
        </p:spPr>
        <p:txBody>
          <a:bodyPr wrap="square" rtlCol="0">
            <a:spAutoFit/>
          </a:bodyPr>
          <a:lstStyle/>
          <a:p>
            <a:pPr algn="ctr"/>
            <a:r>
              <a:rPr lang="es-ES" sz="3200" b="1" dirty="0" smtClean="0">
                <a:solidFill>
                  <a:srgbClr val="002060"/>
                </a:solidFill>
              </a:rPr>
              <a:t>Sonda lambda</a:t>
            </a:r>
            <a:endParaRPr lang="es-ES" sz="3200" b="1" dirty="0">
              <a:solidFill>
                <a:srgbClr val="002060"/>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156690" y="285728"/>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6866" name="Picture 2"/>
          <p:cNvPicPr>
            <a:picLocks noChangeAspect="1" noChangeArrowheads="1"/>
          </p:cNvPicPr>
          <p:nvPr/>
        </p:nvPicPr>
        <p:blipFill>
          <a:blip r:embed="rId2" cstate="print"/>
          <a:srcRect l="30029" t="25403" r="27490" b="5040"/>
          <a:stretch>
            <a:fillRect/>
          </a:stretch>
        </p:blipFill>
        <p:spPr bwMode="auto">
          <a:xfrm>
            <a:off x="2571737" y="928670"/>
            <a:ext cx="4740790" cy="5639906"/>
          </a:xfrm>
          <a:prstGeom prst="rect">
            <a:avLst/>
          </a:prstGeom>
          <a:noFill/>
          <a:ln w="9525">
            <a:noFill/>
            <a:miter lim="800000"/>
            <a:headEnd/>
            <a:tailEnd/>
          </a:ln>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7" name="6 CuadroTexto"/>
          <p:cNvSpPr txBox="1"/>
          <p:nvPr/>
        </p:nvSpPr>
        <p:spPr>
          <a:xfrm>
            <a:off x="285720" y="785794"/>
            <a:ext cx="8501122" cy="584775"/>
          </a:xfrm>
          <a:prstGeom prst="rect">
            <a:avLst/>
          </a:prstGeom>
          <a:noFill/>
        </p:spPr>
        <p:txBody>
          <a:bodyPr wrap="square" rtlCol="0">
            <a:spAutoFit/>
          </a:bodyPr>
          <a:lstStyle/>
          <a:p>
            <a:pPr algn="ctr"/>
            <a:r>
              <a:rPr lang="es-ES" sz="3200" b="1" dirty="0" smtClean="0">
                <a:solidFill>
                  <a:srgbClr val="002060"/>
                </a:solidFill>
              </a:rPr>
              <a:t>Sonda lambda</a:t>
            </a:r>
            <a:endParaRPr lang="es-ES" sz="3200" b="1" dirty="0">
              <a:solidFill>
                <a:srgbClr val="002060"/>
              </a:solidFill>
            </a:endParaRPr>
          </a:p>
        </p:txBody>
      </p:sp>
      <p:sp>
        <p:nvSpPr>
          <p:cNvPr id="5" name="Rectangle 3"/>
          <p:cNvSpPr txBox="1">
            <a:spLocks noChangeArrowheads="1"/>
          </p:cNvSpPr>
          <p:nvPr/>
        </p:nvSpPr>
        <p:spPr>
          <a:xfrm>
            <a:off x="428596" y="1079513"/>
            <a:ext cx="8467754" cy="4992693"/>
          </a:xfrm>
          <a:prstGeom prst="rect">
            <a:avLst/>
          </a:prstGeom>
        </p:spPr>
        <p:txBody>
          <a:bodyPr/>
          <a:lstStyle/>
          <a:p>
            <a:pPr marL="365760" marR="0" lvl="0" indent="-256032" algn="ctr"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gl-ES" sz="28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gl-ES" sz="3200" b="0" i="0" u="none" strike="noStrike" kern="1200" cap="none" spc="0" normalizeH="0" baseline="0" noProof="0" dirty="0" smtClean="0">
                <a:ln>
                  <a:noFill/>
                </a:ln>
                <a:solidFill>
                  <a:srgbClr val="0070C0"/>
                </a:solidFill>
                <a:effectLst/>
                <a:uLnTx/>
                <a:uFillTx/>
                <a:latin typeface="Arial" charset="0"/>
                <a:ea typeface="+mn-ea"/>
                <a:cs typeface="Arial" charset="0"/>
              </a:rPr>
              <a:t>Si la sonda lambda le da información al calculador de que hay una excesiva cantidad de oxígeno en los gases de escape (mezcla pobre), el calculador intentará enriquecer la mezcla, pero si el problema persiste no podemos saber con precisión que es lo que falla : toma de aire, suciedad en los inyectores, desgaste del filtro de combustible,...</a:t>
            </a: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gl-ES" sz="2800" b="0" i="0" u="none" strike="noStrike" kern="1200" cap="none" spc="0" normalizeH="0" baseline="0" noProof="0" dirty="0" smtClean="0">
              <a:ln>
                <a:noFill/>
              </a:ln>
              <a:solidFill>
                <a:schemeClr val="tx1"/>
              </a:solidFill>
              <a:effectLst/>
              <a:uLnTx/>
              <a:uFillTx/>
              <a:latin typeface="Arial" charset="0"/>
              <a:ea typeface="+mn-ea"/>
              <a:cs typeface="Arial" charset="0"/>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 name="2 Imagen" descr="EOBD 3.jpg"/>
          <p:cNvPicPr>
            <a:picLocks noChangeAspect="1"/>
          </p:cNvPicPr>
          <p:nvPr/>
        </p:nvPicPr>
        <p:blipFill>
          <a:blip r:embed="rId2" cstate="print"/>
          <a:stretch>
            <a:fillRect/>
          </a:stretch>
        </p:blipFill>
        <p:spPr>
          <a:xfrm>
            <a:off x="285720" y="785794"/>
            <a:ext cx="8639349" cy="4500594"/>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 name="2 Imagen" descr="EOBD4.jpg"/>
          <p:cNvPicPr>
            <a:picLocks noChangeAspect="1"/>
          </p:cNvPicPr>
          <p:nvPr/>
        </p:nvPicPr>
        <p:blipFill>
          <a:blip r:embed="rId2" cstate="print"/>
          <a:stretch>
            <a:fillRect/>
          </a:stretch>
        </p:blipFill>
        <p:spPr>
          <a:xfrm>
            <a:off x="357158" y="785794"/>
            <a:ext cx="8398288" cy="5357850"/>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3" name="2 CuadroTexto"/>
          <p:cNvSpPr txBox="1"/>
          <p:nvPr/>
        </p:nvSpPr>
        <p:spPr>
          <a:xfrm>
            <a:off x="0" y="571480"/>
            <a:ext cx="4714876" cy="461665"/>
          </a:xfrm>
          <a:prstGeom prst="rect">
            <a:avLst/>
          </a:prstGeom>
          <a:noFill/>
        </p:spPr>
        <p:txBody>
          <a:bodyPr wrap="square" rtlCol="0">
            <a:spAutoFit/>
          </a:bodyPr>
          <a:lstStyle/>
          <a:p>
            <a:r>
              <a:rPr lang="es-ES" sz="2400" b="1" dirty="0" smtClean="0">
                <a:solidFill>
                  <a:srgbClr val="002060"/>
                </a:solidFill>
              </a:rPr>
              <a:t>Características de un inyector:</a:t>
            </a:r>
            <a:endParaRPr lang="es-ES" sz="2400" b="1" dirty="0">
              <a:solidFill>
                <a:srgbClr val="002060"/>
              </a:solidFill>
            </a:endParaRPr>
          </a:p>
        </p:txBody>
      </p:sp>
      <p:pic>
        <p:nvPicPr>
          <p:cNvPr id="4" name="3 Imagen" descr="EOBD5.jpg"/>
          <p:cNvPicPr>
            <a:picLocks noChangeAspect="1"/>
          </p:cNvPicPr>
          <p:nvPr/>
        </p:nvPicPr>
        <p:blipFill>
          <a:blip r:embed="rId2" cstate="print"/>
          <a:stretch>
            <a:fillRect/>
          </a:stretch>
        </p:blipFill>
        <p:spPr>
          <a:xfrm>
            <a:off x="214282" y="1000108"/>
            <a:ext cx="8754402" cy="514353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6" name="5 Rectángulo"/>
          <p:cNvSpPr/>
          <p:nvPr/>
        </p:nvSpPr>
        <p:spPr>
          <a:xfrm>
            <a:off x="1928794" y="571480"/>
            <a:ext cx="5929354" cy="584775"/>
          </a:xfrm>
          <a:prstGeom prst="rect">
            <a:avLst/>
          </a:prstGeom>
        </p:spPr>
        <p:txBody>
          <a:bodyPr wrap="square">
            <a:spAutoFit/>
          </a:bodyPr>
          <a:lstStyle/>
          <a:p>
            <a:pPr algn="ctr"/>
            <a:r>
              <a:rPr lang="gl-ES" sz="3200" b="1" dirty="0" smtClean="0">
                <a:solidFill>
                  <a:srgbClr val="002060"/>
                </a:solidFill>
                <a:latin typeface="Arial" charset="0"/>
                <a:cs typeface="Arial" charset="0"/>
              </a:rPr>
              <a:t>FALLOS DE ENCENDIDO</a:t>
            </a:r>
            <a:endParaRPr lang="es-ES" sz="3200" dirty="0">
              <a:solidFill>
                <a:srgbClr val="002060"/>
              </a:solidFill>
            </a:endParaRPr>
          </a:p>
        </p:txBody>
      </p:sp>
      <p:sp>
        <p:nvSpPr>
          <p:cNvPr id="7" name="Rectangle 3"/>
          <p:cNvSpPr txBox="1">
            <a:spLocks noChangeArrowheads="1"/>
          </p:cNvSpPr>
          <p:nvPr/>
        </p:nvSpPr>
        <p:spPr>
          <a:xfrm>
            <a:off x="134938" y="1285860"/>
            <a:ext cx="8896350" cy="4438672"/>
          </a:xfrm>
          <a:prstGeom prst="rect">
            <a:avLst/>
          </a:prstGeom>
        </p:spPr>
        <p:txBody>
          <a:bodyPr/>
          <a:lstStyle/>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Para detectar un fallo en el encendido se emplean dos métodos de identificación selectiva de cilindros.</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pitchFamily="2" charset="2"/>
              <a:buNone/>
              <a:tabLst/>
              <a:defRPr/>
            </a:pPr>
            <a:r>
              <a:rPr kumimoji="0" lang="es-ES_tradnl" sz="2800" b="1" i="0" u="none" strike="noStrike" kern="1200" cap="none" spc="0" normalizeH="0" baseline="0" noProof="0" dirty="0" smtClean="0">
                <a:ln>
                  <a:noFill/>
                </a:ln>
                <a:solidFill>
                  <a:srgbClr val="002060"/>
                </a:solidFill>
                <a:effectLst/>
                <a:uLnTx/>
                <a:uFillTx/>
                <a:latin typeface="Arial" charset="0"/>
                <a:ea typeface="+mn-ea"/>
                <a:cs typeface="Arial" charset="0"/>
              </a:rPr>
              <a:t>    </a:t>
            </a:r>
            <a:r>
              <a:rPr kumimoji="0" lang="gl-ES" sz="2800" b="1" i="0" u="none" strike="noStrike" kern="1200" cap="none" spc="0" normalizeH="0" baseline="0" noProof="0" dirty="0" smtClean="0">
                <a:ln>
                  <a:noFill/>
                </a:ln>
                <a:solidFill>
                  <a:srgbClr val="002060"/>
                </a:solidFill>
                <a:effectLst/>
                <a:uLnTx/>
                <a:uFillTx/>
                <a:latin typeface="Arial" charset="0"/>
                <a:ea typeface="+mn-ea"/>
                <a:cs typeface="Arial" charset="0"/>
              </a:rPr>
              <a:t>a.</a:t>
            </a:r>
            <a:r>
              <a:rPr kumimoji="0" lang="gl-ES" sz="2800" b="1" i="0" u="none" strike="noStrike" kern="1200" cap="none" spc="0" normalizeH="0" baseline="0" noProof="0" dirty="0" smtClean="0">
                <a:ln>
                  <a:noFill/>
                </a:ln>
                <a:solidFill>
                  <a:srgbClr val="002060"/>
                </a:solidFill>
                <a:effectLst/>
                <a:uLnTx/>
                <a:uFillTx/>
                <a:latin typeface="+mn-lt"/>
                <a:ea typeface="+mn-ea"/>
                <a:cs typeface="Times New Roman" pitchFamily="18" charset="0"/>
              </a:rPr>
              <a:t>  </a:t>
            </a:r>
            <a:r>
              <a:rPr kumimoji="0" lang="gl-ES" sz="2800" b="1" i="0" u="sng" strike="noStrike" kern="1200" cap="none" spc="0" normalizeH="0" baseline="0" noProof="0" dirty="0" smtClean="0">
                <a:ln>
                  <a:noFill/>
                </a:ln>
                <a:solidFill>
                  <a:srgbClr val="002060"/>
                </a:solidFill>
                <a:effectLst/>
                <a:uLnTx/>
                <a:uFillTx/>
                <a:latin typeface="+mn-lt"/>
                <a:ea typeface="+mn-ea"/>
                <a:cs typeface="Times New Roman" pitchFamily="18" charset="0"/>
              </a:rPr>
              <a:t> </a:t>
            </a:r>
            <a:r>
              <a:rPr kumimoji="0" lang="gl-ES" sz="2800" b="1" i="0" u="sng" strike="noStrike" kern="1200" cap="none" spc="0" normalizeH="0" baseline="0" noProof="0" dirty="0" smtClean="0">
                <a:ln>
                  <a:noFill/>
                </a:ln>
                <a:solidFill>
                  <a:srgbClr val="002060"/>
                </a:solidFill>
                <a:effectLst/>
                <a:uLnTx/>
                <a:uFillTx/>
                <a:latin typeface="Arial" charset="0"/>
                <a:ea typeface="+mn-ea"/>
                <a:cs typeface="Arial" charset="0"/>
              </a:rPr>
              <a:t>Método de la inestabilidad de marcha</a:t>
            </a:r>
            <a:r>
              <a:rPr kumimoji="0" lang="gl-ES" sz="2800" b="1" i="0" u="none" strike="noStrike" kern="1200" cap="none" spc="0" normalizeH="0" baseline="0" noProof="0" dirty="0" smtClean="0">
                <a:ln>
                  <a:noFill/>
                </a:ln>
                <a:solidFill>
                  <a:srgbClr val="002060"/>
                </a:solidFill>
                <a:effectLst/>
                <a:uLnTx/>
                <a:uFillTx/>
                <a:latin typeface="Arial" charset="0"/>
                <a:ea typeface="+mn-ea"/>
                <a:cs typeface="Arial" charset="0"/>
              </a:rPr>
              <a:t>.</a:t>
            </a: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 Desde el sensor de rpm se detectan irregularidades de marcha a causa de fallos de encendido. </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800" b="1" i="0" u="none" strike="noStrike" kern="1200" cap="none" spc="0" normalizeH="0" baseline="0" noProof="0" dirty="0" smtClean="0">
                <a:ln>
                  <a:noFill/>
                </a:ln>
                <a:solidFill>
                  <a:srgbClr val="002060"/>
                </a:solidFill>
                <a:effectLst/>
                <a:uLnTx/>
                <a:uFillTx/>
                <a:latin typeface="Arial" charset="0"/>
                <a:ea typeface="+mn-ea"/>
                <a:cs typeface="Arial" charset="0"/>
              </a:rPr>
              <a:t>b.</a:t>
            </a:r>
            <a:r>
              <a:rPr kumimoji="0" lang="gl-ES" sz="2800" b="1" i="0" u="none" strike="noStrike" kern="1200" cap="none" spc="0" normalizeH="0" baseline="0" noProof="0" dirty="0" smtClean="0">
                <a:ln>
                  <a:noFill/>
                </a:ln>
                <a:solidFill>
                  <a:srgbClr val="002060"/>
                </a:solidFill>
                <a:effectLst/>
                <a:uLnTx/>
                <a:uFillTx/>
                <a:latin typeface="+mn-lt"/>
                <a:ea typeface="+mn-ea"/>
                <a:cs typeface="Times New Roman" pitchFamily="18" charset="0"/>
              </a:rPr>
              <a:t> </a:t>
            </a:r>
            <a:r>
              <a:rPr lang="gl-ES" sz="2800" b="1" dirty="0" smtClean="0">
                <a:solidFill>
                  <a:srgbClr val="002060"/>
                </a:solidFill>
                <a:cs typeface="Times New Roman" pitchFamily="18" charset="0"/>
              </a:rPr>
              <a:t>  </a:t>
            </a:r>
            <a:r>
              <a:rPr kumimoji="0" lang="gl-ES" sz="2800" b="1" i="0" u="sng" strike="noStrike" kern="1200" cap="none" spc="0" normalizeH="0" baseline="0" noProof="0" dirty="0" smtClean="0">
                <a:ln>
                  <a:noFill/>
                </a:ln>
                <a:solidFill>
                  <a:srgbClr val="002060"/>
                </a:solidFill>
                <a:effectLst/>
                <a:uLnTx/>
                <a:uFillTx/>
                <a:latin typeface="Arial" charset="0"/>
                <a:ea typeface="+mn-ea"/>
                <a:cs typeface="Arial" charset="0"/>
              </a:rPr>
              <a:t>Método del análisis momentáneo</a:t>
            </a:r>
            <a:r>
              <a:rPr kumimoji="0" lang="gl-ES" sz="2800" b="1" i="0" u="none" strike="noStrike" kern="1200" cap="none" spc="0" normalizeH="0" baseline="0" noProof="0" dirty="0" smtClean="0">
                <a:ln>
                  <a:noFill/>
                </a:ln>
                <a:solidFill>
                  <a:srgbClr val="002060"/>
                </a:solidFill>
                <a:effectLst/>
                <a:uLnTx/>
                <a:uFillTx/>
                <a:latin typeface="Arial" charset="0"/>
                <a:ea typeface="+mn-ea"/>
                <a:cs typeface="Arial" charset="0"/>
              </a:rPr>
              <a:t>, </a:t>
            </a: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igual que con el método anterior se detecta los fallos de encendido a partir del sensor de rpm y del sensor de posición del árbol de levas.  Este método compara el nº de rpm desigual “n” por fallos de encendido con datos fijos en la unidad de control motor.</a:t>
            </a:r>
          </a:p>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es-ES"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Rectangle 3"/>
          <p:cNvSpPr txBox="1">
            <a:spLocks noChangeArrowheads="1"/>
          </p:cNvSpPr>
          <p:nvPr/>
        </p:nvSpPr>
        <p:spPr>
          <a:xfrm>
            <a:off x="134938" y="1500174"/>
            <a:ext cx="8896350" cy="4527572"/>
          </a:xfrm>
          <a:prstGeom prst="rect">
            <a:avLst/>
          </a:prstGeom>
        </p:spPr>
        <p:txBody>
          <a:bodyPr/>
          <a:lstStyle/>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Para la comprobación se utiliza también el sensor de fase (posición del árbol de levas)...la unidad de control motor puede seleccionar el cilindro causante, memorizar la avería y encender el testigo de avería.</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800" b="1" i="0" u="none" strike="noStrike" kern="1200" cap="none" spc="0" normalizeH="0" baseline="0" noProof="0" dirty="0" smtClean="0">
                <a:ln>
                  <a:noFill/>
                </a:ln>
                <a:solidFill>
                  <a:srgbClr val="002060"/>
                </a:solidFill>
                <a:effectLst/>
                <a:uLnTx/>
                <a:uFillTx/>
                <a:latin typeface="Arial" charset="0"/>
                <a:ea typeface="+mn-ea"/>
                <a:cs typeface="Arial" charset="0"/>
              </a:rPr>
              <a:t>b.</a:t>
            </a:r>
            <a:r>
              <a:rPr kumimoji="0" lang="gl-ES" sz="2800" b="1" i="0" u="none" strike="noStrike" kern="1200" cap="none" spc="0" normalizeH="0" baseline="0" noProof="0" dirty="0" smtClean="0">
                <a:ln>
                  <a:noFill/>
                </a:ln>
                <a:solidFill>
                  <a:srgbClr val="002060"/>
                </a:solidFill>
                <a:effectLst/>
                <a:uLnTx/>
                <a:uFillTx/>
                <a:latin typeface="+mn-lt"/>
                <a:ea typeface="+mn-ea"/>
                <a:cs typeface="Times New Roman" pitchFamily="18" charset="0"/>
              </a:rPr>
              <a:t>     </a:t>
            </a: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La base del cálculo que está grabada en el calculador se basa en el par motor en función de la carga y del número de rpm. La masa centrifuga y las características del nº de rpm que resulte de dicha masa...</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800" b="0" i="0" u="none" strike="noStrike" kern="1200" cap="none" spc="0" normalizeH="0" baseline="0" noProof="0" dirty="0" smtClean="0">
                <a:ln>
                  <a:noFill/>
                </a:ln>
                <a:solidFill>
                  <a:srgbClr val="002060"/>
                </a:solidFill>
                <a:effectLst/>
                <a:uLnTx/>
                <a:uFillTx/>
                <a:latin typeface="Arial" charset="0"/>
                <a:ea typeface="+mn-ea"/>
                <a:cs typeface="Arial" charset="0"/>
              </a:rPr>
              <a:t>Las fluctuaciones del par motor informan de la inestabilidad de marcha......</a:t>
            </a:r>
          </a:p>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es-ES"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5 Rectángulo"/>
          <p:cNvSpPr/>
          <p:nvPr/>
        </p:nvSpPr>
        <p:spPr>
          <a:xfrm>
            <a:off x="1928794" y="571480"/>
            <a:ext cx="5929354" cy="584775"/>
          </a:xfrm>
          <a:prstGeom prst="rect">
            <a:avLst/>
          </a:prstGeom>
        </p:spPr>
        <p:txBody>
          <a:bodyPr wrap="square">
            <a:spAutoFit/>
          </a:bodyPr>
          <a:lstStyle/>
          <a:p>
            <a:pPr algn="ctr"/>
            <a:r>
              <a:rPr lang="gl-ES" sz="3200" b="1" dirty="0" smtClean="0">
                <a:solidFill>
                  <a:srgbClr val="002060"/>
                </a:solidFill>
                <a:latin typeface="Arial" charset="0"/>
                <a:cs typeface="Arial" charset="0"/>
              </a:rPr>
              <a:t>FALLOS DE ENCENDIDO</a:t>
            </a:r>
            <a:endParaRPr lang="es-ES" sz="3200" dirty="0">
              <a:solidFill>
                <a:srgbClr val="00206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6 Imagen" descr="EOBD_Página_30 2.jpg"/>
          <p:cNvPicPr>
            <a:picLocks noChangeAspect="1"/>
          </p:cNvPicPr>
          <p:nvPr/>
        </p:nvPicPr>
        <p:blipFill>
          <a:blip r:embed="rId2" cstate="print"/>
          <a:stretch>
            <a:fillRect/>
          </a:stretch>
        </p:blipFill>
        <p:spPr>
          <a:xfrm>
            <a:off x="4143372" y="4643446"/>
            <a:ext cx="4075176" cy="2106168"/>
          </a:xfrm>
          <a:prstGeom prst="rect">
            <a:avLst/>
          </a:prstGeom>
        </p:spPr>
      </p:pic>
      <p:pic>
        <p:nvPicPr>
          <p:cNvPr id="8" name="7 Imagen" descr="EOBD_Página_31.jpg"/>
          <p:cNvPicPr>
            <a:picLocks noChangeAspect="1"/>
          </p:cNvPicPr>
          <p:nvPr/>
        </p:nvPicPr>
        <p:blipFill>
          <a:blip r:embed="rId3" cstate="print"/>
          <a:stretch>
            <a:fillRect/>
          </a:stretch>
        </p:blipFill>
        <p:spPr>
          <a:xfrm>
            <a:off x="1357290" y="928670"/>
            <a:ext cx="6703601" cy="3999376"/>
          </a:xfrm>
          <a:prstGeom prst="rect">
            <a:avLst/>
          </a:prstGeom>
        </p:spPr>
      </p:pic>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4 Rectángulo"/>
          <p:cNvSpPr/>
          <p:nvPr/>
        </p:nvSpPr>
        <p:spPr>
          <a:xfrm>
            <a:off x="1928794" y="500042"/>
            <a:ext cx="5929354" cy="584775"/>
          </a:xfrm>
          <a:prstGeom prst="rect">
            <a:avLst/>
          </a:prstGeom>
        </p:spPr>
        <p:txBody>
          <a:bodyPr wrap="square">
            <a:spAutoFit/>
          </a:bodyPr>
          <a:lstStyle/>
          <a:p>
            <a:pPr algn="ctr"/>
            <a:r>
              <a:rPr lang="gl-ES" sz="3200" b="1" dirty="0" smtClean="0">
                <a:solidFill>
                  <a:srgbClr val="002060"/>
                </a:solidFill>
                <a:latin typeface="Arial" charset="0"/>
                <a:cs typeface="Arial" charset="0"/>
              </a:rPr>
              <a:t>FALLOS DE ENCENDIDO</a:t>
            </a:r>
            <a:endParaRPr lang="es-ES" sz="3200" dirty="0">
              <a:solidFill>
                <a:srgbClr val="002060"/>
              </a:solidFill>
            </a:endParaRPr>
          </a:p>
        </p:txBody>
      </p:sp>
      <p:pic>
        <p:nvPicPr>
          <p:cNvPr id="6" name="5 Imagen" descr="EOBD_Página_30 1.jpg"/>
          <p:cNvPicPr>
            <a:picLocks noChangeAspect="1"/>
          </p:cNvPicPr>
          <p:nvPr/>
        </p:nvPicPr>
        <p:blipFill>
          <a:blip r:embed="rId4" cstate="print"/>
          <a:stretch>
            <a:fillRect/>
          </a:stretch>
        </p:blipFill>
        <p:spPr>
          <a:xfrm>
            <a:off x="142844" y="4213306"/>
            <a:ext cx="3742944" cy="1716024"/>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Picture 1"/>
          <p:cNvPicPr>
            <a:picLocks noChangeAspect="1" noChangeArrowheads="1"/>
          </p:cNvPicPr>
          <p:nvPr/>
        </p:nvPicPr>
        <p:blipFill>
          <a:blip r:embed="rId2" cstate="print"/>
          <a:srcRect l="30029" t="31250" r="28223" b="21371"/>
          <a:stretch>
            <a:fillRect/>
          </a:stretch>
        </p:blipFill>
        <p:spPr bwMode="auto">
          <a:xfrm>
            <a:off x="1481926" y="1285860"/>
            <a:ext cx="5804718" cy="4786346"/>
          </a:xfrm>
          <a:prstGeom prst="rect">
            <a:avLst/>
          </a:prstGeom>
          <a:noFill/>
          <a:ln w="9525">
            <a:noFill/>
            <a:miter lim="800000"/>
            <a:headEnd/>
            <a:tailEnd/>
          </a:ln>
          <a:effectLst/>
        </p:spPr>
      </p:pic>
      <p:sp>
        <p:nvSpPr>
          <p:cNvPr id="3" name="2 Rectángulo"/>
          <p:cNvSpPr/>
          <p:nvPr/>
        </p:nvSpPr>
        <p:spPr>
          <a:xfrm>
            <a:off x="3013814"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 name="Picture 4" descr="C:\WINDOWS\TEMP\\msotw9_temp0.jpg"/>
          <p:cNvPicPr>
            <a:picLocks noChangeAspect="1" noChangeArrowheads="1"/>
          </p:cNvPicPr>
          <p:nvPr/>
        </p:nvPicPr>
        <p:blipFill>
          <a:blip r:embed="rId3" cstate="print"/>
          <a:srcRect/>
          <a:stretch>
            <a:fillRect/>
          </a:stretch>
        </p:blipFill>
        <p:spPr bwMode="auto">
          <a:xfrm>
            <a:off x="1447800" y="2971800"/>
            <a:ext cx="6705600" cy="2590800"/>
          </a:xfrm>
          <a:prstGeom prst="rect">
            <a:avLst/>
          </a:prstGeom>
          <a:noFill/>
          <a:ln w="12700" cap="sq">
            <a:noFill/>
            <a:miter lim="800000"/>
            <a:headEnd type="none" w="sm" len="sm"/>
            <a:tailEnd type="none" w="sm" len="sm"/>
          </a:ln>
          <a:effectLst/>
        </p:spPr>
      </p:pic>
      <p:sp>
        <p:nvSpPr>
          <p:cNvPr id="4" name="Rectangle 2"/>
          <p:cNvSpPr txBox="1">
            <a:spLocks noChangeArrowheads="1"/>
          </p:cNvSpPr>
          <p:nvPr/>
        </p:nvSpPr>
        <p:spPr>
          <a:xfrm>
            <a:off x="134938" y="889000"/>
            <a:ext cx="8885237" cy="11557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_tradnl" sz="4100" b="1" i="0" u="none" strike="noStrike" kern="1200" cap="none" spc="0" normalizeH="0" baseline="0" noProof="0" dirty="0" smtClean="0">
                <a:ln>
                  <a:noFill/>
                </a:ln>
                <a:solidFill>
                  <a:srgbClr val="002060"/>
                </a:solidFill>
                <a:effectLst>
                  <a:outerShdw blurRad="31750" dist="25400" dir="5400000" algn="tl" rotWithShape="0">
                    <a:srgbClr val="000000">
                      <a:alpha val="25000"/>
                    </a:srgbClr>
                  </a:outerShdw>
                </a:effectLst>
                <a:uLnTx/>
                <a:uFillTx/>
                <a:latin typeface="+mj-lt"/>
                <a:ea typeface="+mj-ea"/>
                <a:cs typeface="+mj-cs"/>
              </a:rPr>
              <a:t>CONECTOR DE 16 </a:t>
            </a:r>
            <a:r>
              <a:rPr kumimoji="0" lang="es-ES_tradnl" sz="4100" b="1" i="0" u="none" strike="noStrike" kern="1200" cap="none" spc="0" normalizeH="0" baseline="0" noProof="0" dirty="0" smtClean="0">
                <a:ln>
                  <a:noFill/>
                </a:ln>
                <a:solidFill>
                  <a:srgbClr val="002060"/>
                </a:solidFill>
                <a:effectLst>
                  <a:outerShdw blurRad="31750" dist="25400" dir="5400000" algn="tl" rotWithShape="0">
                    <a:srgbClr val="000000">
                      <a:alpha val="25000"/>
                    </a:srgbClr>
                  </a:outerShdw>
                </a:effectLst>
                <a:uLnTx/>
                <a:uFillTx/>
                <a:latin typeface="+mj-lt"/>
                <a:ea typeface="+mj-ea"/>
                <a:cs typeface="+mj-cs"/>
              </a:rPr>
              <a:t>VÍAS</a:t>
            </a:r>
          </a:p>
          <a:p>
            <a:pPr marL="0" marR="0" lvl="0" indent="0" algn="ctr" defTabSz="914400" rtl="0" eaLnBrk="1" fontAlgn="auto" latinLnBrk="0" hangingPunct="1">
              <a:lnSpc>
                <a:spcPct val="100000"/>
              </a:lnSpc>
              <a:spcBef>
                <a:spcPct val="0"/>
              </a:spcBef>
              <a:spcAft>
                <a:spcPts val="0"/>
              </a:spcAft>
              <a:buClrTx/>
              <a:buSzTx/>
              <a:buFontTx/>
              <a:buNone/>
              <a:tabLst/>
              <a:defRPr/>
            </a:pPr>
            <a:r>
              <a:rPr lang="es-ES_tradnl" sz="4100" b="1" dirty="0" smtClean="0">
                <a:solidFill>
                  <a:srgbClr val="002060"/>
                </a:solidFill>
                <a:effectLst>
                  <a:outerShdw blurRad="31750" dist="25400" dir="5400000" algn="tl" rotWithShape="0">
                    <a:srgbClr val="000000">
                      <a:alpha val="25000"/>
                    </a:srgbClr>
                  </a:outerShdw>
                </a:effectLst>
                <a:latin typeface="+mj-lt"/>
                <a:ea typeface="+mj-ea"/>
                <a:cs typeface="+mj-cs"/>
              </a:rPr>
              <a:t>Universal para todas las marcas</a:t>
            </a:r>
            <a:endParaRPr kumimoji="0" lang="es-ES" sz="4100" b="1" i="0" u="none" strike="noStrike" kern="1200" cap="none" spc="0" normalizeH="0" baseline="0" noProof="0" dirty="0">
              <a:ln>
                <a:noFill/>
              </a:ln>
              <a:solidFill>
                <a:srgbClr val="002060"/>
              </a:solidFill>
              <a:effectLst>
                <a:outerShdw blurRad="31750" dist="25400" dir="5400000" algn="tl" rotWithShape="0">
                  <a:srgbClr val="000000">
                    <a:alpha val="25000"/>
                  </a:srgbClr>
                </a:outerShdw>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 name="2 Imagen" descr="EOBD_Página_28.jpg"/>
          <p:cNvPicPr>
            <a:picLocks noChangeAspect="1"/>
          </p:cNvPicPr>
          <p:nvPr/>
        </p:nvPicPr>
        <p:blipFill>
          <a:blip r:embed="rId2" cstate="print"/>
          <a:stretch>
            <a:fillRect/>
          </a:stretch>
        </p:blipFill>
        <p:spPr>
          <a:xfrm>
            <a:off x="428596" y="1341321"/>
            <a:ext cx="8286808" cy="4730885"/>
          </a:xfrm>
          <a:prstGeom prst="rect">
            <a:avLst/>
          </a:prstGeom>
        </p:spPr>
      </p:pic>
      <p:sp>
        <p:nvSpPr>
          <p:cNvPr id="5" name="4 Rectángulo"/>
          <p:cNvSpPr/>
          <p:nvPr/>
        </p:nvSpPr>
        <p:spPr>
          <a:xfrm>
            <a:off x="1928794" y="571480"/>
            <a:ext cx="5929354" cy="584775"/>
          </a:xfrm>
          <a:prstGeom prst="rect">
            <a:avLst/>
          </a:prstGeom>
        </p:spPr>
        <p:txBody>
          <a:bodyPr wrap="square">
            <a:spAutoFit/>
          </a:bodyPr>
          <a:lstStyle/>
          <a:p>
            <a:pPr algn="ctr"/>
            <a:r>
              <a:rPr lang="gl-ES" sz="3200" b="1" dirty="0" smtClean="0">
                <a:solidFill>
                  <a:srgbClr val="002060"/>
                </a:solidFill>
                <a:latin typeface="Arial" charset="0"/>
                <a:cs typeface="Arial" charset="0"/>
              </a:rPr>
              <a:t>FALLOS DE ENCENDIDO</a:t>
            </a:r>
            <a:endParaRPr lang="es-ES" sz="3200" dirty="0">
              <a:solidFill>
                <a:srgbClr val="00206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4 Rectángulo"/>
          <p:cNvSpPr/>
          <p:nvPr/>
        </p:nvSpPr>
        <p:spPr>
          <a:xfrm>
            <a:off x="785786" y="571480"/>
            <a:ext cx="7572428" cy="584775"/>
          </a:xfrm>
          <a:prstGeom prst="rect">
            <a:avLst/>
          </a:prstGeom>
        </p:spPr>
        <p:txBody>
          <a:bodyPr wrap="square">
            <a:spAutoFit/>
          </a:bodyPr>
          <a:lstStyle/>
          <a:p>
            <a:pPr algn="ctr"/>
            <a:r>
              <a:rPr lang="gl-ES" sz="3200" b="1" dirty="0" smtClean="0">
                <a:solidFill>
                  <a:srgbClr val="002060"/>
                </a:solidFill>
                <a:latin typeface="Arial" charset="0"/>
                <a:cs typeface="Arial" charset="0"/>
              </a:rPr>
              <a:t>Aprendizaje de la rueda fónica</a:t>
            </a:r>
            <a:endParaRPr lang="es-ES" sz="3200" dirty="0">
              <a:solidFill>
                <a:srgbClr val="002060"/>
              </a:solidFill>
            </a:endParaRPr>
          </a:p>
        </p:txBody>
      </p:sp>
      <p:sp>
        <p:nvSpPr>
          <p:cNvPr id="4" name="3 CuadroTexto"/>
          <p:cNvSpPr txBox="1"/>
          <p:nvPr/>
        </p:nvSpPr>
        <p:spPr>
          <a:xfrm>
            <a:off x="0" y="1214422"/>
            <a:ext cx="9144000" cy="3139321"/>
          </a:xfrm>
          <a:prstGeom prst="rect">
            <a:avLst/>
          </a:prstGeom>
          <a:noFill/>
        </p:spPr>
        <p:txBody>
          <a:bodyPr wrap="square" rtlCol="0">
            <a:spAutoFit/>
          </a:bodyPr>
          <a:lstStyle/>
          <a:p>
            <a:r>
              <a:rPr lang="es-ES" dirty="0" smtClean="0"/>
              <a:t>En los sistemas Magneti Marelli debe efectuarse el aprendizaje de la rueda fónica al sustituir la UCE, la rueda fónica o el sensor de rpm.</a:t>
            </a:r>
          </a:p>
          <a:p>
            <a:endParaRPr lang="es-ES" b="1" dirty="0" smtClean="0"/>
          </a:p>
          <a:p>
            <a:r>
              <a:rPr lang="es-ES" b="1" dirty="0" smtClean="0"/>
              <a:t>Procedimiento: </a:t>
            </a:r>
          </a:p>
          <a:p>
            <a:r>
              <a:rPr lang="es-ES" dirty="0" smtClean="0"/>
              <a:t>                        con el útil de diagnostico se activa puesta a cero del aprendizaje de la rueda fónica.</a:t>
            </a:r>
          </a:p>
          <a:p>
            <a:r>
              <a:rPr lang="es-ES" dirty="0" smtClean="0"/>
              <a:t>Con el motor a mas de 80ºC en posición de ralentí acelerar asta las 4800rpm durante 2 a 3 segundos y luego soltar, realizar esta operación tres veces consecutivas.</a:t>
            </a:r>
          </a:p>
          <a:p>
            <a:endParaRPr lang="es-ES" dirty="0" smtClean="0"/>
          </a:p>
          <a:p>
            <a:r>
              <a:rPr lang="es-ES" b="1" dirty="0" smtClean="0"/>
              <a:t>En sistemas Bosch e Itachi el aprendizaje es automático al utilizar el vehículo.</a:t>
            </a:r>
            <a:endParaRPr lang="es-ES"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4 Rectángulo"/>
          <p:cNvSpPr/>
          <p:nvPr/>
        </p:nvSpPr>
        <p:spPr>
          <a:xfrm>
            <a:off x="1928794" y="571480"/>
            <a:ext cx="5929354" cy="584775"/>
          </a:xfrm>
          <a:prstGeom prst="rect">
            <a:avLst/>
          </a:prstGeom>
        </p:spPr>
        <p:txBody>
          <a:bodyPr wrap="square">
            <a:spAutoFit/>
          </a:bodyPr>
          <a:lstStyle/>
          <a:p>
            <a:pPr algn="ctr"/>
            <a:r>
              <a:rPr lang="gl-ES" sz="3200" b="1" dirty="0" smtClean="0">
                <a:solidFill>
                  <a:srgbClr val="002060"/>
                </a:solidFill>
                <a:latin typeface="Arial" charset="0"/>
                <a:cs typeface="Arial" charset="0"/>
              </a:rPr>
              <a:t>FALLOS DE ENCENDIDO</a:t>
            </a:r>
            <a:endParaRPr lang="es-ES" sz="3200" dirty="0">
              <a:solidFill>
                <a:srgbClr val="002060"/>
              </a:solidFill>
            </a:endParaRPr>
          </a:p>
        </p:txBody>
      </p:sp>
      <p:sp>
        <p:nvSpPr>
          <p:cNvPr id="4" name="3 CuadroTexto"/>
          <p:cNvSpPr txBox="1"/>
          <p:nvPr/>
        </p:nvSpPr>
        <p:spPr>
          <a:xfrm>
            <a:off x="571472" y="1357298"/>
            <a:ext cx="8143932" cy="3785652"/>
          </a:xfrm>
          <a:prstGeom prst="rect">
            <a:avLst/>
          </a:prstGeom>
          <a:noFill/>
        </p:spPr>
        <p:txBody>
          <a:bodyPr wrap="square" rtlCol="0">
            <a:spAutoFit/>
          </a:bodyPr>
          <a:lstStyle/>
          <a:p>
            <a:r>
              <a:rPr lang="es-ES" sz="2400" b="1" dirty="0" smtClean="0">
                <a:solidFill>
                  <a:srgbClr val="002060"/>
                </a:solidFill>
              </a:rPr>
              <a:t>El sistema de detección (MISFIRE) se desactiva :</a:t>
            </a:r>
          </a:p>
          <a:p>
            <a:r>
              <a:rPr lang="es-ES" sz="2400" b="1" dirty="0" smtClean="0">
                <a:solidFill>
                  <a:srgbClr val="002060"/>
                </a:solidFill>
              </a:rPr>
              <a:t>   -</a:t>
            </a:r>
            <a:r>
              <a:rPr lang="es-ES" sz="2400" b="1" dirty="0" smtClean="0">
                <a:solidFill>
                  <a:srgbClr val="0070C0"/>
                </a:solidFill>
              </a:rPr>
              <a:t>Aprendizaje rueda fónica sin efectuar</a:t>
            </a:r>
          </a:p>
          <a:p>
            <a:r>
              <a:rPr lang="es-ES" sz="2400" b="1" dirty="0" smtClean="0">
                <a:solidFill>
                  <a:srgbClr val="0070C0"/>
                </a:solidFill>
              </a:rPr>
              <a:t>   -En fase de cut-off</a:t>
            </a:r>
          </a:p>
          <a:p>
            <a:r>
              <a:rPr lang="es-ES" sz="2400" b="1" dirty="0" smtClean="0">
                <a:solidFill>
                  <a:srgbClr val="0070C0"/>
                </a:solidFill>
              </a:rPr>
              <a:t>   -Variaciones bruscas de la mariposa</a:t>
            </a:r>
          </a:p>
          <a:p>
            <a:r>
              <a:rPr lang="es-ES" sz="2400" b="1" dirty="0" smtClean="0">
                <a:solidFill>
                  <a:srgbClr val="0070C0"/>
                </a:solidFill>
              </a:rPr>
              <a:t>   -Temperaturas excesivas (altas o bajas)</a:t>
            </a:r>
          </a:p>
          <a:p>
            <a:r>
              <a:rPr lang="es-ES" sz="2400" b="1" dirty="0" smtClean="0">
                <a:solidFill>
                  <a:srgbClr val="0070C0"/>
                </a:solidFill>
              </a:rPr>
              <a:t>   -Porcentaje EGR muy alto</a:t>
            </a:r>
          </a:p>
          <a:p>
            <a:r>
              <a:rPr lang="es-ES" sz="2400" b="1" dirty="0" smtClean="0">
                <a:solidFill>
                  <a:srgbClr val="0070C0"/>
                </a:solidFill>
              </a:rPr>
              <a:t>   -Cambios de rpm muy bruscos</a:t>
            </a:r>
          </a:p>
          <a:p>
            <a:r>
              <a:rPr lang="es-ES" sz="2400" b="1" dirty="0" smtClean="0">
                <a:solidFill>
                  <a:srgbClr val="0070C0"/>
                </a:solidFill>
              </a:rPr>
              <a:t>   -Al circular por carreteras muy bacheadas</a:t>
            </a:r>
          </a:p>
          <a:p>
            <a:r>
              <a:rPr lang="es-ES" sz="2400" b="1" dirty="0" smtClean="0">
                <a:solidFill>
                  <a:srgbClr val="0070C0"/>
                </a:solidFill>
              </a:rPr>
              <a:t>   -Todas las otras circunstancias que hagan que la </a:t>
            </a:r>
            <a:r>
              <a:rPr lang="es-ES" sz="2400" b="1" dirty="0" smtClean="0">
                <a:solidFill>
                  <a:srgbClr val="0070C0"/>
                </a:solidFill>
              </a:rPr>
              <a:t>      estrategia </a:t>
            </a:r>
            <a:r>
              <a:rPr lang="es-ES" sz="2400" b="1" dirty="0" smtClean="0">
                <a:solidFill>
                  <a:srgbClr val="0070C0"/>
                </a:solidFill>
              </a:rPr>
              <a:t>no sea fiable.</a:t>
            </a:r>
            <a:endParaRPr lang="es-ES" sz="2400" b="1" dirty="0">
              <a:solidFill>
                <a:srgbClr val="00206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Rectangle 3"/>
          <p:cNvSpPr txBox="1">
            <a:spLocks noChangeArrowheads="1"/>
          </p:cNvSpPr>
          <p:nvPr/>
        </p:nvSpPr>
        <p:spPr>
          <a:xfrm>
            <a:off x="134938" y="2362200"/>
            <a:ext cx="8896350" cy="3733800"/>
          </a:xfrm>
          <a:prstGeom prst="rect">
            <a:avLst/>
          </a:prstGeom>
        </p:spPr>
        <p:txBody>
          <a:bodyPr/>
          <a:lstStyle/>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Arial" charset="0"/>
                <a:ea typeface="+mn-ea"/>
                <a:cs typeface="Times New Roman" pitchFamily="18" charset="0"/>
              </a:rPr>
              <a:t>* </a:t>
            </a:r>
            <a:r>
              <a:rPr kumimoji="0" lang="gl-ES" sz="2700" b="0" i="0" u="none" strike="noStrike" kern="1200" cap="none" spc="0" normalizeH="0" baseline="0" noProof="0" dirty="0" smtClean="0">
                <a:ln>
                  <a:noFill/>
                </a:ln>
                <a:solidFill>
                  <a:srgbClr val="002060"/>
                </a:solidFill>
                <a:effectLst/>
                <a:uLnTx/>
                <a:uFillTx/>
                <a:latin typeface="Arial" charset="0"/>
                <a:ea typeface="+mn-ea"/>
                <a:cs typeface="Times New Roman" pitchFamily="18" charset="0"/>
              </a:rPr>
              <a:t>La inyección de aire secundario mejora la post  </a:t>
            </a:r>
            <a:r>
              <a:rPr kumimoji="0" lang="gl-ES" sz="2700" b="0" i="0" u="sng" strike="noStrike" kern="1200" cap="none" spc="0" normalizeH="0" baseline="0" noProof="0" dirty="0" smtClean="0">
                <a:ln>
                  <a:noFill/>
                </a:ln>
                <a:solidFill>
                  <a:srgbClr val="C00000"/>
                </a:solidFill>
                <a:effectLst/>
                <a:uLnTx/>
                <a:uFillTx/>
                <a:latin typeface="Arial" charset="0"/>
                <a:ea typeface="+mn-ea"/>
                <a:cs typeface="Times New Roman" pitchFamily="18" charset="0"/>
              </a:rPr>
              <a:t>oxidacción en el catalizador</a:t>
            </a:r>
            <a:r>
              <a:rPr kumimoji="0" lang="gl-ES" sz="2700" b="0" i="0" u="none" strike="noStrike" kern="1200" cap="none" spc="0" normalizeH="0" baseline="0" noProof="0" dirty="0" smtClean="0">
                <a:ln>
                  <a:noFill/>
                </a:ln>
                <a:solidFill>
                  <a:srgbClr val="002060"/>
                </a:solidFill>
                <a:effectLst/>
                <a:uLnTx/>
                <a:uFillTx/>
                <a:latin typeface="Arial" charset="0"/>
                <a:ea typeface="+mn-ea"/>
                <a:cs typeface="Times New Roman" pitchFamily="18" charset="0"/>
              </a:rPr>
              <a:t>. Cuando inyectamos aire la  sonda anterior debe indicar una mezcla pobre debido a una gran presencia de oxígeno, aunque el motor este funcionando con una mezcla rica. </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Arial" charset="0"/>
                <a:ea typeface="+mn-ea"/>
                <a:cs typeface="Times New Roman" pitchFamily="18" charset="0"/>
              </a:rPr>
              <a:t>*  </a:t>
            </a:r>
            <a:r>
              <a:rPr kumimoji="0" lang="gl-ES" sz="2700" b="0" i="0" u="none" strike="noStrike" kern="1200" cap="none" spc="0" normalizeH="0" baseline="0" noProof="0" dirty="0" smtClean="0">
                <a:ln>
                  <a:noFill/>
                </a:ln>
                <a:solidFill>
                  <a:srgbClr val="002060"/>
                </a:solidFill>
                <a:effectLst/>
                <a:uLnTx/>
                <a:uFillTx/>
                <a:latin typeface="Arial" charset="0"/>
                <a:ea typeface="+mn-ea"/>
                <a:cs typeface="Times New Roman" pitchFamily="18" charset="0"/>
              </a:rPr>
              <a:t>El calculador sabe que se está realizando la inyección de aire secundario.</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gl-ES" sz="2700" b="0" i="0" u="none" strike="noStrike" kern="1200" cap="none" spc="0" normalizeH="0" baseline="0" noProof="0" dirty="0" smtClean="0">
              <a:ln>
                <a:noFill/>
              </a:ln>
              <a:solidFill>
                <a:schemeClr val="tx1"/>
              </a:solidFill>
              <a:effectLst/>
              <a:uLnTx/>
              <a:uFillTx/>
              <a:latin typeface="Arial" charset="0"/>
              <a:ea typeface="+mn-ea"/>
              <a:cs typeface="Times New Roman" pitchFamily="18" charset="0"/>
            </a:endParaRP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gl-ES" sz="2700" b="0" i="0" u="none" strike="noStrike" kern="1200" cap="none" spc="0" normalizeH="0" baseline="0" noProof="0" dirty="0" smtClean="0">
              <a:ln>
                <a:noFill/>
              </a:ln>
              <a:solidFill>
                <a:schemeClr val="tx1"/>
              </a:solidFill>
              <a:effectLst/>
              <a:uLnTx/>
              <a:uFillTx/>
              <a:latin typeface="Arial" charset="0"/>
              <a:ea typeface="+mn-ea"/>
              <a:cs typeface="Times New Roman" pitchFamily="18" charset="0"/>
            </a:endParaRPr>
          </a:p>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Rectangle 2"/>
          <p:cNvSpPr txBox="1">
            <a:spLocks noChangeArrowheads="1"/>
          </p:cNvSpPr>
          <p:nvPr/>
        </p:nvSpPr>
        <p:spPr>
          <a:xfrm>
            <a:off x="134938" y="428604"/>
            <a:ext cx="8885237" cy="107157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gl-ES" sz="3200" b="1" i="0" u="none" strike="noStrike" kern="1200" cap="none" spc="0" normalizeH="0" baseline="0" noProof="0" dirty="0" smtClean="0">
                <a:ln>
                  <a:noFill/>
                </a:ln>
                <a:solidFill>
                  <a:srgbClr val="FFFF00"/>
                </a:solidFill>
                <a:effectLst>
                  <a:outerShdw blurRad="31750" dist="25400" dir="5400000" algn="tl" rotWithShape="0">
                    <a:srgbClr val="000000">
                      <a:alpha val="25000"/>
                    </a:srgbClr>
                  </a:outerShdw>
                </a:effectLst>
                <a:uLnTx/>
                <a:uFillTx/>
                <a:latin typeface="Arial" charset="0"/>
                <a:ea typeface="+mj-ea"/>
                <a:cs typeface="Times New Roman" pitchFamily="18" charset="0"/>
              </a:rPr>
              <a:t/>
            </a:r>
            <a:br>
              <a:rPr kumimoji="0" lang="gl-ES" sz="3200" b="1" i="0" u="none" strike="noStrike" kern="1200" cap="none" spc="0" normalizeH="0" baseline="0" noProof="0" dirty="0" smtClean="0">
                <a:ln>
                  <a:noFill/>
                </a:ln>
                <a:solidFill>
                  <a:srgbClr val="FFFF00"/>
                </a:solidFill>
                <a:effectLst>
                  <a:outerShdw blurRad="31750" dist="25400" dir="5400000" algn="tl" rotWithShape="0">
                    <a:srgbClr val="000000">
                      <a:alpha val="25000"/>
                    </a:srgbClr>
                  </a:outerShdw>
                </a:effectLst>
                <a:uLnTx/>
                <a:uFillTx/>
                <a:latin typeface="Arial" charset="0"/>
                <a:ea typeface="+mj-ea"/>
                <a:cs typeface="Times New Roman" pitchFamily="18" charset="0"/>
              </a:rPr>
            </a:br>
            <a:r>
              <a:rPr kumimoji="0" lang="gl-ES" sz="2800" b="1" i="0" u="none" strike="noStrike" kern="1200" cap="none" spc="0" normalizeH="0" baseline="0" noProof="0" dirty="0" smtClean="0">
                <a:ln>
                  <a:noFill/>
                </a:ln>
                <a:solidFill>
                  <a:srgbClr val="002060"/>
                </a:solidFill>
                <a:effectLst>
                  <a:outerShdw blurRad="31750" dist="25400" dir="5400000" algn="tl" rotWithShape="0">
                    <a:srgbClr val="000000">
                      <a:alpha val="25000"/>
                    </a:srgbClr>
                  </a:outerShdw>
                </a:effectLst>
                <a:uLnTx/>
                <a:uFillTx/>
                <a:latin typeface="Arial" charset="0"/>
                <a:ea typeface="+mj-ea"/>
                <a:cs typeface="Times New Roman" pitchFamily="18" charset="0"/>
              </a:rPr>
              <a:t> SISTEMA DE SOPLADO DE AIRE SECUNDARIO</a:t>
            </a:r>
            <a:r>
              <a:rPr kumimoji="0" lang="gl-E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Arial" charset="0"/>
                <a:ea typeface="+mj-ea"/>
                <a:cs typeface="Times New Roman" pitchFamily="18" charset="0"/>
              </a:rPr>
              <a:t/>
            </a:r>
            <a:br>
              <a:rPr kumimoji="0" lang="gl-ES" sz="41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Arial" charset="0"/>
                <a:ea typeface="+mj-ea"/>
                <a:cs typeface="Times New Roman" pitchFamily="18" charset="0"/>
              </a:rPr>
            </a:br>
            <a:endParaRPr kumimoji="0" lang="es-ES" sz="41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Arial"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Rectangle 3"/>
          <p:cNvSpPr txBox="1">
            <a:spLocks noChangeArrowheads="1"/>
          </p:cNvSpPr>
          <p:nvPr/>
        </p:nvSpPr>
        <p:spPr>
          <a:xfrm>
            <a:off x="134938" y="2116138"/>
            <a:ext cx="8896350" cy="4135437"/>
          </a:xfrm>
          <a:prstGeom prst="rect">
            <a:avLst/>
          </a:prstGeom>
        </p:spPr>
        <p:txBody>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70C0"/>
                </a:solidFill>
                <a:effectLst/>
                <a:uLnTx/>
                <a:uFillTx/>
                <a:latin typeface="Arial" charset="0"/>
                <a:ea typeface="+mn-ea"/>
                <a:cs typeface="Arial" charset="0"/>
              </a:rPr>
              <a:t>* </a:t>
            </a: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Se realiza en dos estrategias:</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a.</a:t>
            </a:r>
            <a:r>
              <a:rPr kumimoji="0" lang="gl-ES" sz="2700" b="0" i="0" u="none" strike="noStrike" kern="1200" cap="none" spc="0" normalizeH="0" baseline="0" noProof="0" dirty="0" smtClean="0">
                <a:ln>
                  <a:noFill/>
                </a:ln>
                <a:solidFill>
                  <a:srgbClr val="0070C0"/>
                </a:solidFill>
                <a:effectLst/>
                <a:uLnTx/>
                <a:uFillTx/>
                <a:latin typeface="+mn-lt"/>
                <a:ea typeface="+mn-ea"/>
                <a:cs typeface="Times New Roman" pitchFamily="18" charset="0"/>
              </a:rPr>
              <a:t>     </a:t>
            </a: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Cuando se activa el reciclaje de vapores pueden suceder dos cosas que se enriquezca la mezcla o que se empobrezca dependiendo del estado de llenado del depósito. Las modificaciones de la mezcla son detectadas por la sonda lambda que controla el funcionamiento del sistema....</a:t>
            </a:r>
            <a:r>
              <a:rPr kumimoji="0" lang="gl-ES" sz="2700" b="0" i="0" u="none" strike="noStrike" kern="1200" cap="none" spc="0" normalizeH="0" baseline="0" noProof="0" dirty="0" smtClean="0">
                <a:ln>
                  <a:noFill/>
                </a:ln>
                <a:solidFill>
                  <a:schemeClr val="tx1"/>
                </a:solidFill>
                <a:effectLst/>
                <a:uLnTx/>
                <a:uFillTx/>
                <a:latin typeface="Arial" charset="0"/>
                <a:ea typeface="+mn-ea"/>
                <a:cs typeface="Arial" charset="0"/>
              </a:rPr>
              <a:t>.</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5 Rectángulo"/>
          <p:cNvSpPr/>
          <p:nvPr/>
        </p:nvSpPr>
        <p:spPr>
          <a:xfrm>
            <a:off x="500034" y="857232"/>
            <a:ext cx="8215370" cy="954107"/>
          </a:xfrm>
          <a:prstGeom prst="rect">
            <a:avLst/>
          </a:prstGeom>
        </p:spPr>
        <p:txBody>
          <a:bodyPr wrap="square">
            <a:spAutoFit/>
          </a:bodyPr>
          <a:lstStyle/>
          <a:p>
            <a:pPr algn="ctr"/>
            <a:r>
              <a:rPr lang="gl-ES" sz="2800" b="1" dirty="0" smtClean="0">
                <a:solidFill>
                  <a:srgbClr val="002060"/>
                </a:solidFill>
                <a:latin typeface="Arial" charset="0"/>
                <a:cs typeface="Arial" charset="0"/>
              </a:rPr>
              <a:t>SISTEMA DE RECICLAJE DE LOS VAPORES DE GASOLINA</a:t>
            </a:r>
            <a:endParaRPr lang="es-ES" sz="2800" dirty="0">
              <a:solidFill>
                <a:srgbClr val="002060"/>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6" name="5 Rectángulo"/>
          <p:cNvSpPr/>
          <p:nvPr/>
        </p:nvSpPr>
        <p:spPr>
          <a:xfrm>
            <a:off x="500034" y="857232"/>
            <a:ext cx="8215370" cy="954107"/>
          </a:xfrm>
          <a:prstGeom prst="rect">
            <a:avLst/>
          </a:prstGeom>
        </p:spPr>
        <p:txBody>
          <a:bodyPr wrap="square">
            <a:spAutoFit/>
          </a:bodyPr>
          <a:lstStyle/>
          <a:p>
            <a:pPr algn="ctr"/>
            <a:r>
              <a:rPr lang="gl-ES" sz="2800" b="1" dirty="0" smtClean="0">
                <a:solidFill>
                  <a:srgbClr val="002060"/>
                </a:solidFill>
                <a:latin typeface="Arial" charset="0"/>
                <a:cs typeface="Arial" charset="0"/>
              </a:rPr>
              <a:t>SISTEMA DE RECICLAJE DE LOS VAPORES DE GASOLINA</a:t>
            </a:r>
            <a:endParaRPr lang="es-ES" sz="2800" dirty="0">
              <a:solidFill>
                <a:srgbClr val="002060"/>
              </a:solidFill>
            </a:endParaRPr>
          </a:p>
        </p:txBody>
      </p:sp>
      <p:sp>
        <p:nvSpPr>
          <p:cNvPr id="5" name="Rectangle 3"/>
          <p:cNvSpPr txBox="1">
            <a:spLocks noChangeArrowheads="1"/>
          </p:cNvSpPr>
          <p:nvPr/>
        </p:nvSpPr>
        <p:spPr>
          <a:xfrm>
            <a:off x="134938" y="2116138"/>
            <a:ext cx="8896350" cy="4135437"/>
          </a:xfrm>
          <a:prstGeom prst="rect">
            <a:avLst/>
          </a:prstGeom>
        </p:spPr>
        <p:txBody>
          <a:bodyPr/>
          <a:lstStyle/>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b.</a:t>
            </a:r>
            <a:r>
              <a:rPr kumimoji="0" lang="gl-ES" sz="2700" b="0" i="0" u="none" strike="noStrike" kern="1200" cap="none" spc="0" normalizeH="0" baseline="0" noProof="0" dirty="0" smtClean="0">
                <a:ln>
                  <a:noFill/>
                </a:ln>
                <a:solidFill>
                  <a:srgbClr val="0070C0"/>
                </a:solidFill>
                <a:effectLst/>
                <a:uLnTx/>
                <a:uFillTx/>
                <a:latin typeface="+mn-lt"/>
                <a:ea typeface="+mn-ea"/>
                <a:cs typeface="Times New Roman" pitchFamily="18" charset="0"/>
              </a:rPr>
              <a:t>    </a:t>
            </a: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La inyección de los vapores de gasolina crea variaciones de presión y caudal en el colector de admisión. Cada vez que se abre la electroválvula de ventilación, el calculador mide la señal de presión (o caudal)  que sufre un aumento detectando su apertura.....</a:t>
            </a:r>
          </a:p>
          <a:p>
            <a:pPr marL="365760" marR="0" lvl="0" indent="-256032" algn="just" defTabSz="914400" rtl="0" eaLnBrk="1" fontAlgn="auto" latinLnBrk="0" hangingPunct="1">
              <a:lnSpc>
                <a:spcPct val="90000"/>
              </a:lnSpc>
              <a:spcBef>
                <a:spcPts val="400"/>
              </a:spcBef>
              <a:spcAft>
                <a:spcPts val="0"/>
              </a:spcAft>
              <a:buClr>
                <a:schemeClr val="accent1"/>
              </a:buClr>
              <a:buSzPct val="68000"/>
              <a:buFont typeface="Wingdings 3"/>
              <a:buChar char=""/>
              <a:tabLst/>
              <a:defRPr/>
            </a:pPr>
            <a:r>
              <a:rPr kumimoji="0" lang="gl-ES" sz="2700" b="0" i="0" u="none" strike="noStrike" kern="1200" cap="none" spc="0" normalizeH="0" baseline="0" noProof="0" dirty="0" smtClean="0">
                <a:ln>
                  <a:noFill/>
                </a:ln>
                <a:solidFill>
                  <a:srgbClr val="0070C0"/>
                </a:solidFill>
                <a:effectLst/>
                <a:uLnTx/>
                <a:uFillTx/>
                <a:latin typeface="Arial" charset="0"/>
                <a:ea typeface="+mn-ea"/>
                <a:cs typeface="Arial" charset="0"/>
              </a:rPr>
              <a:t>Compara los resultados con los que está gestionando para ese momento según la cartografía...</a:t>
            </a:r>
          </a:p>
          <a:p>
            <a:pPr marL="365760" marR="0" lvl="0" indent="-256032" algn="l" defTabSz="914400" rtl="0" eaLnBrk="1" fontAlgn="auto" latinLnBrk="0" hangingPunct="1">
              <a:lnSpc>
                <a:spcPct val="9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6" name="5 Rectángulo"/>
          <p:cNvSpPr/>
          <p:nvPr/>
        </p:nvSpPr>
        <p:spPr>
          <a:xfrm>
            <a:off x="785786" y="714356"/>
            <a:ext cx="7572428" cy="584775"/>
          </a:xfrm>
          <a:prstGeom prst="rect">
            <a:avLst/>
          </a:prstGeom>
        </p:spPr>
        <p:txBody>
          <a:bodyPr wrap="square">
            <a:spAutoFit/>
          </a:bodyPr>
          <a:lstStyle/>
          <a:p>
            <a:pPr algn="ctr"/>
            <a:r>
              <a:rPr lang="gl-ES" sz="3200" b="1" dirty="0" smtClean="0">
                <a:solidFill>
                  <a:srgbClr val="002060"/>
                </a:solidFill>
                <a:effectLst>
                  <a:outerShdw blurRad="31750" dist="25400" dir="5400000" algn="tl" rotWithShape="0">
                    <a:srgbClr val="000000">
                      <a:alpha val="25000"/>
                    </a:srgbClr>
                  </a:outerShdw>
                </a:effectLst>
                <a:latin typeface="Arial" charset="0"/>
                <a:cs typeface="Arial" charset="0"/>
              </a:rPr>
              <a:t>ACELERADOR  ELÉCTRICO</a:t>
            </a:r>
            <a:endParaRPr lang="es-ES" sz="3200" dirty="0">
              <a:solidFill>
                <a:srgbClr val="002060"/>
              </a:solidFill>
            </a:endParaRPr>
          </a:p>
        </p:txBody>
      </p:sp>
      <p:sp>
        <p:nvSpPr>
          <p:cNvPr id="7" name="Rectangle 1027"/>
          <p:cNvSpPr txBox="1">
            <a:spLocks noChangeArrowheads="1"/>
          </p:cNvSpPr>
          <p:nvPr/>
        </p:nvSpPr>
        <p:spPr>
          <a:xfrm>
            <a:off x="134938" y="2116138"/>
            <a:ext cx="8896350" cy="4135437"/>
          </a:xfrm>
          <a:prstGeom prst="rect">
            <a:avLst/>
          </a:prstGeom>
        </p:spPr>
        <p:txBody>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800" b="0" i="0" u="none" strike="noStrike" kern="1200" cap="none" spc="0" normalizeH="0" baseline="0" noProof="0" dirty="0" smtClean="0">
                <a:ln>
                  <a:noFill/>
                </a:ln>
                <a:solidFill>
                  <a:srgbClr val="0070C0"/>
                </a:solidFill>
                <a:effectLst/>
                <a:uLnTx/>
                <a:uFillTx/>
                <a:latin typeface="Arial" charset="0"/>
                <a:ea typeface="+mn-ea"/>
                <a:cs typeface="Arial" charset="0"/>
              </a:rPr>
              <a:t>* </a:t>
            </a:r>
            <a:r>
              <a:rPr kumimoji="0" lang="gl-ES" sz="2800" b="0" i="0" u="none" strike="noStrike" kern="1200" cap="none" spc="0" normalizeH="0" baseline="0" noProof="0" dirty="0" smtClean="0">
                <a:ln>
                  <a:noFill/>
                </a:ln>
                <a:solidFill>
                  <a:srgbClr val="0070C0"/>
                </a:solidFill>
                <a:effectLst/>
                <a:uLnTx/>
                <a:uFillTx/>
                <a:latin typeface="Arial" charset="0"/>
                <a:ea typeface="+mn-ea"/>
                <a:cs typeface="Arial" charset="0"/>
              </a:rPr>
              <a:t>Se comprueba el transmisor de posición del acelerador, el transmisor de ángulo para mover la válvula de mariposa. La avería se indica primero mediante EPC y si persiste mediante el EOBD.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endParaRPr kumimoji="0" lang="es-ES_tradnl" sz="2800" b="0" i="0" u="none" strike="noStrike" kern="1200" cap="none" spc="0" normalizeH="0" baseline="0" noProof="0" dirty="0" smtClean="0">
              <a:ln>
                <a:noFill/>
              </a:ln>
              <a:solidFill>
                <a:srgbClr val="0070C0"/>
              </a:solidFill>
              <a:effectLst/>
              <a:uLnTx/>
              <a:uFillTx/>
              <a:latin typeface="Arial" charset="0"/>
              <a:ea typeface="+mn-ea"/>
              <a:cs typeface="Arial" charset="0"/>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800" b="0" i="0" u="none" strike="noStrike" kern="1200" cap="none" spc="0" normalizeH="0" baseline="0" noProof="0" dirty="0" smtClean="0">
                <a:ln>
                  <a:noFill/>
                </a:ln>
                <a:solidFill>
                  <a:srgbClr val="0070C0"/>
                </a:solidFill>
                <a:effectLst/>
                <a:uLnTx/>
                <a:uFillTx/>
                <a:latin typeface="Arial" charset="0"/>
                <a:ea typeface="+mn-ea"/>
                <a:cs typeface="Arial" charset="0"/>
              </a:rPr>
              <a:t>* </a:t>
            </a:r>
            <a:r>
              <a:rPr kumimoji="0" lang="gl-ES" sz="2800" b="0" i="0" u="none" strike="noStrike" kern="1200" cap="none" spc="0" normalizeH="0" baseline="0" noProof="0" dirty="0" smtClean="0">
                <a:ln>
                  <a:noFill/>
                </a:ln>
                <a:solidFill>
                  <a:srgbClr val="0070C0"/>
                </a:solidFill>
                <a:effectLst/>
                <a:uLnTx/>
                <a:uFillTx/>
                <a:latin typeface="Arial" charset="0"/>
                <a:ea typeface="+mn-ea"/>
                <a:cs typeface="Arial" charset="0"/>
              </a:rPr>
              <a:t>Las señales del acelerador tienen que ser plausibles y lógicas ...</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4 Rectángulo"/>
          <p:cNvSpPr/>
          <p:nvPr/>
        </p:nvSpPr>
        <p:spPr>
          <a:xfrm>
            <a:off x="1928794" y="571480"/>
            <a:ext cx="5929354" cy="584775"/>
          </a:xfrm>
          <a:prstGeom prst="rect">
            <a:avLst/>
          </a:prstGeom>
        </p:spPr>
        <p:txBody>
          <a:bodyPr wrap="square">
            <a:spAutoFit/>
          </a:bodyPr>
          <a:lstStyle/>
          <a:p>
            <a:pPr algn="ctr"/>
            <a:endParaRPr lang="es-ES" sz="3200" dirty="0">
              <a:solidFill>
                <a:srgbClr val="002060"/>
              </a:solidFill>
            </a:endParaRPr>
          </a:p>
        </p:txBody>
      </p:sp>
      <p:sp>
        <p:nvSpPr>
          <p:cNvPr id="4" name="Rectangle 3"/>
          <p:cNvSpPr txBox="1">
            <a:spLocks noChangeArrowheads="1"/>
          </p:cNvSpPr>
          <p:nvPr/>
        </p:nvSpPr>
        <p:spPr>
          <a:xfrm>
            <a:off x="134938" y="2514600"/>
            <a:ext cx="8896350" cy="3736975"/>
          </a:xfrm>
          <a:prstGeom prst="rect">
            <a:avLst/>
          </a:prstGeom>
        </p:spPr>
        <p:txBody>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700" b="1" i="0" u="sng" strike="noStrike" kern="1200" cap="none" spc="0" normalizeH="0" baseline="0" noProof="0" dirty="0" smtClean="0">
                <a:ln>
                  <a:noFill/>
                </a:ln>
                <a:solidFill>
                  <a:schemeClr val="accent2"/>
                </a:solidFill>
                <a:effectLst/>
                <a:uLnTx/>
                <a:uFillTx/>
                <a:latin typeface="+mn-lt"/>
                <a:ea typeface="+mn-ea"/>
                <a:cs typeface="+mn-cs"/>
              </a:rPr>
              <a:t>PXXX :</a:t>
            </a:r>
            <a:r>
              <a:rPr kumimoji="0" lang="es-ES_tradnl" sz="2700" b="1" i="0" u="none" strike="noStrike" kern="1200" cap="none" spc="0" normalizeH="0" baseline="0" noProof="0" dirty="0" smtClean="0">
                <a:ln>
                  <a:noFill/>
                </a:ln>
                <a:solidFill>
                  <a:schemeClr val="accent2"/>
                </a:solidFill>
                <a:effectLst/>
                <a:uLnTx/>
                <a:uFillTx/>
                <a:latin typeface="+mn-lt"/>
                <a:ea typeface="+mn-ea"/>
                <a:cs typeface="+mn-cs"/>
              </a:rPr>
              <a:t> GRUPO MOTOPROPULSOR</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700" b="1" i="0" u="sng" strike="noStrike" kern="1200" cap="none" spc="0" normalizeH="0" baseline="0" noProof="0" dirty="0" smtClean="0">
                <a:ln>
                  <a:noFill/>
                </a:ln>
                <a:solidFill>
                  <a:schemeClr val="accent2"/>
                </a:solidFill>
                <a:effectLst/>
                <a:uLnTx/>
                <a:uFillTx/>
                <a:latin typeface="+mn-lt"/>
                <a:ea typeface="+mn-ea"/>
                <a:cs typeface="+mn-cs"/>
              </a:rPr>
              <a:t>BXXX:</a:t>
            </a:r>
            <a:r>
              <a:rPr kumimoji="0" lang="es-ES_tradnl" sz="2700" b="1" i="0" u="none" strike="noStrike" kern="1200" cap="none" spc="0" normalizeH="0" baseline="0" noProof="0" dirty="0" smtClean="0">
                <a:ln>
                  <a:noFill/>
                </a:ln>
                <a:solidFill>
                  <a:schemeClr val="accent2"/>
                </a:solidFill>
                <a:effectLst/>
                <a:uLnTx/>
                <a:uFillTx/>
                <a:latin typeface="+mn-lt"/>
                <a:ea typeface="+mn-ea"/>
                <a:cs typeface="+mn-cs"/>
              </a:rPr>
              <a:t>  (BODY) CARROCERÍA</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700" b="1" i="0" u="sng" strike="noStrike" kern="1200" cap="none" spc="0" normalizeH="0" baseline="0" noProof="0" dirty="0" smtClean="0">
                <a:ln>
                  <a:noFill/>
                </a:ln>
                <a:solidFill>
                  <a:schemeClr val="accent2"/>
                </a:solidFill>
                <a:effectLst/>
                <a:uLnTx/>
                <a:uFillTx/>
                <a:latin typeface="+mn-lt"/>
                <a:ea typeface="+mn-ea"/>
                <a:cs typeface="+mn-cs"/>
              </a:rPr>
              <a:t>CXXX:</a:t>
            </a:r>
            <a:r>
              <a:rPr kumimoji="0" lang="es-ES_tradnl" sz="2700" b="1" i="0" u="none" strike="noStrike" kern="1200" cap="none" spc="0" normalizeH="0" baseline="0" noProof="0" dirty="0" smtClean="0">
                <a:ln>
                  <a:noFill/>
                </a:ln>
                <a:solidFill>
                  <a:schemeClr val="accent2"/>
                </a:solidFill>
                <a:effectLst/>
                <a:uLnTx/>
                <a:uFillTx/>
                <a:latin typeface="+mn-lt"/>
                <a:ea typeface="+mn-ea"/>
                <a:cs typeface="+mn-cs"/>
              </a:rPr>
              <a:t>   CHASIS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700" b="1" i="0" u="sng" strike="noStrike" kern="1200" cap="none" spc="0" normalizeH="0" baseline="0" noProof="0" dirty="0" smtClean="0">
                <a:ln>
                  <a:noFill/>
                </a:ln>
                <a:solidFill>
                  <a:schemeClr val="accent2"/>
                </a:solidFill>
                <a:effectLst/>
                <a:uLnTx/>
                <a:uFillTx/>
                <a:latin typeface="+mn-lt"/>
                <a:ea typeface="+mn-ea"/>
                <a:cs typeface="+mn-cs"/>
              </a:rPr>
              <a:t>UXXX:</a:t>
            </a:r>
            <a:r>
              <a:rPr kumimoji="0" lang="es-ES_tradnl" sz="2700" b="1" i="0" u="none" strike="noStrike" kern="1200" cap="none" spc="0" normalizeH="0" baseline="0" noProof="0" dirty="0" smtClean="0">
                <a:ln>
                  <a:noFill/>
                </a:ln>
                <a:solidFill>
                  <a:schemeClr val="accent2"/>
                </a:solidFill>
                <a:effectLst/>
                <a:uLnTx/>
                <a:uFillTx/>
                <a:latin typeface="+mn-lt"/>
                <a:ea typeface="+mn-ea"/>
                <a:cs typeface="+mn-cs"/>
              </a:rPr>
              <a:t> PARA COMUNICACIONES</a:t>
            </a:r>
            <a:r>
              <a:rPr kumimoji="0" lang="es-ES_tradnl" sz="2700" b="1" i="0" u="none" strike="noStrike" kern="1200" cap="none" spc="0" normalizeH="0" baseline="0" noProof="0" dirty="0" smtClean="0">
                <a:ln>
                  <a:noFill/>
                </a:ln>
                <a:solidFill>
                  <a:schemeClr val="accent2"/>
                </a:solidFill>
                <a:effectLst/>
                <a:uLnTx/>
                <a:uFillTx/>
                <a:latin typeface="+mn-lt"/>
                <a:ea typeface="+mn-ea"/>
                <a:cs typeface="+mn-cs"/>
              </a:rPr>
              <a:t>,...</a:t>
            </a:r>
            <a:endParaRPr kumimoji="0" lang="es-ES" sz="2700" b="1" i="0" u="none" strike="noStrike" kern="1200" cap="none" spc="0" normalizeH="0" baseline="0" noProof="0" dirty="0">
              <a:ln>
                <a:noFill/>
              </a:ln>
              <a:solidFill>
                <a:schemeClr val="accent2"/>
              </a:solidFill>
              <a:effectLst/>
              <a:uLnTx/>
              <a:uFillTx/>
              <a:latin typeface="+mn-lt"/>
              <a:ea typeface="+mn-ea"/>
              <a:cs typeface="+mn-cs"/>
            </a:endParaRPr>
          </a:p>
        </p:txBody>
      </p:sp>
      <p:sp>
        <p:nvSpPr>
          <p:cNvPr id="6" name="5 Rectángulo"/>
          <p:cNvSpPr/>
          <p:nvPr/>
        </p:nvSpPr>
        <p:spPr>
          <a:xfrm>
            <a:off x="857224" y="785794"/>
            <a:ext cx="7286676" cy="523220"/>
          </a:xfrm>
          <a:prstGeom prst="rect">
            <a:avLst/>
          </a:prstGeom>
        </p:spPr>
        <p:txBody>
          <a:bodyPr wrap="square">
            <a:spAutoFit/>
          </a:bodyPr>
          <a:lstStyle/>
          <a:p>
            <a:pPr algn="ctr"/>
            <a:r>
              <a:rPr lang="es-ES_tradnl" sz="2800" b="1" dirty="0" smtClean="0">
                <a:solidFill>
                  <a:srgbClr val="002060"/>
                </a:solidFill>
              </a:rPr>
              <a:t>CÓDIGOS DE AVERÍA (EOBD)</a:t>
            </a:r>
            <a:endParaRPr lang="es-ES" sz="2800" dirty="0">
              <a:solidFill>
                <a:srgbClr val="002060"/>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5" name="4 Rectángulo"/>
          <p:cNvSpPr/>
          <p:nvPr/>
        </p:nvSpPr>
        <p:spPr>
          <a:xfrm>
            <a:off x="1928794" y="571480"/>
            <a:ext cx="5929354" cy="584775"/>
          </a:xfrm>
          <a:prstGeom prst="rect">
            <a:avLst/>
          </a:prstGeom>
        </p:spPr>
        <p:txBody>
          <a:bodyPr wrap="square">
            <a:spAutoFit/>
          </a:bodyPr>
          <a:lstStyle/>
          <a:p>
            <a:pPr algn="ctr"/>
            <a:endParaRPr lang="es-ES" sz="3200" dirty="0">
              <a:solidFill>
                <a:srgbClr val="002060"/>
              </a:solidFill>
            </a:endParaRPr>
          </a:p>
        </p:txBody>
      </p:sp>
      <p:sp>
        <p:nvSpPr>
          <p:cNvPr id="6" name="5 Rectángulo"/>
          <p:cNvSpPr/>
          <p:nvPr/>
        </p:nvSpPr>
        <p:spPr>
          <a:xfrm>
            <a:off x="857224" y="785794"/>
            <a:ext cx="7286676" cy="523220"/>
          </a:xfrm>
          <a:prstGeom prst="rect">
            <a:avLst/>
          </a:prstGeom>
        </p:spPr>
        <p:txBody>
          <a:bodyPr wrap="square">
            <a:spAutoFit/>
          </a:bodyPr>
          <a:lstStyle/>
          <a:p>
            <a:pPr algn="ctr"/>
            <a:r>
              <a:rPr lang="es-ES_tradnl" sz="2800" b="1" dirty="0" smtClean="0">
                <a:solidFill>
                  <a:srgbClr val="002060"/>
                </a:solidFill>
              </a:rPr>
              <a:t>CÓDIGOS DE AVERÍA (EOBD)</a:t>
            </a:r>
            <a:endParaRPr lang="es-ES" sz="2800" dirty="0">
              <a:solidFill>
                <a:srgbClr val="002060"/>
              </a:solidFill>
            </a:endParaRPr>
          </a:p>
        </p:txBody>
      </p:sp>
      <p:sp>
        <p:nvSpPr>
          <p:cNvPr id="7" name="Rectangle 3"/>
          <p:cNvSpPr txBox="1">
            <a:spLocks noChangeArrowheads="1"/>
          </p:cNvSpPr>
          <p:nvPr/>
        </p:nvSpPr>
        <p:spPr>
          <a:xfrm>
            <a:off x="134938" y="2116138"/>
            <a:ext cx="9009062" cy="4135437"/>
          </a:xfrm>
          <a:prstGeom prst="rect">
            <a:avLst/>
          </a:prstGeom>
        </p:spPr>
        <p:txBody>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800" b="1" i="0" u="sng" strike="noStrike" kern="1200" cap="none" spc="0" normalizeH="0" baseline="0" noProof="0" dirty="0" smtClean="0">
                <a:ln>
                  <a:noFill/>
                </a:ln>
                <a:solidFill>
                  <a:schemeClr val="accent2"/>
                </a:solidFill>
                <a:effectLst/>
                <a:uLnTx/>
                <a:uFillTx/>
                <a:latin typeface="+mn-lt"/>
                <a:ea typeface="+mn-ea"/>
                <a:cs typeface="+mn-cs"/>
              </a:rPr>
              <a:t>P01XX o (P11XX)</a:t>
            </a:r>
            <a:r>
              <a:rPr kumimoji="0" lang="es-ES_tradnl" sz="2800" b="1" i="0" u="none" strike="noStrike" kern="1200" cap="none" spc="0" normalizeH="0" baseline="0" noProof="0" dirty="0" smtClean="0">
                <a:ln>
                  <a:noFill/>
                </a:ln>
                <a:solidFill>
                  <a:schemeClr val="accent2"/>
                </a:solidFill>
                <a:effectLst/>
                <a:uLnTx/>
                <a:uFillTx/>
                <a:latin typeface="+mn-lt"/>
                <a:ea typeface="+mn-ea"/>
                <a:cs typeface="+mn-cs"/>
              </a:rPr>
              <a:t> : DOSIFICACIÓN COMBUSTIBLE.</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800" b="1" i="0" u="sng" strike="noStrike" kern="1200" cap="none" spc="0" normalizeH="0" baseline="0" noProof="0" dirty="0" smtClean="0">
                <a:ln>
                  <a:noFill/>
                </a:ln>
                <a:solidFill>
                  <a:schemeClr val="accent2"/>
                </a:solidFill>
                <a:effectLst/>
                <a:uLnTx/>
                <a:uFillTx/>
                <a:latin typeface="+mn-lt"/>
                <a:ea typeface="+mn-ea"/>
                <a:cs typeface="+mn-cs"/>
              </a:rPr>
              <a:t>P02XX (P12XX):</a:t>
            </a:r>
            <a:r>
              <a:rPr kumimoji="0" lang="es-ES_tradnl" sz="2800" b="1" i="0" u="none" strike="noStrike" kern="1200" cap="none" spc="0" normalizeH="0" baseline="0" noProof="0" dirty="0" smtClean="0">
                <a:ln>
                  <a:noFill/>
                </a:ln>
                <a:solidFill>
                  <a:schemeClr val="accent2"/>
                </a:solidFill>
                <a:effectLst/>
                <a:uLnTx/>
                <a:uFillTx/>
                <a:latin typeface="+mn-lt"/>
                <a:ea typeface="+mn-ea"/>
                <a:cs typeface="+mn-cs"/>
              </a:rPr>
              <a:t> DOSIFICACIÓN COMBUSTIBLE.</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800" b="1" i="0" u="sng" strike="noStrike" kern="1200" cap="none" spc="0" normalizeH="0" baseline="0" noProof="0" dirty="0" smtClean="0">
                <a:ln>
                  <a:noFill/>
                </a:ln>
                <a:solidFill>
                  <a:schemeClr val="accent2"/>
                </a:solidFill>
                <a:effectLst/>
                <a:uLnTx/>
                <a:uFillTx/>
                <a:latin typeface="+mn-lt"/>
                <a:ea typeface="+mn-ea"/>
                <a:cs typeface="+mn-cs"/>
              </a:rPr>
              <a:t>P03X (P13XX):</a:t>
            </a:r>
            <a:r>
              <a:rPr kumimoji="0" lang="es-ES_tradnl" sz="2800" b="1" i="0" u="none" strike="noStrike" kern="1200" cap="none" spc="0" normalizeH="0" baseline="0" noProof="0" dirty="0" smtClean="0">
                <a:ln>
                  <a:noFill/>
                </a:ln>
                <a:solidFill>
                  <a:schemeClr val="accent2"/>
                </a:solidFill>
                <a:effectLst/>
                <a:uLnTx/>
                <a:uFillTx/>
                <a:latin typeface="+mn-lt"/>
                <a:ea typeface="+mn-ea"/>
                <a:cs typeface="+mn-cs"/>
              </a:rPr>
              <a:t> SISTEMA DE ENCENDIDO O FALLOS...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800" b="1" i="0" u="sng" strike="noStrike" kern="1200" cap="none" spc="0" normalizeH="0" baseline="0" noProof="0" dirty="0" smtClean="0">
                <a:ln>
                  <a:noFill/>
                </a:ln>
                <a:solidFill>
                  <a:schemeClr val="accent2"/>
                </a:solidFill>
                <a:effectLst/>
                <a:uLnTx/>
                <a:uFillTx/>
                <a:latin typeface="+mn-lt"/>
                <a:ea typeface="+mn-ea"/>
                <a:cs typeface="+mn-cs"/>
              </a:rPr>
              <a:t>P04XX (P14XX):</a:t>
            </a:r>
            <a:r>
              <a:rPr kumimoji="0" lang="es-ES_tradnl" sz="2800" b="1" i="0" u="none" strike="noStrike" kern="1200" cap="none" spc="0" normalizeH="0" baseline="0" noProof="0" dirty="0" smtClean="0">
                <a:ln>
                  <a:noFill/>
                </a:ln>
                <a:solidFill>
                  <a:schemeClr val="accent2"/>
                </a:solidFill>
                <a:effectLst/>
                <a:uLnTx/>
                <a:uFillTx/>
                <a:latin typeface="+mn-lt"/>
                <a:ea typeface="+mn-ea"/>
                <a:cs typeface="+mn-cs"/>
              </a:rPr>
              <a:t> CONTROLES DE EMISIONES AUXILIARES.....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s-ES_tradnl" sz="2800" b="1" i="0" u="none" strike="noStrike" kern="1200" cap="none" spc="0" normalizeH="0" baseline="0" noProof="0" dirty="0" smtClean="0">
                <a:ln>
                  <a:noFill/>
                </a:ln>
                <a:solidFill>
                  <a:schemeClr val="accent2"/>
                </a:solidFill>
                <a:effectLst/>
                <a:uLnTx/>
                <a:uFillTx/>
                <a:latin typeface="+mn-lt"/>
                <a:ea typeface="+mn-ea"/>
                <a:cs typeface="+mn-cs"/>
              </a:rPr>
              <a:t>P05XX, P06XX, P07XX, P08XX.......</a:t>
            </a:r>
            <a:endParaRPr kumimoji="0" lang="es-ES" sz="2800" b="1" i="0" u="none" strike="noStrike" kern="1200" cap="none" spc="0" normalizeH="0" baseline="0" noProof="0" dirty="0">
              <a:ln>
                <a:noFill/>
              </a:ln>
              <a:solidFill>
                <a:schemeClr val="accent2"/>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9" name="8 CuadroTexto"/>
          <p:cNvSpPr txBox="1"/>
          <p:nvPr/>
        </p:nvSpPr>
        <p:spPr>
          <a:xfrm>
            <a:off x="428596" y="4000504"/>
            <a:ext cx="8143932" cy="954107"/>
          </a:xfrm>
          <a:prstGeom prst="rect">
            <a:avLst/>
          </a:prstGeom>
          <a:noFill/>
        </p:spPr>
        <p:txBody>
          <a:bodyPr wrap="square" rtlCol="0">
            <a:spAutoFit/>
          </a:bodyPr>
          <a:lstStyle/>
          <a:p>
            <a:r>
              <a:rPr lang="es-ES" sz="2800" b="1" dirty="0" smtClean="0"/>
              <a:t>La normativa europea EOBD IV se aplica desde el 01 de enero del 2005</a:t>
            </a:r>
            <a:endParaRPr lang="es-ES" sz="2800" b="1" dirty="0"/>
          </a:p>
        </p:txBody>
      </p:sp>
      <p:sp>
        <p:nvSpPr>
          <p:cNvPr id="6" name="Rectangle 3"/>
          <p:cNvSpPr txBox="1">
            <a:spLocks noChangeArrowheads="1"/>
          </p:cNvSpPr>
          <p:nvPr/>
        </p:nvSpPr>
        <p:spPr>
          <a:xfrm>
            <a:off x="247650" y="1142984"/>
            <a:ext cx="8896350" cy="2557474"/>
          </a:xfrm>
          <a:prstGeom prst="rect">
            <a:avLst/>
          </a:prstGeom>
        </p:spPr>
        <p:txBody>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mn-lt"/>
                <a:ea typeface="+mn-ea"/>
                <a:cs typeface="+mn-cs"/>
              </a:rPr>
              <a:t>* GASOLINA  AÑO 2000 MOTORES NUEVOS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mn-lt"/>
                <a:ea typeface="+mn-ea"/>
                <a:cs typeface="+mn-cs"/>
              </a:rPr>
              <a:t>                          2001 TODO TIPO DE MOTORES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mn-lt"/>
                <a:ea typeface="+mn-ea"/>
                <a:cs typeface="+mn-cs"/>
              </a:rPr>
              <a:t>* DIESEL AÑO 2003 NUEVOS MOTORES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pitchFamily="2" charset="2"/>
              <a:buNone/>
              <a:tabLst/>
              <a:defRPr/>
            </a:pPr>
            <a:r>
              <a:rPr kumimoji="0" lang="es-ES_tradnl" sz="2700" b="0" i="0" u="none" strike="noStrike" kern="1200" cap="none" spc="0" normalizeH="0" baseline="0" noProof="0" dirty="0" smtClean="0">
                <a:ln>
                  <a:noFill/>
                </a:ln>
                <a:solidFill>
                  <a:srgbClr val="002060"/>
                </a:solidFill>
                <a:effectLst/>
                <a:uLnTx/>
                <a:uFillTx/>
                <a:latin typeface="+mn-lt"/>
                <a:ea typeface="+mn-ea"/>
                <a:cs typeface="+mn-cs"/>
              </a:rPr>
              <a:t>                          2004 TODO TIPO DE MOTORES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s-ES" sz="2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Rectangle 2"/>
          <p:cNvSpPr txBox="1">
            <a:spLocks noChangeArrowheads="1"/>
          </p:cNvSpPr>
          <p:nvPr/>
        </p:nvSpPr>
        <p:spPr>
          <a:xfrm>
            <a:off x="134938" y="642918"/>
            <a:ext cx="8885237" cy="11557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s-ES_tradnl" sz="4100" b="1" i="0" u="none" strike="noStrike" kern="1200" cap="none" spc="0" normalizeH="0" baseline="0" noProof="0" dirty="0" smtClean="0">
                <a:ln>
                  <a:noFill/>
                </a:ln>
                <a:solidFill>
                  <a:srgbClr val="002060"/>
                </a:solidFill>
                <a:effectLst>
                  <a:outerShdw blurRad="31750" dist="25400" dir="5400000" algn="tl" rotWithShape="0">
                    <a:srgbClr val="000000">
                      <a:alpha val="25000"/>
                    </a:srgbClr>
                  </a:outerShdw>
                </a:effectLst>
                <a:uLnTx/>
                <a:uFillTx/>
                <a:latin typeface="+mj-lt"/>
                <a:ea typeface="+mj-ea"/>
                <a:cs typeface="+mj-cs"/>
              </a:rPr>
              <a:t>CONECTOR DE 16 VÍAS</a:t>
            </a:r>
            <a:endParaRPr kumimoji="0" lang="es-ES" sz="4100" b="1" i="0" u="none" strike="noStrike" kern="1200" cap="none" spc="0" normalizeH="0" baseline="0" noProof="0" dirty="0">
              <a:ln>
                <a:noFill/>
              </a:ln>
              <a:solidFill>
                <a:srgbClr val="002060"/>
              </a:solidFill>
              <a:effectLst>
                <a:outerShdw blurRad="31750" dist="25400" dir="5400000" algn="tl" rotWithShape="0">
                  <a:srgbClr val="000000">
                    <a:alpha val="25000"/>
                  </a:srgbClr>
                </a:outerShdw>
              </a:effectLst>
              <a:uLnTx/>
              <a:uFillTx/>
              <a:latin typeface="+mj-lt"/>
              <a:ea typeface="+mj-ea"/>
              <a:cs typeface="+mj-cs"/>
            </a:endParaRPr>
          </a:p>
        </p:txBody>
      </p:sp>
      <p:pic>
        <p:nvPicPr>
          <p:cNvPr id="5" name="Picture 4" descr="C:\WINDOWS\TEMP\~AUT0000.bmp"/>
          <p:cNvPicPr>
            <a:picLocks noChangeAspect="1" noChangeArrowheads="1"/>
          </p:cNvPicPr>
          <p:nvPr/>
        </p:nvPicPr>
        <p:blipFill>
          <a:blip r:embed="rId3" cstate="print"/>
          <a:srcRect/>
          <a:stretch>
            <a:fillRect/>
          </a:stretch>
        </p:blipFill>
        <p:spPr>
          <a:xfrm>
            <a:off x="609600" y="1571612"/>
            <a:ext cx="8153400" cy="5257800"/>
          </a:xfrm>
          <a:prstGeom prst="rect">
            <a:avLst/>
          </a:prstGeom>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pic>
        <p:nvPicPr>
          <p:cNvPr id="3" name="2 Imagen" descr="EOBD_Página_05 1.jpg"/>
          <p:cNvPicPr>
            <a:picLocks noChangeAspect="1"/>
          </p:cNvPicPr>
          <p:nvPr/>
        </p:nvPicPr>
        <p:blipFill>
          <a:blip r:embed="rId2" cstate="print"/>
          <a:stretch>
            <a:fillRect/>
          </a:stretch>
        </p:blipFill>
        <p:spPr>
          <a:xfrm>
            <a:off x="309566" y="3071810"/>
            <a:ext cx="8268316" cy="3643338"/>
          </a:xfrm>
          <a:prstGeom prst="rect">
            <a:avLst/>
          </a:prstGeom>
        </p:spPr>
      </p:pic>
      <p:sp>
        <p:nvSpPr>
          <p:cNvPr id="4" name="3 CuadroTexto"/>
          <p:cNvSpPr txBox="1"/>
          <p:nvPr/>
        </p:nvSpPr>
        <p:spPr>
          <a:xfrm>
            <a:off x="190501" y="714357"/>
            <a:ext cx="8667779" cy="2246769"/>
          </a:xfrm>
          <a:prstGeom prst="rect">
            <a:avLst/>
          </a:prstGeom>
          <a:noFill/>
        </p:spPr>
        <p:txBody>
          <a:bodyPr wrap="square" rtlCol="0">
            <a:spAutoFit/>
          </a:bodyPr>
          <a:lstStyle/>
          <a:p>
            <a:r>
              <a:rPr lang="es-ES" sz="2000" b="1" dirty="0" smtClean="0">
                <a:solidFill>
                  <a:srgbClr val="0070C0"/>
                </a:solidFill>
              </a:rPr>
              <a:t>Los diagnósticos exigidos son:</a:t>
            </a:r>
          </a:p>
          <a:p>
            <a:r>
              <a:rPr lang="es-ES" sz="2000" dirty="0" smtClean="0">
                <a:solidFill>
                  <a:srgbClr val="0070C0"/>
                </a:solidFill>
              </a:rPr>
              <a:t>-Catalizador perdida de eficiencia.</a:t>
            </a:r>
          </a:p>
          <a:p>
            <a:r>
              <a:rPr lang="es-ES" sz="2000" dirty="0" smtClean="0">
                <a:solidFill>
                  <a:srgbClr val="0070C0"/>
                </a:solidFill>
              </a:rPr>
              <a:t>-Sonda lambda </a:t>
            </a:r>
          </a:p>
          <a:p>
            <a:r>
              <a:rPr lang="es-ES" sz="2000" dirty="0" smtClean="0">
                <a:solidFill>
                  <a:srgbClr val="0070C0"/>
                </a:solidFill>
              </a:rPr>
              <a:t>-Diagnostico de </a:t>
            </a:r>
            <a:r>
              <a:rPr lang="es-ES" sz="2000" b="1" dirty="0" smtClean="0">
                <a:solidFill>
                  <a:srgbClr val="0070C0"/>
                </a:solidFill>
              </a:rPr>
              <a:t>Misfire</a:t>
            </a:r>
            <a:r>
              <a:rPr lang="es-ES" sz="2000" dirty="0" smtClean="0">
                <a:solidFill>
                  <a:srgbClr val="0070C0"/>
                </a:solidFill>
              </a:rPr>
              <a:t> (fallo de encendido)</a:t>
            </a:r>
          </a:p>
          <a:p>
            <a:r>
              <a:rPr lang="es-ES" sz="2000" dirty="0" smtClean="0">
                <a:solidFill>
                  <a:srgbClr val="0070C0"/>
                </a:solidFill>
              </a:rPr>
              <a:t>-Control del circuito de vapores de gasolina</a:t>
            </a:r>
          </a:p>
          <a:p>
            <a:r>
              <a:rPr lang="es-ES" sz="2000" dirty="0" smtClean="0">
                <a:solidFill>
                  <a:srgbClr val="0070C0"/>
                </a:solidFill>
              </a:rPr>
              <a:t>-Todos los componentes que averiándose   provoquen un aumento de las emisiones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3" name="2 CuadroTexto"/>
          <p:cNvSpPr txBox="1"/>
          <p:nvPr/>
        </p:nvSpPr>
        <p:spPr>
          <a:xfrm>
            <a:off x="428596" y="4857760"/>
            <a:ext cx="8429652" cy="1200329"/>
          </a:xfrm>
          <a:prstGeom prst="rect">
            <a:avLst/>
          </a:prstGeom>
          <a:noFill/>
        </p:spPr>
        <p:txBody>
          <a:bodyPr wrap="square" rtlCol="0">
            <a:spAutoFit/>
          </a:bodyPr>
          <a:lstStyle/>
          <a:p>
            <a:r>
              <a:rPr lang="es-ES" sz="2400" b="1" dirty="0" smtClean="0">
                <a:solidFill>
                  <a:srgbClr val="002060"/>
                </a:solidFill>
              </a:rPr>
              <a:t>Casos de desactivación de las lógicas EOBD:</a:t>
            </a:r>
          </a:p>
          <a:p>
            <a:r>
              <a:rPr lang="es-ES" sz="2400" dirty="0" smtClean="0">
                <a:solidFill>
                  <a:srgbClr val="002060"/>
                </a:solidFill>
              </a:rPr>
              <a:t>-</a:t>
            </a:r>
            <a:r>
              <a:rPr lang="es-ES" sz="2400" dirty="0" smtClean="0">
                <a:solidFill>
                  <a:srgbClr val="002060"/>
                </a:solidFill>
              </a:rPr>
              <a:t>Temperatura ambiente </a:t>
            </a:r>
            <a:r>
              <a:rPr lang="es-ES" sz="2400" b="1" dirty="0" smtClean="0">
                <a:solidFill>
                  <a:srgbClr val="002060"/>
                </a:solidFill>
              </a:rPr>
              <a:t>inferior a -7ºC</a:t>
            </a:r>
          </a:p>
          <a:p>
            <a:r>
              <a:rPr lang="es-ES" sz="2400" dirty="0" smtClean="0">
                <a:solidFill>
                  <a:srgbClr val="002060"/>
                </a:solidFill>
              </a:rPr>
              <a:t>-Altitud superior a </a:t>
            </a:r>
            <a:r>
              <a:rPr lang="es-ES" sz="2400" b="1" dirty="0" smtClean="0">
                <a:solidFill>
                  <a:srgbClr val="002060"/>
                </a:solidFill>
              </a:rPr>
              <a:t>1500m</a:t>
            </a:r>
            <a:r>
              <a:rPr lang="es-ES" sz="2400" dirty="0" smtClean="0">
                <a:solidFill>
                  <a:srgbClr val="002060"/>
                </a:solidFill>
              </a:rPr>
              <a:t> sobre nivel del mar</a:t>
            </a:r>
            <a:endParaRPr lang="es-ES" sz="2400" dirty="0">
              <a:solidFill>
                <a:srgbClr val="002060"/>
              </a:solidFill>
            </a:endParaRPr>
          </a:p>
        </p:txBody>
      </p:sp>
      <p:sp>
        <p:nvSpPr>
          <p:cNvPr id="4" name="3 CuadroTexto"/>
          <p:cNvSpPr txBox="1"/>
          <p:nvPr/>
        </p:nvSpPr>
        <p:spPr>
          <a:xfrm>
            <a:off x="500034" y="571480"/>
            <a:ext cx="8429684" cy="2308324"/>
          </a:xfrm>
          <a:prstGeom prst="rect">
            <a:avLst/>
          </a:prstGeom>
          <a:noFill/>
        </p:spPr>
        <p:txBody>
          <a:bodyPr wrap="square" rtlCol="0">
            <a:spAutoFit/>
          </a:bodyPr>
          <a:lstStyle/>
          <a:p>
            <a:r>
              <a:rPr lang="es-ES" sz="2400" b="1" dirty="0" smtClean="0">
                <a:solidFill>
                  <a:srgbClr val="002060"/>
                </a:solidFill>
              </a:rPr>
              <a:t>Funcionamiento del testigo de avería (MIL)</a:t>
            </a:r>
          </a:p>
          <a:p>
            <a:r>
              <a:rPr lang="es-ES" sz="2400" dirty="0" smtClean="0">
                <a:solidFill>
                  <a:srgbClr val="002060"/>
                </a:solidFill>
              </a:rPr>
              <a:t>-Debe ser de color ambar</a:t>
            </a:r>
          </a:p>
          <a:p>
            <a:r>
              <a:rPr lang="es-ES" sz="2400" dirty="0" smtClean="0">
                <a:solidFill>
                  <a:srgbClr val="002060"/>
                </a:solidFill>
              </a:rPr>
              <a:t>-Encendido continuo (señala una avería que no daña al catalizador.</a:t>
            </a:r>
          </a:p>
          <a:p>
            <a:r>
              <a:rPr lang="es-ES" sz="2400" dirty="0" smtClean="0">
                <a:solidFill>
                  <a:srgbClr val="002060"/>
                </a:solidFill>
              </a:rPr>
              <a:t>-Encendido intermitente (señala una avería que puede dañar al catalizador)</a:t>
            </a:r>
            <a:endParaRPr lang="es-ES" sz="2400" dirty="0">
              <a:solidFill>
                <a:srgbClr val="002060"/>
              </a:solidFill>
            </a:endParaRPr>
          </a:p>
        </p:txBody>
      </p:sp>
      <p:pic>
        <p:nvPicPr>
          <p:cNvPr id="5" name="4 Imagen" descr="testigo.jpg"/>
          <p:cNvPicPr>
            <a:picLocks noChangeAspect="1"/>
          </p:cNvPicPr>
          <p:nvPr/>
        </p:nvPicPr>
        <p:blipFill>
          <a:blip r:embed="rId2" cstate="print"/>
          <a:stretch>
            <a:fillRect/>
          </a:stretch>
        </p:blipFill>
        <p:spPr>
          <a:xfrm>
            <a:off x="2428860" y="2928934"/>
            <a:ext cx="3143272" cy="1827492"/>
          </a:xfrm>
          <a:prstGeom prst="rect">
            <a:avLst/>
          </a:prstGeom>
          <a:solidFill>
            <a:srgbClr val="FFFF00"/>
          </a:solid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1238227" y="0"/>
            <a:ext cx="6858048" cy="523220"/>
          </a:xfrm>
          <a:prstGeom prst="rect">
            <a:avLst/>
          </a:prstGeom>
          <a:noFill/>
        </p:spPr>
        <p:txBody>
          <a:bodyPr wrap="square" rtlCol="0">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3" name="2 CuadroTexto"/>
          <p:cNvSpPr txBox="1"/>
          <p:nvPr/>
        </p:nvSpPr>
        <p:spPr>
          <a:xfrm>
            <a:off x="500034" y="1428736"/>
            <a:ext cx="8215370" cy="3108543"/>
          </a:xfrm>
          <a:prstGeom prst="rect">
            <a:avLst/>
          </a:prstGeom>
          <a:noFill/>
        </p:spPr>
        <p:txBody>
          <a:bodyPr wrap="square" rtlCol="0">
            <a:spAutoFit/>
          </a:bodyPr>
          <a:lstStyle/>
          <a:p>
            <a:r>
              <a:rPr lang="es-ES" sz="2800" b="1" dirty="0" smtClean="0">
                <a:solidFill>
                  <a:srgbClr val="0070C0"/>
                </a:solidFill>
              </a:rPr>
              <a:t>-Las averías deben poder consultarse con un Scan Tool (herramienta de diagnostico universal)  debe informar de los km recorridos desde el encendido del testigo.</a:t>
            </a:r>
          </a:p>
          <a:p>
            <a:endParaRPr lang="es-ES" sz="2800" b="1" dirty="0" smtClean="0">
              <a:solidFill>
                <a:srgbClr val="0070C0"/>
              </a:solidFill>
            </a:endParaRPr>
          </a:p>
          <a:p>
            <a:r>
              <a:rPr lang="es-ES" sz="2800" b="1" dirty="0" smtClean="0">
                <a:solidFill>
                  <a:srgbClr val="0070C0"/>
                </a:solidFill>
              </a:rPr>
              <a:t>-Las averías y los parámetros  deben poder ser visualizados por las fuerzas del orden.</a:t>
            </a:r>
            <a:endParaRPr lang="es-ES" sz="2800" b="1" dirty="0">
              <a:solidFill>
                <a:srgbClr val="0070C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Rectángulo"/>
          <p:cNvSpPr/>
          <p:nvPr/>
        </p:nvSpPr>
        <p:spPr>
          <a:xfrm>
            <a:off x="3513880" y="214290"/>
            <a:ext cx="2513830" cy="523220"/>
          </a:xfrm>
          <a:prstGeom prst="rect">
            <a:avLst/>
          </a:prstGeom>
        </p:spPr>
        <p:txBody>
          <a:bodyPr wrap="none">
            <a:spAutoFit/>
          </a:bodyPr>
          <a:lstStyle/>
          <a:p>
            <a:pPr algn="ctr"/>
            <a:r>
              <a:rPr lang="es-ES" sz="2800" b="1" i="1" u="sng" dirty="0" smtClean="0">
                <a:solidFill>
                  <a:srgbClr val="FF0000"/>
                </a:solidFill>
              </a:rPr>
              <a:t>EOBD y OBDII</a:t>
            </a:r>
            <a:endParaRPr lang="es-ES" sz="2800" b="1" i="1" u="sng" dirty="0">
              <a:solidFill>
                <a:srgbClr val="FF0000"/>
              </a:solidFill>
            </a:endParaRPr>
          </a:p>
        </p:txBody>
      </p:sp>
      <p:sp>
        <p:nvSpPr>
          <p:cNvPr id="4" name="3 CuadroTexto"/>
          <p:cNvSpPr txBox="1"/>
          <p:nvPr/>
        </p:nvSpPr>
        <p:spPr>
          <a:xfrm>
            <a:off x="714348" y="1500174"/>
            <a:ext cx="7358114" cy="3693319"/>
          </a:xfrm>
          <a:prstGeom prst="rect">
            <a:avLst/>
          </a:prstGeom>
          <a:noFill/>
        </p:spPr>
        <p:txBody>
          <a:bodyPr wrap="square" rtlCol="0">
            <a:spAutoFit/>
          </a:bodyPr>
          <a:lstStyle/>
          <a:p>
            <a:r>
              <a:rPr lang="es-ES_tradnl" sz="2400" b="1" dirty="0" smtClean="0">
                <a:solidFill>
                  <a:srgbClr val="002060"/>
                </a:solidFill>
              </a:rPr>
              <a:t>Antes de proceder a realizar una diagnosis de un vehículo es necesario seguir un procedimiento para facilitar el proceso de diagnosis de vehículo:</a:t>
            </a:r>
          </a:p>
          <a:p>
            <a:endParaRPr lang="es-ES_tradnl" sz="2400" b="1" dirty="0" smtClean="0">
              <a:solidFill>
                <a:srgbClr val="002060"/>
              </a:solidFill>
            </a:endParaRPr>
          </a:p>
          <a:p>
            <a:pPr>
              <a:buFont typeface="Wingdings" pitchFamily="2" charset="2"/>
              <a:buChar char="Ø"/>
            </a:pPr>
            <a:r>
              <a:rPr lang="es-ES_tradnl" sz="2400" b="1" dirty="0" smtClean="0">
                <a:solidFill>
                  <a:srgbClr val="002060"/>
                </a:solidFill>
              </a:rPr>
              <a:t> Identificación del vehículo:</a:t>
            </a:r>
          </a:p>
          <a:p>
            <a:r>
              <a:rPr lang="es-ES_tradnl" sz="2400" b="1" dirty="0" smtClean="0">
                <a:solidFill>
                  <a:srgbClr val="002060"/>
                </a:solidFill>
              </a:rPr>
              <a:t>         - Localización del código de motor</a:t>
            </a:r>
          </a:p>
          <a:p>
            <a:r>
              <a:rPr lang="es-ES_tradnl" sz="2400" b="1" dirty="0" smtClean="0">
                <a:solidFill>
                  <a:srgbClr val="002060"/>
                </a:solidFill>
              </a:rPr>
              <a:t>         - Tarjeta de Inspección Técnica </a:t>
            </a:r>
          </a:p>
          <a:p>
            <a:endParaRPr lang="es-ES_tradnl" sz="2400" b="1" dirty="0" smtClean="0">
              <a:solidFill>
                <a:srgbClr val="002060"/>
              </a:solidFill>
            </a:endParaRPr>
          </a:p>
          <a:p>
            <a:endParaRPr lang="es-ES_tradnl"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currencia">
  <a:themeElements>
    <a:clrScheme name="Concurre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urre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curre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127</TotalTime>
  <Words>1086</Words>
  <Application>Microsoft Office PowerPoint</Application>
  <PresentationFormat>Presentación en pantalla (4:3)</PresentationFormat>
  <Paragraphs>164</Paragraphs>
  <Slides>38</Slides>
  <Notes>1</Notes>
  <HiddenSlides>0</HiddenSlides>
  <MMClips>0</MMClips>
  <ScaleCrop>false</ScaleCrop>
  <HeadingPairs>
    <vt:vector size="4" baseType="variant">
      <vt:variant>
        <vt:lpstr>Tema</vt:lpstr>
      </vt:variant>
      <vt:variant>
        <vt:i4>1</vt:i4>
      </vt:variant>
      <vt:variant>
        <vt:lpstr>Títulos de diapositiva</vt:lpstr>
      </vt:variant>
      <vt:variant>
        <vt:i4>38</vt:i4>
      </vt:variant>
    </vt:vector>
  </HeadingPairs>
  <TitlesOfParts>
    <vt:vector size="39" baseType="lpstr">
      <vt:lpstr>Concurrencia</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cp:lastModifiedBy>Centor</cp:lastModifiedBy>
  <cp:revision>6</cp:revision>
  <dcterms:modified xsi:type="dcterms:W3CDTF">2012-06-26T09:45:05Z</dcterms:modified>
</cp:coreProperties>
</file>