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79" r:id="rId2"/>
    <p:sldId id="280" r:id="rId3"/>
    <p:sldId id="257" r:id="rId4"/>
    <p:sldId id="258" r:id="rId5"/>
    <p:sldId id="259" r:id="rId6"/>
    <p:sldId id="260" r:id="rId7"/>
    <p:sldId id="261" r:id="rId8"/>
    <p:sldId id="262" r:id="rId9"/>
    <p:sldId id="278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82" r:id="rId26"/>
    <p:sldId id="283" r:id="rId27"/>
    <p:sldId id="284" r:id="rId28"/>
    <p:sldId id="285" r:id="rId2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45930-876B-4E03-B449-818501E2CC9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843202-0545-402F-947F-E7CC611BE56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FF16850-21EE-43FF-A6EE-4D251AB1561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F7FEC34A-DB9D-4DE3-B839-6AD410139BA5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Picture 6" descr="MULTIPLEXADO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908050"/>
            <a:ext cx="8713788" cy="5327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7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928670"/>
            <a:ext cx="8358246" cy="576180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7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071546"/>
            <a:ext cx="8380098" cy="492922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8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7" y="928670"/>
            <a:ext cx="8375833" cy="5429288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4929190" y="1571612"/>
            <a:ext cx="100013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8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928670"/>
            <a:ext cx="8421003" cy="5000660"/>
          </a:xfrm>
          <a:prstGeom prst="rect">
            <a:avLst/>
          </a:prstGeom>
        </p:spPr>
      </p:pic>
      <p:sp>
        <p:nvSpPr>
          <p:cNvPr id="5" name="4 Rectángulo"/>
          <p:cNvSpPr/>
          <p:nvPr/>
        </p:nvSpPr>
        <p:spPr>
          <a:xfrm>
            <a:off x="4429124" y="1500174"/>
            <a:ext cx="642942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7 Rectángulo"/>
          <p:cNvSpPr/>
          <p:nvPr/>
        </p:nvSpPr>
        <p:spPr>
          <a:xfrm>
            <a:off x="2786050" y="1714488"/>
            <a:ext cx="428628" cy="214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8 CuadroTexto"/>
          <p:cNvSpPr txBox="1"/>
          <p:nvPr/>
        </p:nvSpPr>
        <p:spPr>
          <a:xfrm>
            <a:off x="2714612" y="1692463"/>
            <a:ext cx="6429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CAN</a:t>
            </a:r>
            <a:endParaRPr lang="es-ES" sz="1400" b="1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857232"/>
            <a:ext cx="8391525" cy="514353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Picture 1030" descr="MULTIPLEXADO-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1200"/>
            <a:ext cx="8353425" cy="588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14 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285860"/>
            <a:ext cx="8455146" cy="4500594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85720" y="4214818"/>
            <a:ext cx="8640763" cy="2447925"/>
          </a:xfrm>
          <a:prstGeom prst="rect">
            <a:avLst/>
          </a:prstGeom>
          <a:solidFill>
            <a:srgbClr val="99FF99"/>
          </a:solidFill>
          <a:ln w="635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MX" dirty="0">
                <a:solidFill>
                  <a:srgbClr val="000000"/>
                </a:solidFill>
                <a:latin typeface="Comic Sans MS" pitchFamily="66" charset="0"/>
              </a:rPr>
              <a:t>	Para </a:t>
            </a:r>
            <a:r>
              <a:rPr lang="es-MX" b="1" u="sng" dirty="0">
                <a:solidFill>
                  <a:srgbClr val="000000"/>
                </a:solidFill>
                <a:latin typeface="Comic Sans MS" pitchFamily="66" charset="0"/>
              </a:rPr>
              <a:t>evitar influencias parásitas</a:t>
            </a:r>
            <a:r>
              <a:rPr lang="es-MX" dirty="0">
                <a:solidFill>
                  <a:srgbClr val="000000"/>
                </a:solidFill>
                <a:latin typeface="Comic Sans MS" pitchFamily="66" charset="0"/>
              </a:rPr>
              <a:t> sobre la transmisión de datos se procede a retorcer conjuntamente los </a:t>
            </a:r>
            <a:r>
              <a:rPr lang="es-MX" b="1" dirty="0">
                <a:solidFill>
                  <a:srgbClr val="000000"/>
                </a:solidFill>
                <a:latin typeface="Comic Sans MS" pitchFamily="66" charset="0"/>
              </a:rPr>
              <a:t>dos </a:t>
            </a:r>
            <a:r>
              <a:rPr lang="es-MX" dirty="0">
                <a:solidFill>
                  <a:srgbClr val="000000"/>
                </a:solidFill>
                <a:latin typeface="Comic Sans MS" pitchFamily="66" charset="0"/>
              </a:rPr>
              <a:t>alambres del bus de datos.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ES_tradnl" dirty="0">
                <a:solidFill>
                  <a:srgbClr val="000000"/>
                </a:solidFill>
                <a:latin typeface="Comic Sans MS" pitchFamily="66" charset="0"/>
              </a:rPr>
              <a:t>	Las tensiones en ambos cables se encuentran respectivamente contrapuestas.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ES_tradnl" b="1" dirty="0">
                <a:solidFill>
                  <a:srgbClr val="000000"/>
                </a:solidFill>
                <a:latin typeface="Comic Sans MS" pitchFamily="66" charset="0"/>
              </a:rPr>
              <a:t>	Eso significa lo siguiente: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ES_tradnl" dirty="0">
                <a:solidFill>
                  <a:srgbClr val="000000"/>
                </a:solidFill>
                <a:latin typeface="Comic Sans MS" pitchFamily="66" charset="0"/>
              </a:rPr>
              <a:t>	Si uno de los cables del bus tiene aplicada una tensión de aprox. 0 voltios, el otro tiene una de aprox. 5 voltios y viceversa</a:t>
            </a:r>
            <a:r>
              <a:rPr lang="es-ES_tradnl" sz="2800" dirty="0"/>
              <a:t>.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es-ES_tradnl" dirty="0">
              <a:solidFill>
                <a:srgbClr val="000000"/>
              </a:solidFill>
              <a:latin typeface="Comic Sans MS" pitchFamily="66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es-ES_tradnl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785794"/>
            <a:ext cx="6408738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grpSp>
        <p:nvGrpSpPr>
          <p:cNvPr id="4" name="Group 12"/>
          <p:cNvGrpSpPr>
            <a:grpSpLocks/>
          </p:cNvGrpSpPr>
          <p:nvPr/>
        </p:nvGrpSpPr>
        <p:grpSpPr bwMode="auto">
          <a:xfrm>
            <a:off x="468313" y="928688"/>
            <a:ext cx="8280400" cy="4956175"/>
            <a:chOff x="295" y="585"/>
            <a:chExt cx="5216" cy="3122"/>
          </a:xfrm>
        </p:grpSpPr>
        <p:pic>
          <p:nvPicPr>
            <p:cNvPr id="5" name="Picture 1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5" y="585"/>
              <a:ext cx="5216" cy="31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4059" y="2750"/>
              <a:ext cx="1270" cy="272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7" name="6 Rectángulo"/>
          <p:cNvSpPr/>
          <p:nvPr/>
        </p:nvSpPr>
        <p:spPr>
          <a:xfrm>
            <a:off x="6286512" y="4214818"/>
            <a:ext cx="2357454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250825" y="1206492"/>
            <a:ext cx="8640763" cy="1150938"/>
          </a:xfrm>
          <a:prstGeom prst="rect">
            <a:avLst/>
          </a:prstGeom>
          <a:solidFill>
            <a:schemeClr val="bg2"/>
          </a:solidFill>
          <a:ln w="635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MX" sz="2800" dirty="0">
                <a:solidFill>
                  <a:srgbClr val="FF0000"/>
                </a:solidFill>
                <a:latin typeface="Comic Sans MS" pitchFamily="66" charset="0"/>
              </a:rPr>
              <a:t>Que no hay un </a:t>
            </a:r>
            <a:r>
              <a:rPr lang="es-MX" sz="2800" b="1" u="sng" dirty="0">
                <a:solidFill>
                  <a:srgbClr val="FF0000"/>
                </a:solidFill>
                <a:latin typeface="Comic Sans MS" pitchFamily="66" charset="0"/>
              </a:rPr>
              <a:t>corte</a:t>
            </a:r>
            <a:r>
              <a:rPr lang="es-MX" sz="2800" u="sng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s-MX" sz="2800" dirty="0">
                <a:solidFill>
                  <a:srgbClr val="FF0000"/>
                </a:solidFill>
                <a:latin typeface="Comic Sans MS" pitchFamily="66" charset="0"/>
              </a:rPr>
              <a:t>en la carretera (corte de cable).</a:t>
            </a: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endParaRPr lang="es-ES_tradnl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Picture 7" descr="MULTIPLEXADO-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2106635"/>
            <a:ext cx="6335712" cy="4537075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250825" y="955696"/>
            <a:ext cx="8424863" cy="5473700"/>
          </a:xfrm>
          <a:prstGeom prst="rect">
            <a:avLst/>
          </a:prstGeom>
          <a:solidFill>
            <a:srgbClr val="99FF99"/>
          </a:solidFill>
          <a:ln w="635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MX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	La solución adoptada consiste en intercambiar informaciones entre varios equipos sobre un único canal de transmisión. El principio consiste en poner en red los diferentes calculadores que equipan el vehículo.</a:t>
            </a: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es-MX" b="1" u="sng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  <a:p>
            <a:pPr marL="342900" indent="-342900" algn="ctr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MX" b="1" u="sng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VENTAJAS</a:t>
            </a:r>
            <a:r>
              <a:rPr lang="es-ES_tradnl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endParaRPr lang="es-ES_tradnl" sz="280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Simplificación drástica del cableado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Reducción del número de captadores</a:t>
            </a:r>
            <a:r>
              <a:rPr lang="es-ES_tradnl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s-ES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Comportamiento del vehículo más homogéneo debido a la comunicación entre calculadores.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Transmisión segura debido a la digitalización (mayor inmunidad).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Posibilidad de verificación de la validez de la información.</a:t>
            </a: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s-ES_tradnl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 </a:t>
            </a:r>
            <a:r>
              <a:rPr lang="es-MX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Enriquecimiento de las funciones del vehículo sin sobre coste importante.</a:t>
            </a:r>
            <a:r>
              <a:rPr lang="es-ES_tradnl" sz="2800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s-MX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endParaRPr lang="es-ES_tradnl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825" y="1206492"/>
            <a:ext cx="8640763" cy="1150938"/>
          </a:xfrm>
          <a:prstGeom prst="rect">
            <a:avLst/>
          </a:prstGeom>
          <a:solidFill>
            <a:schemeClr val="bg2"/>
          </a:solidFill>
          <a:ln w="635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Que no hay un camión que rueda demasiado rápido (</a:t>
            </a:r>
            <a:r>
              <a:rPr lang="es-MX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velocidad de emisión de tramas incorrecta</a:t>
            </a: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).</a:t>
            </a:r>
            <a:endParaRPr lang="es-ES_tradnl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7" descr="MULTIPLEXADO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2144736"/>
            <a:ext cx="6191250" cy="4641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323850" y="1198560"/>
            <a:ext cx="8640763" cy="1873250"/>
          </a:xfrm>
          <a:prstGeom prst="rect">
            <a:avLst/>
          </a:prstGeom>
          <a:solidFill>
            <a:schemeClr val="bg2"/>
          </a:solidFill>
          <a:ln w="635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	Que no hay un camión que rueda demasiado lentamente y que crea retenciones (</a:t>
            </a:r>
            <a:r>
              <a:rPr lang="es-MX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velocidad de emisión de tramas demasiado lenta que retrasa el funcionamiento del bus de comunicación).</a:t>
            </a:r>
            <a:endParaRPr lang="es-ES_tradnl" sz="2800" u="sng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7" descr="MULTIPLEXADO-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2997804"/>
            <a:ext cx="5307031" cy="386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825" y="1206492"/>
            <a:ext cx="8640763" cy="1150938"/>
          </a:xfrm>
          <a:prstGeom prst="rect">
            <a:avLst/>
          </a:prstGeom>
          <a:solidFill>
            <a:schemeClr val="bg2"/>
          </a:solidFill>
          <a:ln w="635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Que no hay vías de comunicaciones que se unan (</a:t>
            </a:r>
            <a:r>
              <a:rPr lang="es-MX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cortocircuito entre cables</a:t>
            </a: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).</a:t>
            </a:r>
            <a:endParaRPr lang="es-ES_tradnl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7" descr="MULTIPLEXADO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2143116"/>
            <a:ext cx="6119812" cy="4630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825" y="1201732"/>
            <a:ext cx="8640763" cy="1441450"/>
          </a:xfrm>
          <a:prstGeom prst="rect">
            <a:avLst/>
          </a:prstGeom>
          <a:solidFill>
            <a:schemeClr val="bg2"/>
          </a:solidFill>
          <a:ln w="635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None/>
            </a:pP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	Que no hay demasiada circulación (</a:t>
            </a:r>
            <a:r>
              <a:rPr lang="es-MX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utilización excesiva de las redes de comunicación denominada también carga excesiva).</a:t>
            </a:r>
            <a:endParaRPr lang="es-ES_tradnl" sz="2800" u="sng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7" descr="MULTIPLEXADO-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571744"/>
            <a:ext cx="5759450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50825" y="1195388"/>
            <a:ext cx="8640763" cy="2376488"/>
          </a:xfrm>
          <a:prstGeom prst="rect">
            <a:avLst/>
          </a:prstGeom>
          <a:solidFill>
            <a:schemeClr val="bg2"/>
          </a:solidFill>
          <a:ln w="635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Que no hay ninguna vía unida a otra cosa que no sea una vía de comunicación del mismo sentido (</a:t>
            </a:r>
            <a:r>
              <a:rPr lang="es-MX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cortocircuito a masa, al “+“ o a otro potencial</a:t>
            </a:r>
            <a:r>
              <a:rPr lang="es-MX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).</a:t>
            </a:r>
            <a:endParaRPr lang="es-ES" sz="28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65000"/>
              <a:buFont typeface="Wingdings" pitchFamily="2" charset="2"/>
              <a:buChar char="n"/>
            </a:pPr>
            <a:r>
              <a:rPr lang="es-ES" sz="2800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omic Sans MS" pitchFamily="66" charset="0"/>
              </a:rPr>
              <a:t>Que cada camión se descarga bien en su destinatario nociones de acuse de recepción).</a:t>
            </a:r>
            <a:endParaRPr lang="es-ES_tradnl" sz="2800" u="sng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omic Sans MS" pitchFamily="66" charset="0"/>
            </a:endParaRPr>
          </a:p>
        </p:txBody>
      </p:sp>
      <p:pic>
        <p:nvPicPr>
          <p:cNvPr id="6" name="Picture 7" descr="MULTIPLEXADO-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3468711"/>
            <a:ext cx="4321175" cy="338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430" y="1285860"/>
            <a:ext cx="8380412" cy="524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  <p:pic>
        <p:nvPicPr>
          <p:cNvPr id="2050" name="Picture 2" descr="F:\formación automovil\atave formación\programa 09\diagnosis kiko\imagenes\hella\bus de dat_Página_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25584"/>
            <a:ext cx="8212137" cy="5175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  <p:pic>
        <p:nvPicPr>
          <p:cNvPr id="3074" name="Picture 2" descr="F:\formación automovil\atave formación\programa 09\diagnosis kiko\imagenes\hella\bus de dat_Página_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813" y="1293835"/>
            <a:ext cx="8586787" cy="5278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214282" y="785794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u="sng" dirty="0" smtClean="0">
                <a:solidFill>
                  <a:schemeClr val="accent4"/>
                </a:solidFill>
              </a:rPr>
              <a:t>Comprobaciones:</a:t>
            </a:r>
            <a:endParaRPr lang="es-ES" sz="2400" b="1" u="sng" dirty="0">
              <a:solidFill>
                <a:schemeClr val="accent4"/>
              </a:solidFill>
            </a:endParaRPr>
          </a:p>
        </p:txBody>
      </p:sp>
      <p:pic>
        <p:nvPicPr>
          <p:cNvPr id="4098" name="Picture 2" descr="F:\formación automovil\atave formación\programa 09\diagnosis kiko\imagenes\hella\bus de dat_Página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150" y="1358921"/>
            <a:ext cx="8520113" cy="49990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928669"/>
            <a:ext cx="7786742" cy="53544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5" name="4 Imagen" descr="bus de datos_Página_02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928669"/>
            <a:ext cx="7929618" cy="549718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3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857231"/>
            <a:ext cx="7929618" cy="591475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3 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857231"/>
            <a:ext cx="8358246" cy="5452971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4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928670"/>
            <a:ext cx="8359598" cy="485778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3 Imagen" descr="bus de datos_Página_06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928670"/>
            <a:ext cx="8304838" cy="528641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>
          <a:xfrm>
            <a:off x="2285984" y="-24"/>
            <a:ext cx="4786346" cy="928694"/>
          </a:xfrm>
        </p:spPr>
        <p:txBody>
          <a:bodyPr>
            <a:normAutofit/>
          </a:bodyPr>
          <a:lstStyle/>
          <a:p>
            <a:pPr algn="ctr"/>
            <a:r>
              <a:rPr lang="es-ES" sz="5400" b="0" i="1" u="sng" dirty="0" smtClean="0">
                <a:solidFill>
                  <a:srgbClr val="FF0000"/>
                </a:solidFill>
              </a:rPr>
              <a:t>Bus de datos</a:t>
            </a:r>
            <a:endParaRPr lang="es-ES" sz="5400" b="0" i="1" u="sng" dirty="0">
              <a:solidFill>
                <a:srgbClr val="FF0000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989138"/>
            <a:ext cx="8748712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120</TotalTime>
  <Words>195</Words>
  <Application>Microsoft Office PowerPoint</Application>
  <PresentationFormat>Presentación en pantalla (4:3)</PresentationFormat>
  <Paragraphs>60</Paragraphs>
  <Slides>28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28</vt:i4>
      </vt:variant>
    </vt:vector>
  </HeadingPairs>
  <TitlesOfParts>
    <vt:vector size="29" baseType="lpstr">
      <vt:lpstr>Concurrencia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  <vt:lpstr>Bus de datos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PRESENTACIONES</dc:creator>
  <cp:lastModifiedBy>Centor</cp:lastModifiedBy>
  <cp:revision>16</cp:revision>
  <dcterms:created xsi:type="dcterms:W3CDTF">2009-03-14T16:06:49Z</dcterms:created>
  <dcterms:modified xsi:type="dcterms:W3CDTF">2012-06-26T09:56:10Z</dcterms:modified>
</cp:coreProperties>
</file>