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7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4.xml" Type="http://schemas.openxmlformats.org/officeDocument/2006/relationships/slide" Id="rId19"/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slides/slide16.xml" Type="http://schemas.openxmlformats.org/officeDocument/2006/relationships/slide" Id="rId21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17.xml" Type="http://schemas.openxmlformats.org/officeDocument/2006/relationships/slide" Id="rId22"/><Relationship Target="theme/theme3.xml" Type="http://schemas.openxmlformats.org/officeDocument/2006/relationships/theme" Id="rId1"/><Relationship Target="slides/slide8.xml" Type="http://schemas.openxmlformats.org/officeDocument/2006/relationships/slide" Id="rId13"/><Relationship Target="slides/slide18.xml" Type="http://schemas.openxmlformats.org/officeDocument/2006/relationships/slide" Id="rId2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slides/slide19.xml" Type="http://schemas.openxmlformats.org/officeDocument/2006/relationships/slide" Id="rId24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15.xml" Type="http://schemas.openxmlformats.org/officeDocument/2006/relationships/slide" Id="rId20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4" name="Shape 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2" name="Shape 1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9" name="Shape 1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7" name="Shape 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y="685800" x="1143225"/>
            <a:ext cy="3429000" cx="4572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y="751679" x="457200"/>
            <a:ext cy="40124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4572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72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4955189" x="457200"/>
            <a:ext cy="1643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304800" mar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trike="noStrike" u="none" b="0" cap="none" baseline="0" sz="4800" i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1" name="Shape 11"/>
          <p:cNvCxnSpPr/>
          <p:nvPr/>
        </p:nvCxnSpPr>
        <p:spPr>
          <a:xfrm>
            <a:off y="548639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  <p:cxnSp>
        <p:nvCxnSpPr>
          <p:cNvPr id="12" name="Shape 12"/>
          <p:cNvCxnSpPr/>
          <p:nvPr/>
        </p:nvCxnSpPr>
        <p:spPr>
          <a:xfrm>
            <a:off y="4844510" x="457200"/>
            <a:ext cy="0" cx="822960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id="16" name="Shape 16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id="20" name="Shape 20"/>
          <p:cNvSpPr txBox="1"/>
          <p:nvPr>
            <p:ph idx="2" type="body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cxnSp>
        <p:nvCxnSpPr>
          <p:cNvPr id="21" name="Shape 21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y="1524000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>
            <p:ph idx="1" type="body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algn="ctr" rtl="0" indent="-285750"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27" name="Shape 27"/>
          <p:cNvCxnSpPr/>
          <p:nvPr/>
        </p:nvCxnSpPr>
        <p:spPr>
          <a:xfrm>
            <a:off y="5757014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id="29" name="Shape 29"/>
          <p:cNvCxnSpPr/>
          <p:nvPr/>
        </p:nvCxnSpPr>
        <p:spPr>
          <a:xfrm>
            <a:off y="150852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228600" mar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trike="noStrike" u="none" b="1" cap="none" baseline="0" sz="3600" i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342900" marL="34290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30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 indent="-285750" marL="74295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 indent="-228600" marL="114300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24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 indent="-228600" marL="16002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 indent="-228600" marL="20574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 indent="-228600" marL="25146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 indent="-228600" marL="297180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 indent="-228600" marL="342900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 indent="-228600" marL="388620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trike="noStrike" u="none" b="0" cap="none" baseline="0" sz="1800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y="6697679" x="457200"/>
            <a:ext cy="0" cx="822960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w="med" len="med" type="none"/>
            <a:tailEnd w="med" len="med" type="none"/>
          </a:ln>
        </p:spPr>
      </p:cxn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3"/></Relationships>
</file>

<file path=ppt/slides/_rels/slide14.xml.rels><?xml version="1.0" encoding="UTF-8" standalone="yes"?><Relationships xmlns="http://schemas.openxmlformats.org/package/2006/relationships"><Relationship Target="../notesSlides/notesSlide1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15.xml.rels><?xml version="1.0" encoding="UTF-8" standalone="yes"?><Relationships xmlns="http://schemas.openxmlformats.org/package/2006/relationships"><Relationship Target="../notesSlides/notesSlide1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png" Type="http://schemas.openxmlformats.org/officeDocument/2006/relationships/image" Id="rId3"/></Relationships>
</file>

<file path=ppt/slides/_rels/slide16.xml.rels><?xml version="1.0" encoding="UTF-8" standalone="yes"?><Relationships xmlns="http://schemas.openxmlformats.org/package/2006/relationships"><Relationship Target="../notesSlides/notesSlide1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png" Type="http://schemas.openxmlformats.org/officeDocument/2006/relationships/image" Id="rId3"/></Relationships>
</file>

<file path=ppt/slides/_rels/slide17.xml.rels><?xml version="1.0" encoding="UTF-8" standalone="yes"?><Relationships xmlns="http://schemas.openxmlformats.org/package/2006/relationships"><Relationship Target="../notesSlides/notesSlide1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18.xml.rels><?xml version="1.0" encoding="UTF-8" standalone="yes"?><Relationships xmlns="http://schemas.openxmlformats.org/package/2006/relationships"><Relationship Target="../notesSlides/notesSlide1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9.xml.rels><?xml version="1.0" encoding="UTF-8" standalone="yes"?><Relationships xmlns="http://schemas.openxmlformats.org/package/2006/relationships"><Relationship Target="../notesSlides/notesSlide19.xml" Type="http://schemas.openxmlformats.org/officeDocument/2006/relationships/notesSlide" Id="rId2"/><Relationship Target="../slideLayouts/slideLayout6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ctrTitle"/>
          </p:nvPr>
        </p:nvSpPr>
        <p:spPr>
          <a:xfrm>
            <a:off y="1622802" x="457200"/>
            <a:ext cy="31415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Analizamos un mapa histórico</a:t>
            </a:r>
          </a:p>
        </p:txBody>
      </p:sp>
      <p:sp>
        <p:nvSpPr>
          <p:cNvPr id="32" name="Shape 32"/>
          <p:cNvSpPr/>
          <p:nvPr/>
        </p:nvSpPr>
        <p:spPr>
          <a:xfrm>
            <a:off y="5230546" x="6109396"/>
            <a:ext cy="913125" cx="25774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33" name="Shape 33"/>
          <p:cNvSpPr txBox="1"/>
          <p:nvPr/>
        </p:nvSpPr>
        <p:spPr>
          <a:xfrm>
            <a:off y="6022775" x="6875500"/>
            <a:ext cy="764999" cx="15041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buNone/>
            </a:pPr>
            <a:r>
              <a:rPr sz="1800" lang="es">
                <a:solidFill>
                  <a:schemeClr val="dk1"/>
                </a:solidFill>
              </a:rPr>
              <a:t>(Adaptación)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0" name="Shape 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92" name="Shape 92"/>
          <p:cNvSpPr/>
          <p:nvPr/>
        </p:nvSpPr>
        <p:spPr>
          <a:xfrm>
            <a:off y="1752750" x="509600"/>
            <a:ext cy="2644326" cx="398077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93" name="Shape 93"/>
          <p:cNvSpPr txBox="1"/>
          <p:nvPr/>
        </p:nvSpPr>
        <p:spPr>
          <a:xfrm>
            <a:off y="1801875" x="4490375"/>
            <a:ext cy="4545300" cx="4201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Estamos ante un mapa histórico que representa A DIFUSIÓN DO HOMO SAPIENS.</a:t>
            </a:r>
          </a:p>
          <a:p>
            <a:pPr algn="ctr" rtl="0" lvl="0">
              <a:buClr>
                <a:srgbClr val="000000"/>
              </a:buClr>
              <a:buSzPct val="36666"/>
              <a:buFont typeface="Arial"/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Nel obsérvase o proceso que levou ao Homo Sapiens a poboar todo el planeta.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7" name="Shape 9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99" name="Shape 99"/>
          <p:cNvSpPr txBox="1"/>
          <p:nvPr/>
        </p:nvSpPr>
        <p:spPr>
          <a:xfrm>
            <a:off y="1820275" x="4319550"/>
            <a:ext cy="4545300" cx="4496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Todo comezou hai uns 150.000 anos no leste de África, en concreto na zona do val do Rift, no entorno do lago Victoria.</a:t>
            </a:r>
          </a:p>
        </p:txBody>
      </p:sp>
      <p:sp>
        <p:nvSpPr>
          <p:cNvPr id="100" name="Shape 100"/>
          <p:cNvSpPr/>
          <p:nvPr/>
        </p:nvSpPr>
        <p:spPr>
          <a:xfrm>
            <a:off y="1820275" x="421725"/>
            <a:ext cy="2362200" cx="37719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106" name="Shape 106"/>
          <p:cNvSpPr txBox="1"/>
          <p:nvPr/>
        </p:nvSpPr>
        <p:spPr>
          <a:xfrm>
            <a:off y="1659700" x="4323250"/>
            <a:ext cy="4705800" cx="46454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Desde esta orixe, os Homo Sapiens tomaron dúas direccións: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Unha lles permitiu poboar toda África cara ao 35.000 a.C.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Outra supuxo a súa chegada ao oeste de Asia no 100.000 a.C.</a:t>
            </a:r>
          </a:p>
        </p:txBody>
      </p:sp>
      <p:sp>
        <p:nvSpPr>
          <p:cNvPr id="107" name="Shape 107"/>
          <p:cNvSpPr/>
          <p:nvPr/>
        </p:nvSpPr>
        <p:spPr>
          <a:xfrm>
            <a:off y="1806925" x="186475"/>
            <a:ext cy="4572000" cx="43338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y="4282175" x="0"/>
            <a:ext cy="2281799" cx="9206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Desde Próximo Oriente, os Homo Sapiens avanzaron en dúas direccións: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Unha levounos a Europa en torno ao 40.000 a.C.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Outra levounos ao leste de Asia no 68.000 a.C.</a:t>
            </a:r>
          </a:p>
        </p:txBody>
      </p:sp>
      <p:sp>
        <p:nvSpPr>
          <p:cNvPr id="114" name="Shape 114"/>
          <p:cNvSpPr/>
          <p:nvPr/>
        </p:nvSpPr>
        <p:spPr>
          <a:xfrm>
            <a:off y="1626700" x="952500"/>
            <a:ext cy="2655474" cx="7239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y="1970475" x="5223025"/>
            <a:ext cy="3991199" cx="37458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Desde Asia, colonizaron Oceanía: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Australia cara ao 50.000 a.C.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Nova Guinea no 30.000 a.C.</a:t>
            </a:r>
          </a:p>
        </p:txBody>
      </p:sp>
      <p:sp>
        <p:nvSpPr>
          <p:cNvPr id="121" name="Shape 121"/>
          <p:cNvSpPr/>
          <p:nvPr/>
        </p:nvSpPr>
        <p:spPr>
          <a:xfrm>
            <a:off y="1809925" x="525325"/>
            <a:ext cy="4586525" cx="42816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127" name="Shape 127"/>
          <p:cNvSpPr txBox="1"/>
          <p:nvPr/>
        </p:nvSpPr>
        <p:spPr>
          <a:xfrm>
            <a:off y="4461950" x="322975"/>
            <a:ext cy="1903799" cx="86457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A zona nordeste de Asia foi poboada no 25.000 a.C., desde onde pasaron ao continente americano, colonizando a súa parte norte no 15.000 a.C.</a:t>
            </a:r>
          </a:p>
        </p:txBody>
      </p:sp>
      <p:sp>
        <p:nvSpPr>
          <p:cNvPr id="128" name="Shape 128"/>
          <p:cNvSpPr/>
          <p:nvPr/>
        </p:nvSpPr>
        <p:spPr>
          <a:xfrm>
            <a:off y="1690125" x="980125"/>
            <a:ext cy="2687624" cx="71837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134" name="Shape 134"/>
          <p:cNvSpPr txBox="1"/>
          <p:nvPr/>
        </p:nvSpPr>
        <p:spPr>
          <a:xfrm>
            <a:off y="1666150" x="4109375"/>
            <a:ext cy="4854899" cx="48593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O avance colonizador do  Homo Sapiens continuou por América: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A zona amazónica fue poboada no 12.000 a.C.</a:t>
            </a:r>
          </a:p>
          <a:p>
            <a:pPr algn="ctr" rtl="0" lvl="0" indent="-317500" marL="457200">
              <a:buClr>
                <a:srgbClr val="000000"/>
              </a:buClr>
              <a:buSzPct val="77777"/>
              <a:buFont typeface="Arial"/>
              <a:buChar char="•"/>
            </a:pPr>
            <a:r>
              <a:rPr sz="3000" lang="es">
                <a:latin typeface="Delius"/>
                <a:ea typeface="Delius"/>
                <a:cs typeface="Delius"/>
                <a:sym typeface="Delius"/>
              </a:rPr>
              <a:t>E remataron no extremo sur do continente cara ao 10.000 a.C.</a:t>
            </a:r>
          </a:p>
        </p:txBody>
      </p:sp>
      <p:sp>
        <p:nvSpPr>
          <p:cNvPr id="135" name="Shape 135"/>
          <p:cNvSpPr/>
          <p:nvPr/>
        </p:nvSpPr>
        <p:spPr>
          <a:xfrm>
            <a:off y="1666150" x="837375"/>
            <a:ext cy="4921499" cx="2865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y="285000" x="1109100"/>
            <a:ext cy="847799" cx="6925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sz="4800" lang="es">
                <a:latin typeface="Delius"/>
                <a:ea typeface="Delius"/>
                <a:cs typeface="Delius"/>
                <a:sym typeface="Delius"/>
              </a:rPr>
              <a:t>Rematamos!</a:t>
            </a:r>
          </a:p>
        </p:txBody>
      </p:sp>
      <p:sp>
        <p:nvSpPr>
          <p:cNvPr id="141" name="Shape 141"/>
          <p:cNvSpPr/>
          <p:nvPr/>
        </p:nvSpPr>
        <p:spPr>
          <a:xfrm>
            <a:off y="1638800" x="1120800"/>
            <a:ext cy="4586749" cx="69075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Esquema para a análise de mapas históricos</a:t>
            </a:r>
          </a:p>
        </p:txBody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1172725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00000"/>
              <a:buFont typeface="Delius"/>
              <a:buAutoNum type="arabicPeriod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Título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Delius"/>
              <a:buAutoNum type="arabicPeriod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Espazo xeográfico representado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Delius"/>
              <a:buAutoNum type="arabicPeriod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Tempo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Delius"/>
              <a:buAutoNum type="arabicPeriod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Lenda</a:t>
            </a:r>
          </a:p>
          <a:p>
            <a:pPr rtl="0" lvl="0" indent="-419100" marL="457200">
              <a:buClr>
                <a:schemeClr val="dk1"/>
              </a:buClr>
              <a:buSzPct val="100000"/>
              <a:buFont typeface="Delius"/>
              <a:buAutoNum type="arabicPeriod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Análise ou resume</a:t>
            </a:r>
          </a:p>
          <a:p>
            <a:r>
              <a:t/>
            </a:r>
          </a:p>
          <a:p>
            <a:pPr rtl="0" lvl="0" indent="0" marL="457200"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   “Estamos diante dun mapa histórico que representa </a:t>
            </a:r>
            <a:r>
              <a:rPr u="sng" b="1" lang="es">
                <a:latin typeface="Consolas"/>
                <a:ea typeface="Consolas"/>
                <a:cs typeface="Consolas"/>
                <a:sym typeface="Consolas"/>
              </a:rPr>
              <a:t>TÍTULO</a:t>
            </a:r>
            <a:r>
              <a:rPr lang="es">
                <a:latin typeface="Consolas"/>
                <a:ea typeface="Consolas"/>
                <a:cs typeface="Consolas"/>
                <a:sym typeface="Consolas"/>
              </a:rPr>
              <a:t>.</a:t>
            </a:r>
          </a:p>
          <a:p>
            <a:pPr rtl="0" lvl="0" indent="0" marL="457200">
              <a:buNone/>
            </a:pPr>
            <a:r>
              <a:rPr lang="es">
                <a:latin typeface="Consolas"/>
                <a:ea typeface="Consolas"/>
                <a:cs typeface="Consolas"/>
                <a:sym typeface="Consolas"/>
              </a:rPr>
              <a:t>   Nel obsérvase…”</a:t>
            </a: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1" name="Shape 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2" name="Shape 152"/>
          <p:cNvSpPr txBox="1"/>
          <p:nvPr/>
        </p:nvSpPr>
        <p:spPr>
          <a:xfrm>
            <a:off y="1504050" x="507275"/>
            <a:ext cy="3849900" cx="80241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6000" lang="es">
                <a:latin typeface="Delius"/>
                <a:ea typeface="Delius"/>
                <a:cs typeface="Delius"/>
                <a:sym typeface="Delius"/>
              </a:rPr>
              <a:t>¿Atréveste a analizar ti un mapa histórico?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Primeiro, o mapa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y="6318650" x="926625"/>
            <a:ext cy="457200" cx="45435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Mapa realizado por José Alberto Bermúdez</a:t>
            </a:r>
          </a:p>
        </p:txBody>
      </p:sp>
      <p:sp>
        <p:nvSpPr>
          <p:cNvPr id="40" name="Shape 40"/>
          <p:cNvSpPr/>
          <p:nvPr/>
        </p:nvSpPr>
        <p:spPr>
          <a:xfrm>
            <a:off y="1638800" x="1120800"/>
            <a:ext cy="4586749" cx="69075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¿Que é un MAPA HISTÓRICO?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sz="3600" lang="es">
                <a:latin typeface="Delius"/>
                <a:ea typeface="Delius"/>
                <a:cs typeface="Delius"/>
                <a:sym typeface="Delius"/>
              </a:rPr>
              <a:t>É a representación, nun determinado espazo xeográfico, dun proceso ou acontecemento histórico.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¿Que elementos ten un mapa histórico?</a:t>
            </a:r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1600200" x="457200"/>
            <a:ext cy="4967700" cx="8378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Un </a:t>
            </a:r>
            <a:r>
              <a:rPr u="sng" b="1" lang="es">
                <a:latin typeface="Delius"/>
                <a:ea typeface="Delius"/>
                <a:cs typeface="Delius"/>
                <a:sym typeface="Delius"/>
              </a:rPr>
              <a:t>espazo xeográfico</a:t>
            </a:r>
            <a:r>
              <a:rPr lang="es">
                <a:latin typeface="Delius"/>
                <a:ea typeface="Delius"/>
                <a:cs typeface="Delius"/>
                <a:sym typeface="Delius"/>
              </a:rPr>
              <a:t> (sobre o que se desenvolven os feitos narrados).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Un </a:t>
            </a:r>
            <a:r>
              <a:rPr u="sng" b="1" lang="es">
                <a:latin typeface="Delius"/>
                <a:ea typeface="Delius"/>
                <a:cs typeface="Delius"/>
                <a:sym typeface="Delius"/>
              </a:rPr>
              <a:t>proceso ou acontecemento histórico</a:t>
            </a:r>
            <a:r>
              <a:rPr lang="es">
                <a:latin typeface="Delius"/>
                <a:ea typeface="Delius"/>
                <a:cs typeface="Delius"/>
                <a:sym typeface="Delius"/>
              </a:rPr>
              <a:t> (indicado no título do mapa).</a:t>
            </a:r>
          </a:p>
          <a:p>
            <a:pPr rtl="0"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O </a:t>
            </a:r>
            <a:r>
              <a:rPr u="sng" b="1" lang="es">
                <a:latin typeface="Delius"/>
                <a:ea typeface="Delius"/>
                <a:cs typeface="Delius"/>
                <a:sym typeface="Delius"/>
              </a:rPr>
              <a:t>tempo</a:t>
            </a:r>
            <a:r>
              <a:rPr lang="es">
                <a:latin typeface="Delius"/>
                <a:ea typeface="Delius"/>
                <a:cs typeface="Delius"/>
                <a:sym typeface="Delius"/>
              </a:rPr>
              <a:t> durante o que transcorren os feitos.</a:t>
            </a:r>
          </a:p>
          <a:p>
            <a:pPr lvl="0" indent="-419100" marL="457200">
              <a:buClr>
                <a:schemeClr val="dk1"/>
              </a:buClr>
              <a:buSzPct val="166666"/>
              <a:buFont typeface="Arial"/>
              <a:buChar char="•"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 </a:t>
            </a:r>
            <a:r>
              <a:rPr u="sng" b="1" lang="es">
                <a:latin typeface="Delius"/>
                <a:ea typeface="Delius"/>
                <a:cs typeface="Delius"/>
                <a:sym typeface="Delius"/>
              </a:rPr>
              <a:t>lenda,</a:t>
            </a:r>
            <a:r>
              <a:rPr lang="es">
                <a:latin typeface="Delius"/>
                <a:ea typeface="Delius"/>
                <a:cs typeface="Delius"/>
                <a:sym typeface="Delius"/>
              </a:rPr>
              <a:t> que aclara os símbolos empregados no mapa.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6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Vexamos estes elementos no mapa</a:t>
            </a:r>
          </a:p>
        </p:txBody>
      </p:sp>
      <p:sp>
        <p:nvSpPr>
          <p:cNvPr id="58" name="Shape 58"/>
          <p:cNvSpPr/>
          <p:nvPr/>
        </p:nvSpPr>
        <p:spPr>
          <a:xfrm>
            <a:off y="2270725" x="675350"/>
            <a:ext cy="3514525" cx="5291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9" name="Shape 59"/>
          <p:cNvSpPr txBox="1"/>
          <p:nvPr/>
        </p:nvSpPr>
        <p:spPr>
          <a:xfrm>
            <a:off y="2299125" x="5967325"/>
            <a:ext cy="2026799" cx="26675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>
              <a:buNone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O </a:t>
            </a:r>
            <a:r>
              <a:rPr u="sng" b="1" sz="2400" lang="es">
                <a:latin typeface="Delius"/>
                <a:ea typeface="Delius"/>
                <a:cs typeface="Delius"/>
                <a:sym typeface="Delius"/>
              </a:rPr>
              <a:t>ESPAZO XEOGRÁFICO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 representado sería </a:t>
            </a:r>
            <a:r>
              <a:rPr b="1" sz="2400" lang="es">
                <a:latin typeface="Delius"/>
                <a:ea typeface="Delius"/>
                <a:cs typeface="Delius"/>
                <a:sym typeface="Delius"/>
              </a:rPr>
              <a:t>o mundo enteiro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Vexamos estes elementos no mapa</a:t>
            </a:r>
          </a:p>
        </p:txBody>
      </p:sp>
      <p:sp>
        <p:nvSpPr>
          <p:cNvPr id="65" name="Shape 65"/>
          <p:cNvSpPr/>
          <p:nvPr/>
        </p:nvSpPr>
        <p:spPr>
          <a:xfrm>
            <a:off y="2270725" x="675350"/>
            <a:ext cy="3514525" cx="5291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66" name="Shape 66"/>
          <p:cNvSpPr txBox="1"/>
          <p:nvPr/>
        </p:nvSpPr>
        <p:spPr>
          <a:xfrm>
            <a:off y="2299125" x="5967325"/>
            <a:ext cy="2472000" cx="3076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O </a:t>
            </a:r>
            <a:r>
              <a:rPr u="sng" b="1" sz="2400" lang="es">
                <a:latin typeface="Delius"/>
                <a:ea typeface="Delius"/>
                <a:cs typeface="Delius"/>
                <a:sym typeface="Delius"/>
              </a:rPr>
              <a:t>PROCESO OU ACONTECEMIENTO HISTÓRICO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 representado sería </a:t>
            </a:r>
          </a:p>
          <a:p>
            <a:pPr algn="ctr" rtl="0" lvl="0">
              <a:buNone/>
            </a:pPr>
            <a:r>
              <a:rPr b="1" sz="2400" lang="es">
                <a:latin typeface="Delius"/>
                <a:ea typeface="Delius"/>
                <a:cs typeface="Delius"/>
                <a:sym typeface="Delius"/>
              </a:rPr>
              <a:t>A DIFUSIÓN DO HOMO SAPIENS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Vexamos estes elementos no mapa</a:t>
            </a:r>
          </a:p>
        </p:txBody>
      </p:sp>
      <p:sp>
        <p:nvSpPr>
          <p:cNvPr id="72" name="Shape 72"/>
          <p:cNvSpPr/>
          <p:nvPr/>
        </p:nvSpPr>
        <p:spPr>
          <a:xfrm>
            <a:off y="2270725" x="675350"/>
            <a:ext cy="3514525" cx="52919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73" name="Shape 73"/>
          <p:cNvSpPr txBox="1"/>
          <p:nvPr/>
        </p:nvSpPr>
        <p:spPr>
          <a:xfrm>
            <a:off y="2299125" x="5967325"/>
            <a:ext cy="3285300" cx="3076799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O </a:t>
            </a:r>
            <a:r>
              <a:rPr u="sng" b="1" sz="2400" lang="es">
                <a:latin typeface="Delius"/>
                <a:ea typeface="Delius"/>
                <a:cs typeface="Delius"/>
                <a:sym typeface="Delius"/>
              </a:rPr>
              <a:t>TEMPO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 durante o que se desenvolve o proceso representado </a:t>
            </a:r>
            <a:r>
              <a:rPr b="1" sz="2400" lang="es">
                <a:latin typeface="Delius"/>
                <a:ea typeface="Delius"/>
                <a:cs typeface="Delius"/>
                <a:sym typeface="Delius"/>
              </a:rPr>
              <a:t>empezaría no 150.000 a.C e remataría no  10.000 a.C.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Vexamos estes elementos no mapa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y="3818875" x="42825"/>
            <a:ext cy="2822400" cx="9027600"/>
          </a:xfrm>
          <a:prstGeom prst="rect">
            <a:avLst/>
          </a:prstGeom>
          <a:noFill/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buNone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A </a:t>
            </a:r>
            <a:r>
              <a:rPr u="sng" b="1" sz="2400" lang="es">
                <a:latin typeface="Delius"/>
                <a:ea typeface="Delius"/>
                <a:cs typeface="Delius"/>
                <a:sym typeface="Delius"/>
              </a:rPr>
              <a:t>LENDA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 presenta tres elementos:</a:t>
            </a:r>
          </a:p>
          <a:p>
            <a:pPr algn="ctr"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Cun </a:t>
            </a:r>
            <a:r>
              <a:rPr b="1" sz="2400" lang="es">
                <a:solidFill>
                  <a:srgbClr val="FF0000"/>
                </a:solidFill>
                <a:latin typeface="Delius"/>
                <a:ea typeface="Delius"/>
                <a:cs typeface="Delius"/>
                <a:sym typeface="Delius"/>
              </a:rPr>
              <a:t>ÁREA VERMELLA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, o lugar de aparición dos primeros seres humanos.</a:t>
            </a:r>
          </a:p>
          <a:p>
            <a:pPr algn="ctr"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Cunha </a:t>
            </a:r>
            <a:r>
              <a:rPr b="1" sz="2400" lang="es">
                <a:solidFill>
                  <a:srgbClr val="FF0000"/>
                </a:solidFill>
                <a:latin typeface="Delius"/>
                <a:ea typeface="Delius"/>
                <a:cs typeface="Delius"/>
                <a:sym typeface="Delius"/>
              </a:rPr>
              <a:t>FRECHA VERMELLA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, as liñas de difusión dos seres humanos.</a:t>
            </a:r>
          </a:p>
          <a:p>
            <a:pPr algn="ctr" rtl="0" lvl="0" indent="-317500" marL="457200">
              <a:buClr>
                <a:srgbClr val="000000"/>
              </a:buClr>
              <a:buSzPct val="97222"/>
              <a:buFont typeface="Arial"/>
              <a:buChar char="•"/>
            </a:pPr>
            <a:r>
              <a:rPr sz="2400" lang="es">
                <a:latin typeface="Delius"/>
                <a:ea typeface="Delius"/>
                <a:cs typeface="Delius"/>
                <a:sym typeface="Delius"/>
              </a:rPr>
              <a:t>Cunha </a:t>
            </a:r>
            <a:r>
              <a:rPr b="1" sz="2400" lang="es">
                <a:latin typeface="Delius"/>
                <a:ea typeface="Delius"/>
                <a:cs typeface="Delius"/>
                <a:sym typeface="Delius"/>
              </a:rPr>
              <a:t>DATA</a:t>
            </a:r>
            <a:r>
              <a:rPr sz="2400" lang="es">
                <a:latin typeface="Delius"/>
                <a:ea typeface="Delius"/>
                <a:cs typeface="Delius"/>
                <a:sym typeface="Delius"/>
              </a:rPr>
              <a:t>, cando colonizan cada territorio os primeros seres humanos.</a:t>
            </a:r>
          </a:p>
        </p:txBody>
      </p:sp>
      <p:sp>
        <p:nvSpPr>
          <p:cNvPr id="80" name="Shape 80"/>
          <p:cNvSpPr/>
          <p:nvPr/>
        </p:nvSpPr>
        <p:spPr>
          <a:xfrm>
            <a:off y="1633225" x="1154912"/>
            <a:ext cy="2105749" cx="68341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85000" x="-421875"/>
            <a:ext cy="847799" cx="100232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 rtl="0" lvl="0">
              <a:buNone/>
            </a:pPr>
            <a:r>
              <a:rPr lang="es">
                <a:latin typeface="Delius"/>
                <a:ea typeface="Delius"/>
                <a:cs typeface="Delius"/>
                <a:sym typeface="Delius"/>
              </a:rPr>
              <a:t>ANALICEMOS agora o mapa</a:t>
            </a:r>
          </a:p>
        </p:txBody>
      </p:sp>
      <p:sp>
        <p:nvSpPr>
          <p:cNvPr id="86" name="Shape 86"/>
          <p:cNvSpPr/>
          <p:nvPr/>
        </p:nvSpPr>
        <p:spPr>
          <a:xfrm>
            <a:off y="1638800" x="1120800"/>
            <a:ext cy="4586749" cx="69075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27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